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6" r:id="rId3"/>
    <p:sldId id="301" r:id="rId4"/>
    <p:sldId id="303" r:id="rId5"/>
    <p:sldId id="293" r:id="rId6"/>
    <p:sldId id="302" r:id="rId7"/>
    <p:sldId id="294" r:id="rId8"/>
    <p:sldId id="300" r:id="rId9"/>
    <p:sldId id="304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888"/>
    <a:srgbClr val="3E7B8B"/>
    <a:srgbClr val="286C7E"/>
    <a:srgbClr val="0947DA"/>
    <a:srgbClr val="789E68"/>
    <a:srgbClr val="9D9542"/>
    <a:srgbClr val="FF3838"/>
    <a:srgbClr val="41719C"/>
    <a:srgbClr val="B34B4B"/>
    <a:srgbClr val="00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2" autoAdjust="0"/>
    <p:restoredTop sz="93364" autoAdjust="0"/>
  </p:normalViewPr>
  <p:slideViewPr>
    <p:cSldViewPr snapToGrid="0">
      <p:cViewPr>
        <p:scale>
          <a:sx n="71" d="100"/>
          <a:sy n="71" d="100"/>
        </p:scale>
        <p:origin x="-416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0408163265306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42-464A-8EEB-FA717D69CC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Удовлетворительный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0.35374149659863946</c:v>
                </c:pt>
                <c:pt idx="1">
                  <c:v>0.43537414965986393</c:v>
                </c:pt>
                <c:pt idx="2">
                  <c:v>9.5238095238095233E-2</c:v>
                </c:pt>
                <c:pt idx="3">
                  <c:v>8.1632653061224483E-2</c:v>
                </c:pt>
                <c:pt idx="4">
                  <c:v>3.4013605442176874E-2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B-4DC2-B193-E8D5BE0FFD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453183520599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42-464A-8EEB-FA717D69CC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670411985018729E-2"/>
                  <c:y val="-2.67246669789340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42-464A-8EEB-FA717D69CC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Удовлетворительный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9.2999999999999999E-2</c:v>
                </c:pt>
                <c:pt idx="1">
                  <c:v>0.41799999999999998</c:v>
                </c:pt>
                <c:pt idx="2">
                  <c:v>0.19900000000000001</c:v>
                </c:pt>
                <c:pt idx="3">
                  <c:v>0.16800000000000001</c:v>
                </c:pt>
                <c:pt idx="4">
                  <c:v>0.122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42-464A-8EEB-FA717D69C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20224"/>
        <c:axId val="125359232"/>
      </c:barChart>
      <c:catAx>
        <c:axId val="1700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59232"/>
        <c:crosses val="autoZero"/>
        <c:auto val="1"/>
        <c:lblAlgn val="ctr"/>
        <c:lblOffset val="100"/>
        <c:noMultiLvlLbl val="0"/>
      </c:catAx>
      <c:valAx>
        <c:axId val="12535923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02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8726591760299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32361516034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726591760299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Удовлетворительный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0.51020408163265307</c:v>
                </c:pt>
                <c:pt idx="1">
                  <c:v>0.21768707482993196</c:v>
                </c:pt>
                <c:pt idx="2">
                  <c:v>0.16326530612244897</c:v>
                </c:pt>
                <c:pt idx="3">
                  <c:v>0.10884353741496598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B-4DC2-B193-E8D5BE0FFD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6239067055393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962546816479401E-2"/>
                  <c:y val="5.3449333957868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732675316515948E-16"/>
                  <c:y val="-2.623906705539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6A-41EE-B9DD-4210C836BE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Удовлетворительный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 formatCode="0.00%">
                  <c:v>0.111</c:v>
                </c:pt>
                <c:pt idx="1">
                  <c:v>0.55000000000000004</c:v>
                </c:pt>
                <c:pt idx="2" formatCode="0.00%">
                  <c:v>0.20200000000000001</c:v>
                </c:pt>
                <c:pt idx="3" formatCode="0.00%">
                  <c:v>9.9000000000000005E-2</c:v>
                </c:pt>
                <c:pt idx="4" formatCode="0.00%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A-41EE-B9DD-4210C836B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808896"/>
        <c:axId val="135810432"/>
      </c:barChart>
      <c:catAx>
        <c:axId val="1358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10432"/>
        <c:crosses val="autoZero"/>
        <c:auto val="1"/>
        <c:lblAlgn val="ctr"/>
        <c:lblOffset val="100"/>
        <c:noMultiLvlLbl val="0"/>
      </c:catAx>
      <c:valAx>
        <c:axId val="1358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0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effectLst/>
              </a:rPr>
              <a:t>Общий результат диагностики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7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0C-4FFF-84F9-AFD6C5D413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C-4FFF-84F9-AFD6C5D413FD}"/>
              </c:ext>
            </c:extLst>
          </c:dPt>
          <c:dLbls>
            <c:dLbl>
              <c:idx val="0"/>
              <c:layout>
                <c:manualLayout>
                  <c:x val="-0.16134052680362498"/>
                  <c:y val="0.198173581022813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FE6B7A-3884-45F3-B6A5-037809634211}" type="CATEGORYNAME">
                      <a:rPr lang="ru-RU" b="1">
                        <a:solidFill>
                          <a:schemeClr val="bg1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
34%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0C-4FFF-84F9-AFD6C5D413F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94880223605735"/>
                  <c:y val="-0.233008275465290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BF82D8-449C-4DA7-AEB4-05FC31D89681}" type="CATEGORYNAME">
                      <a:rPr lang="ru-RU" b="1">
                        <a:solidFill>
                          <a:schemeClr val="bg1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
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0C-4FFF-84F9-AFD6C5D413FD}"/>
                </c:ext>
                <c:ext xmlns:c15="http://schemas.microsoft.com/office/drawing/2012/chart" uri="{CE6537A1-D6FC-4f65-9D91-7224C49458BB}">
                  <c15:layout>
                    <c:manualLayout>
                      <c:w val="0.27634694221993678"/>
                      <c:h val="0.2214654068144252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Зачет</c:v>
                </c:pt>
                <c:pt idx="1">
                  <c:v>Незачет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0C-4FFF-84F9-AFD6C5D413F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2B05E-5909-403A-92B7-218E55BE4CE3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0099-EFCF-466D-B8A4-4AF36B0FD2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9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0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2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2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3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0099-EFCF-466D-B8A4-4AF36B0FD26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1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8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8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8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3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23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0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87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0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63FE7-79C1-46DE-A225-A6AFBA54104A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B89A-C525-4641-BA4B-53AB253511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6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5pe3dsIf6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DihUaXr0S8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8348" y="1205837"/>
            <a:ext cx="25176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Demi" panose="020B0703020102020204" pitchFamily="34" charset="0"/>
                <a:cs typeface="Aldhabi" panose="01000000000000000000" pitchFamily="2" charset="-78"/>
              </a:rPr>
              <a:t>ЦЕНТР </a:t>
            </a:r>
          </a:p>
          <a:p>
            <a:pPr algn="ctr"/>
            <a:r>
              <a:rPr lang="ru-RU" sz="1000" dirty="0">
                <a:latin typeface="Franklin Gothic Demi" panose="020B0703020102020204" pitchFamily="34" charset="0"/>
                <a:cs typeface="Aldhabi" panose="01000000000000000000" pitchFamily="2" charset="-78"/>
              </a:rPr>
              <a:t>ОЦЕНКИ КАЧЕСТВА</a:t>
            </a:r>
          </a:p>
          <a:p>
            <a:pPr algn="ctr"/>
            <a:r>
              <a:rPr lang="ru-RU" sz="1000" dirty="0">
                <a:latin typeface="Franklin Gothic Demi" panose="020B0703020102020204" pitchFamily="34" charset="0"/>
                <a:cs typeface="Aldhabi" panose="01000000000000000000" pitchFamily="2" charset="-78"/>
              </a:rPr>
              <a:t>ОБРАЗОВАНИЯ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25" y="240324"/>
            <a:ext cx="1029521" cy="102952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667406" y="2700768"/>
            <a:ext cx="9184793" cy="3170099"/>
            <a:chOff x="2461350" y="2839314"/>
            <a:chExt cx="7988968" cy="31700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93573" y="2839314"/>
              <a:ext cx="7856745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4000" dirty="0" smtClean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Оценка </a:t>
              </a:r>
              <a:r>
                <a:rPr lang="ru-RU" sz="4000" dirty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педагогических компетенций как </a:t>
              </a:r>
              <a:r>
                <a:rPr lang="ru-RU" sz="4000" dirty="0" smtClean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инструмент </a:t>
              </a:r>
              <a:r>
                <a:rPr lang="ru-RU" sz="4000" dirty="0">
                  <a:solidFill>
                    <a:srgbClr val="000000"/>
                  </a:solidFill>
                  <a:latin typeface="Arial Black" panose="020B0A04020102020204" pitchFamily="34" charset="0"/>
                  <a:ea typeface="Times New Roman" panose="02020603050405020304" pitchFamily="18" charset="0"/>
                </a:rPr>
                <a:t>профессионального развития учителя</a:t>
              </a:r>
            </a:p>
            <a:p>
              <a:pPr algn="ctr">
                <a:spcAft>
                  <a:spcPts val="0"/>
                </a:spcAft>
              </a:pPr>
              <a:endParaRPr lang="ru-RU" sz="4000" dirty="0">
                <a:latin typeface="Arial Black" panose="020B0A040201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461350" y="2839314"/>
              <a:ext cx="12758" cy="2593894"/>
            </a:xfrm>
            <a:prstGeom prst="line">
              <a:avLst/>
            </a:prstGeom>
            <a:ln w="38100">
              <a:solidFill>
                <a:srgbClr val="0947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5" y="1456423"/>
            <a:ext cx="1433606" cy="1433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2" y="1456423"/>
            <a:ext cx="1433606" cy="14336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49" y="1456423"/>
            <a:ext cx="1433606" cy="14336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16" y="1456423"/>
            <a:ext cx="1433606" cy="1433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83" y="1456423"/>
            <a:ext cx="1433606" cy="14336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50" y="1456423"/>
            <a:ext cx="1433606" cy="1433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17" y="1456423"/>
            <a:ext cx="1433606" cy="14336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84" y="1456423"/>
            <a:ext cx="1433606" cy="14336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51" y="1456423"/>
            <a:ext cx="1433606" cy="14336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20" y="1456423"/>
            <a:ext cx="1433606" cy="14336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5" y="4502374"/>
            <a:ext cx="1433606" cy="14336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2" y="4502374"/>
            <a:ext cx="1433606" cy="14336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49" y="4502374"/>
            <a:ext cx="1433606" cy="14336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16" y="4502374"/>
            <a:ext cx="1433606" cy="14336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83" y="4502374"/>
            <a:ext cx="1433606" cy="14336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50" y="4502374"/>
            <a:ext cx="1433606" cy="14336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17" y="4502374"/>
            <a:ext cx="1433606" cy="143360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84" y="4502374"/>
            <a:ext cx="1433606" cy="14336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51" y="4502374"/>
            <a:ext cx="1433606" cy="143360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20" y="4502374"/>
            <a:ext cx="1433606" cy="1433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103" y="960383"/>
            <a:ext cx="1876169" cy="4086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/>
              <a:t>Начало проекта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9466" y="4027031"/>
            <a:ext cx="2345539" cy="40862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/>
              <a:t>Завершение проекта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9466" y="2956749"/>
            <a:ext cx="10946014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/>
              <a:t>По результатам первой диагностики лишь каждый третий участник (34%) набрал </a:t>
            </a:r>
            <a:r>
              <a:rPr lang="ru-RU" sz="1600" i="1" dirty="0" smtClean="0"/>
              <a:t>минимальное </a:t>
            </a:r>
            <a:r>
              <a:rPr lang="ru-RU" sz="1600" i="1" dirty="0"/>
              <a:t>количество</a:t>
            </a:r>
          </a:p>
          <a:p>
            <a:r>
              <a:rPr lang="ru-RU" sz="1600" i="1" dirty="0"/>
              <a:t>баллов и продемонстрировал достаточный уровень предметно-методических компетенций, две трети участников</a:t>
            </a:r>
          </a:p>
          <a:p>
            <a:r>
              <a:rPr lang="ru-RU" sz="1600" i="1" dirty="0"/>
              <a:t>показали низкий уровень </a:t>
            </a:r>
            <a:r>
              <a:rPr lang="ru-RU" sz="1600" i="1" dirty="0" smtClean="0"/>
              <a:t>компетенций. </a:t>
            </a:r>
            <a:endParaRPr lang="ru-RU" sz="16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69466" y="6002700"/>
            <a:ext cx="10946014" cy="6469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/>
              <a:t>После проведенной работы более двух третьих участников (77%) успешно справились с заданиями и смогли набрать необходимое количество баллов, продемонстрировав достаточный уровень предметно-методических компетенций.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E36B2F3-35D9-45FE-9B62-D85C80148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2"/>
          <a:stretch/>
        </p:blipFill>
        <p:spPr>
          <a:xfrm>
            <a:off x="3501716" y="1456423"/>
            <a:ext cx="702729" cy="14336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6204020-DFD2-405F-9863-C00211DBAEB3}"/>
              </a:ext>
            </a:extLst>
          </p:cNvPr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Результаты проекта</a:t>
            </a:r>
            <a:endParaRPr lang="ru-RU" sz="32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758E237-D126-4320-9148-50D899C34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757"/>
          <a:stretch/>
        </p:blipFill>
        <p:spPr>
          <a:xfrm>
            <a:off x="7507584" y="4498233"/>
            <a:ext cx="820628" cy="14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563031"/>
              </p:ext>
            </p:extLst>
          </p:nvPr>
        </p:nvGraphicFramePr>
        <p:xfrm>
          <a:off x="838202" y="1493116"/>
          <a:ext cx="4546598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838200" y="5849216"/>
            <a:ext cx="4546599" cy="419100"/>
          </a:xfrm>
          <a:prstGeom prst="roundRect">
            <a:avLst/>
          </a:prstGeom>
          <a:ln w="19050">
            <a:solidFill>
              <a:srgbClr val="20386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Предметные компетенции</a:t>
            </a:r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42009"/>
              </p:ext>
            </p:extLst>
          </p:nvPr>
        </p:nvGraphicFramePr>
        <p:xfrm>
          <a:off x="5671127" y="1493116"/>
          <a:ext cx="5682673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671123" y="5849216"/>
            <a:ext cx="5682678" cy="419100"/>
          </a:xfrm>
          <a:prstGeom prst="roundRect">
            <a:avLst/>
          </a:prstGeom>
          <a:ln w="19050">
            <a:solidFill>
              <a:srgbClr val="ED7D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Методические компетенции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9119"/>
            <a:ext cx="12192000" cy="1077218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 algn="ctr"/>
            <a:r>
              <a:rPr lang="ru-RU" sz="3200" b="1" dirty="0" smtClean="0">
                <a:solidFill>
                  <a:schemeClr val="bg1"/>
                </a:solidFill>
              </a:rPr>
              <a:t>Оценка компетенций учителей начальных классов,</a:t>
            </a:r>
          </a:p>
          <a:p>
            <a:pPr marL="182563" algn="ctr"/>
            <a:r>
              <a:rPr lang="ru-RU" sz="3200" b="1" dirty="0" smtClean="0">
                <a:solidFill>
                  <a:schemeClr val="bg1"/>
                </a:solidFill>
              </a:rPr>
              <a:t>федеральное исследование, 2020 г.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5491290" y="1493116"/>
            <a:ext cx="36670" cy="4644172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r="1082"/>
          <a:stretch/>
        </p:blipFill>
        <p:spPr>
          <a:xfrm>
            <a:off x="708212" y="1347104"/>
            <a:ext cx="10381129" cy="490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42050E-F4F4-4DE9-98B8-6ABF2A1D1BF4}"/>
              </a:ext>
            </a:extLst>
          </p:cNvPr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Портал проекта – </a:t>
            </a:r>
            <a:r>
              <a:rPr lang="en-US" sz="3200" b="1" dirty="0">
                <a:solidFill>
                  <a:schemeClr val="bg1"/>
                </a:solidFill>
                <a:cs typeface="Aharoni" panose="02010803020104030203" pitchFamily="2" charset="-79"/>
              </a:rPr>
              <a:t>pedagogchr.ru</a:t>
            </a:r>
            <a:endParaRPr lang="ru-RU" sz="32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3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3094" y="1117872"/>
            <a:ext cx="2671011" cy="5423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7" y="2371637"/>
            <a:ext cx="2039332" cy="1676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594" y="4113515"/>
            <a:ext cx="156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1047" y="4462149"/>
            <a:ext cx="1585607" cy="341221"/>
          </a:xfrm>
          <a:prstGeom prst="rect">
            <a:avLst/>
          </a:prstGeom>
          <a:solidFill>
            <a:srgbClr val="FC8D25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297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63" y="1117912"/>
            <a:ext cx="2039332" cy="16768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99208" y="1771795"/>
            <a:ext cx="726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D819D"/>
                </a:solidFill>
              </a:rPr>
              <a:t>Всего:</a:t>
            </a:r>
            <a:endParaRPr lang="ru-RU" sz="1200" b="1" dirty="0">
              <a:solidFill>
                <a:srgbClr val="5D819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0989" y="1769128"/>
            <a:ext cx="513699" cy="341221"/>
          </a:xfrm>
          <a:prstGeom prst="rect">
            <a:avLst/>
          </a:prstGeom>
          <a:solidFill>
            <a:srgbClr val="5D819D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7091" y="2236132"/>
            <a:ext cx="1585607" cy="567212"/>
          </a:xfrm>
          <a:prstGeom prst="rect">
            <a:avLst/>
          </a:prstGeom>
          <a:solidFill>
            <a:srgbClr val="5D8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ВЫСШАЯ</a:t>
            </a:r>
          </a:p>
          <a:p>
            <a:pPr algn="ctr"/>
            <a:r>
              <a:rPr lang="ru-RU" sz="1200" b="1" dirty="0"/>
              <a:t>квалификационная</a:t>
            </a:r>
          </a:p>
          <a:p>
            <a:pPr algn="ctr"/>
            <a:r>
              <a:rPr lang="ru-RU" sz="1200" b="1" dirty="0"/>
              <a:t>категория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2102" y="3480515"/>
            <a:ext cx="1585607" cy="567212"/>
          </a:xfrm>
          <a:prstGeom prst="rect">
            <a:avLst/>
          </a:prstGeom>
          <a:solidFill>
            <a:srgbClr val="FC8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Учителя</a:t>
            </a:r>
          </a:p>
          <a:p>
            <a:pPr algn="ctr"/>
            <a:r>
              <a:rPr lang="ru-RU" sz="1200" b="1" dirty="0"/>
              <a:t>начальных</a:t>
            </a:r>
          </a:p>
          <a:p>
            <a:pPr algn="ctr"/>
            <a:r>
              <a:rPr lang="ru-RU" sz="1200" b="1" dirty="0"/>
              <a:t>классов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63" y="3004292"/>
            <a:ext cx="2039332" cy="167681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962258" y="3609328"/>
            <a:ext cx="726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9D9542"/>
                </a:solidFill>
              </a:rPr>
              <a:t>Всего:</a:t>
            </a:r>
            <a:endParaRPr lang="ru-RU" sz="1200" b="1" dirty="0">
              <a:solidFill>
                <a:srgbClr val="9D954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05010" y="3595552"/>
            <a:ext cx="513699" cy="341221"/>
          </a:xfrm>
          <a:prstGeom prst="rect">
            <a:avLst/>
          </a:prstGeom>
          <a:solidFill>
            <a:srgbClr val="9D954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917091" y="4122512"/>
            <a:ext cx="1585607" cy="567212"/>
          </a:xfrm>
          <a:prstGeom prst="rect">
            <a:avLst/>
          </a:prstGeom>
          <a:solidFill>
            <a:srgbClr val="9D9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ПЕРВАЯ</a:t>
            </a:r>
          </a:p>
          <a:p>
            <a:pPr algn="ctr"/>
            <a:r>
              <a:rPr lang="ru-RU" sz="1200" b="1" dirty="0"/>
              <a:t>квалификационная</a:t>
            </a:r>
          </a:p>
          <a:p>
            <a:pPr algn="ctr"/>
            <a:r>
              <a:rPr lang="ru-RU" sz="1200" b="1" dirty="0"/>
              <a:t>категория 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43" y="4865587"/>
            <a:ext cx="2039332" cy="167681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985057" y="5531975"/>
            <a:ext cx="726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89E68"/>
                </a:solidFill>
              </a:rPr>
              <a:t>Всего: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679985" y="5529726"/>
            <a:ext cx="657313" cy="341221"/>
          </a:xfrm>
          <a:prstGeom prst="rect">
            <a:avLst/>
          </a:prstGeom>
          <a:solidFill>
            <a:srgbClr val="779D66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285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38" y="1117872"/>
            <a:ext cx="1530655" cy="125943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933645" y="1626804"/>
            <a:ext cx="71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5E719D"/>
                </a:solidFill>
              </a:rPr>
              <a:t>Всего:</a:t>
            </a:r>
            <a:endParaRPr lang="ru-RU" sz="1200" dirty="0">
              <a:solidFill>
                <a:srgbClr val="5E719D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594762" y="1659781"/>
            <a:ext cx="681227" cy="234310"/>
          </a:xfrm>
          <a:prstGeom prst="rect">
            <a:avLst/>
          </a:prstGeom>
          <a:solidFill>
            <a:srgbClr val="5E719D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163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376056" y="1930084"/>
            <a:ext cx="1267762" cy="458010"/>
          </a:xfrm>
          <a:prstGeom prst="rect">
            <a:avLst/>
          </a:prstGeom>
          <a:solidFill>
            <a:srgbClr val="5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СТАЖ:</a:t>
            </a:r>
          </a:p>
          <a:p>
            <a:pPr algn="ctr"/>
            <a:r>
              <a:rPr lang="ru-RU" sz="1200" b="1" dirty="0"/>
              <a:t>от 5 лет и выше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914448" y="5974465"/>
            <a:ext cx="1585607" cy="567212"/>
          </a:xfrm>
          <a:prstGeom prst="rect">
            <a:avLst/>
          </a:prstGeom>
          <a:solidFill>
            <a:srgbClr val="789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БЕЗ</a:t>
            </a:r>
          </a:p>
          <a:p>
            <a:pPr algn="ctr"/>
            <a:r>
              <a:rPr lang="ru-RU" sz="1200" b="1" dirty="0"/>
              <a:t>квалификационной</a:t>
            </a:r>
          </a:p>
          <a:p>
            <a:pPr algn="ctr"/>
            <a:r>
              <a:rPr lang="ru-RU" sz="1200" b="1" dirty="0"/>
              <a:t>категории</a:t>
            </a: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25" y="2538912"/>
            <a:ext cx="1530655" cy="1259439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9950432" y="2969739"/>
            <a:ext cx="71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9D694C"/>
                </a:solidFill>
              </a:rPr>
              <a:t>Всего:</a:t>
            </a:r>
            <a:endParaRPr lang="ru-RU" sz="1200" dirty="0">
              <a:solidFill>
                <a:srgbClr val="5E719D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618579" y="3013193"/>
            <a:ext cx="681227" cy="234310"/>
          </a:xfrm>
          <a:prstGeom prst="rect">
            <a:avLst/>
          </a:prstGeom>
          <a:solidFill>
            <a:srgbClr val="9D694C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346143" y="3351124"/>
            <a:ext cx="1267762" cy="458010"/>
          </a:xfrm>
          <a:prstGeom prst="rect">
            <a:avLst/>
          </a:prstGeom>
          <a:solidFill>
            <a:srgbClr val="9D6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СТАЖ:</a:t>
            </a:r>
          </a:p>
          <a:p>
            <a:pPr algn="ctr"/>
            <a:r>
              <a:rPr lang="ru-RU" sz="1200" b="1" dirty="0"/>
              <a:t>от 3 до 5 лет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43" y="4048451"/>
            <a:ext cx="1530655" cy="125943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0013583" y="4511551"/>
            <a:ext cx="71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DBA931"/>
                </a:solidFill>
              </a:rPr>
              <a:t>Всего:</a:t>
            </a:r>
            <a:endParaRPr lang="ru-RU" sz="1200" dirty="0">
              <a:solidFill>
                <a:srgbClr val="5E719D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0710987" y="4563951"/>
            <a:ext cx="681227" cy="234310"/>
          </a:xfrm>
          <a:prstGeom prst="rect">
            <a:avLst/>
          </a:prstGeom>
          <a:solidFill>
            <a:srgbClr val="DBA93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28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357561" y="4860663"/>
            <a:ext cx="1267762" cy="458010"/>
          </a:xfrm>
          <a:prstGeom prst="rect">
            <a:avLst/>
          </a:prstGeom>
          <a:solidFill>
            <a:srgbClr val="DB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СТАЖ:</a:t>
            </a:r>
          </a:p>
          <a:p>
            <a:pPr algn="ctr"/>
            <a:r>
              <a:rPr lang="ru-RU" sz="1200" b="1" dirty="0"/>
              <a:t>от 1 до 3 лет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75" y="5478197"/>
            <a:ext cx="1530655" cy="1259439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0021935" y="5996055"/>
            <a:ext cx="71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978C80"/>
                </a:solidFill>
              </a:rPr>
              <a:t>Всего:</a:t>
            </a:r>
            <a:endParaRPr lang="ru-RU" sz="1200" dirty="0">
              <a:solidFill>
                <a:srgbClr val="978C8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0678121" y="6039497"/>
            <a:ext cx="681227" cy="234310"/>
          </a:xfrm>
          <a:prstGeom prst="rect">
            <a:avLst/>
          </a:prstGeom>
          <a:solidFill>
            <a:srgbClr val="978C8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85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338193" y="6290409"/>
            <a:ext cx="1267762" cy="458010"/>
          </a:xfrm>
          <a:prstGeom prst="rect">
            <a:avLst/>
          </a:prstGeom>
          <a:solidFill>
            <a:srgbClr val="978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СТАЖ:</a:t>
            </a:r>
          </a:p>
          <a:p>
            <a:pPr algn="ctr"/>
            <a:r>
              <a:rPr lang="ru-RU" sz="1200" b="1" dirty="0"/>
              <a:t>до 1 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38780" y="1541834"/>
            <a:ext cx="36670" cy="4644172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Шеврон 10"/>
          <p:cNvSpPr/>
          <p:nvPr/>
        </p:nvSpPr>
        <p:spPr>
          <a:xfrm>
            <a:off x="3313990" y="3704572"/>
            <a:ext cx="318696" cy="3186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Шеврон 84"/>
          <p:cNvSpPr/>
          <p:nvPr/>
        </p:nvSpPr>
        <p:spPr>
          <a:xfrm>
            <a:off x="3313990" y="5453414"/>
            <a:ext cx="318696" cy="3186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3313990" y="1755345"/>
            <a:ext cx="318696" cy="3186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249119"/>
            <a:ext cx="12192000" cy="954107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 algn="ctr"/>
            <a:r>
              <a:rPr lang="ru-RU" sz="2800" b="1" dirty="0">
                <a:solidFill>
                  <a:schemeClr val="bg1"/>
                </a:solidFill>
                <a:cs typeface="Aharoni" panose="02010803020104030203" pitchFamily="2" charset="-79"/>
              </a:rPr>
              <a:t>Оценка компетенций учителей начальной школы, ЦОКО 2021 г</a:t>
            </a:r>
          </a:p>
          <a:p>
            <a:pPr marL="182563" algn="ctr"/>
            <a:r>
              <a:rPr lang="ru-RU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Участники </a:t>
            </a:r>
            <a:r>
              <a:rPr lang="ru-RU" sz="2800" b="1" dirty="0">
                <a:solidFill>
                  <a:schemeClr val="bg1"/>
                </a:solidFill>
                <a:cs typeface="Aharoni" panose="02010803020104030203" pitchFamily="2" charset="-79"/>
              </a:rPr>
              <a:t>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927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368" y="2572479"/>
            <a:ext cx="357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Содержание тестовых заданий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0863" y="3016207"/>
            <a:ext cx="1008000" cy="93600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РУ</a:t>
            </a:r>
          </a:p>
          <a:p>
            <a:pPr algn="ctr"/>
            <a:r>
              <a:rPr lang="ru-RU" sz="1050" dirty="0"/>
              <a:t>русский язык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37795" y="3017479"/>
            <a:ext cx="1008000" cy="936000"/>
          </a:xfrm>
          <a:prstGeom prst="round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ОМ</a:t>
            </a:r>
          </a:p>
          <a:p>
            <a:pPr algn="ctr"/>
            <a:r>
              <a:rPr lang="ru-RU" sz="1000" dirty="0"/>
              <a:t>окружающий</a:t>
            </a:r>
            <a:r>
              <a:rPr lang="ru-RU" sz="1050" dirty="0"/>
              <a:t> мир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8954" y="4522057"/>
            <a:ext cx="1008000" cy="936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ПД</a:t>
            </a:r>
          </a:p>
          <a:p>
            <a:pPr algn="ctr"/>
            <a:r>
              <a:rPr lang="ru-RU" sz="1050" dirty="0"/>
              <a:t>педагогика, дидактика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2323" y="4522057"/>
            <a:ext cx="1083949" cy="93600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НД</a:t>
            </a:r>
          </a:p>
          <a:p>
            <a:pPr algn="ctr"/>
            <a:r>
              <a:rPr lang="ru-RU" sz="1050" dirty="0"/>
              <a:t>н</a:t>
            </a:r>
            <a:r>
              <a:rPr lang="ru-RU" sz="1050" dirty="0" smtClean="0"/>
              <a:t>ормативные </a:t>
            </a:r>
            <a:r>
              <a:rPr lang="ru-RU" sz="1050" dirty="0"/>
              <a:t>документы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64329" y="3016207"/>
            <a:ext cx="1008000" cy="936000"/>
          </a:xfrm>
          <a:prstGeom prst="round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МА</a:t>
            </a:r>
          </a:p>
          <a:p>
            <a:pPr algn="ctr"/>
            <a:r>
              <a:rPr lang="ru-RU" sz="1050" dirty="0"/>
              <a:t>математика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0863" y="4021323"/>
            <a:ext cx="1008000" cy="288000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Aharoni" panose="02010803020104030203" pitchFamily="2" charset="-79"/>
              </a:rPr>
              <a:t>18 заданий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64329" y="4021323"/>
            <a:ext cx="1008000" cy="288000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Aharoni" panose="02010803020104030203" pitchFamily="2" charset="-79"/>
              </a:rPr>
              <a:t>12 заданий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37795" y="4022585"/>
            <a:ext cx="1008000" cy="288000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Aharoni" panose="02010803020104030203" pitchFamily="2" charset="-79"/>
              </a:rPr>
              <a:t>12 заданий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2323" y="5540830"/>
            <a:ext cx="1083949" cy="288000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Aharoni" panose="02010803020104030203" pitchFamily="2" charset="-79"/>
              </a:rPr>
              <a:t>3 задания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48954" y="5540830"/>
            <a:ext cx="1008000" cy="288000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Aharoni" panose="02010803020104030203" pitchFamily="2" charset="-79"/>
              </a:rPr>
              <a:t>3 задания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8272" y="6003125"/>
            <a:ext cx="2178682" cy="518865"/>
          </a:xfrm>
          <a:prstGeom prst="roundRect">
            <a:avLst/>
          </a:prstGeom>
          <a:solidFill>
            <a:srgbClr val="0947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48 заданий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78170" y="1118166"/>
            <a:ext cx="2180885" cy="1006172"/>
          </a:xfrm>
          <a:prstGeom prst="rect">
            <a:avLst/>
          </a:prstGeom>
          <a:noFill/>
          <a:ln w="19050">
            <a:solidFill>
              <a:srgbClr val="0947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947DA"/>
                </a:solidFill>
              </a:rPr>
              <a:t>297</a:t>
            </a:r>
          </a:p>
          <a:p>
            <a:pPr algn="ctr"/>
            <a:r>
              <a:rPr lang="ru-RU" sz="1400" b="1" dirty="0">
                <a:solidFill>
                  <a:srgbClr val="0947DA"/>
                </a:solidFill>
              </a:rPr>
              <a:t>учителей приняли участие в диагностике</a:t>
            </a:r>
          </a:p>
        </p:txBody>
      </p:sp>
      <p:pic>
        <p:nvPicPr>
          <p:cNvPr id="1026" name="Picture 2" descr="https://web.coligotech.com/web/image/545/imag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4113"/>
          <a:stretch/>
        </p:blipFill>
        <p:spPr bwMode="auto">
          <a:xfrm>
            <a:off x="6744445" y="1118165"/>
            <a:ext cx="1088966" cy="10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977119" y="1118165"/>
            <a:ext cx="2220656" cy="1006172"/>
          </a:xfrm>
          <a:prstGeom prst="rect">
            <a:avLst/>
          </a:prstGeom>
          <a:noFill/>
          <a:ln>
            <a:solidFill>
              <a:srgbClr val="0947D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947DA"/>
                </a:solidFill>
              </a:rPr>
              <a:t>34</a:t>
            </a:r>
          </a:p>
          <a:p>
            <a:pPr algn="ctr"/>
            <a:r>
              <a:rPr lang="ru-RU" sz="1400" b="1" dirty="0">
                <a:solidFill>
                  <a:srgbClr val="0947DA"/>
                </a:solidFill>
              </a:rPr>
              <a:t>образовательных организаций района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39" y="2521859"/>
            <a:ext cx="1007009" cy="82800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519367" y="3240994"/>
            <a:ext cx="1194973" cy="406108"/>
          </a:xfrm>
          <a:prstGeom prst="rect">
            <a:avLst/>
          </a:prstGeom>
          <a:solidFill>
            <a:srgbClr val="5D8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ВЫСШАЯ</a:t>
            </a:r>
          </a:p>
          <a:p>
            <a:pPr algn="ctr"/>
            <a:r>
              <a:rPr lang="ru-RU" sz="900" b="1" dirty="0"/>
              <a:t>квалификационная</a:t>
            </a:r>
          </a:p>
          <a:p>
            <a:pPr algn="ctr"/>
            <a:r>
              <a:rPr lang="ru-RU" sz="900" b="1" dirty="0"/>
              <a:t>категория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39" y="3961939"/>
            <a:ext cx="1007009" cy="82800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519367" y="4699197"/>
            <a:ext cx="1194973" cy="406108"/>
          </a:xfrm>
          <a:prstGeom prst="rect">
            <a:avLst/>
          </a:prstGeom>
          <a:solidFill>
            <a:srgbClr val="9D9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ПЕРВАЯ</a:t>
            </a:r>
          </a:p>
          <a:p>
            <a:pPr algn="ctr"/>
            <a:r>
              <a:rPr lang="ru-RU" sz="900" b="1" dirty="0"/>
              <a:t>квалификационная</a:t>
            </a:r>
          </a:p>
          <a:p>
            <a:pPr algn="ctr"/>
            <a:r>
              <a:rPr lang="ru-RU" sz="900" b="1" dirty="0"/>
              <a:t>категория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39" y="5374864"/>
            <a:ext cx="1007009" cy="828000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4003305" y="2393253"/>
            <a:ext cx="27636" cy="4284000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9992516" y="2626340"/>
            <a:ext cx="1366433" cy="925286"/>
            <a:chOff x="10148449" y="2720744"/>
            <a:chExt cx="1366433" cy="925286"/>
          </a:xfrm>
        </p:grpSpPr>
        <p:sp>
          <p:nvSpPr>
            <p:cNvPr id="63" name="TextBox 62"/>
            <p:cNvSpPr txBox="1"/>
            <p:nvPr/>
          </p:nvSpPr>
          <p:spPr>
            <a:xfrm>
              <a:off x="10148449" y="2720744"/>
              <a:ext cx="585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5E719D"/>
                  </a:solidFill>
                </a:rPr>
                <a:t>Всего: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0752363" y="2734394"/>
              <a:ext cx="681227" cy="234310"/>
            </a:xfrm>
            <a:prstGeom prst="rect">
              <a:avLst/>
            </a:prstGeom>
            <a:solidFill>
              <a:srgbClr val="5E719D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4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0238662" y="3402102"/>
              <a:ext cx="513701" cy="24392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02090" y="2974694"/>
              <a:ext cx="131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70AD47"/>
                  </a:solidFill>
                </a:rPr>
                <a:t>Из них прошли успешно: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0752363" y="3402103"/>
              <a:ext cx="672021" cy="2439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70AD47"/>
                  </a:solidFill>
                </a:rPr>
                <a:t>100%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992516" y="4077673"/>
            <a:ext cx="1420074" cy="925286"/>
            <a:chOff x="10148449" y="2720744"/>
            <a:chExt cx="1420074" cy="925286"/>
          </a:xfrm>
        </p:grpSpPr>
        <p:sp>
          <p:nvSpPr>
            <p:cNvPr id="74" name="TextBox 73"/>
            <p:cNvSpPr txBox="1"/>
            <p:nvPr/>
          </p:nvSpPr>
          <p:spPr>
            <a:xfrm>
              <a:off x="10148449" y="2720744"/>
              <a:ext cx="585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9D9542"/>
                  </a:solidFill>
                </a:rPr>
                <a:t>Всего: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0752363" y="2734394"/>
              <a:ext cx="681227" cy="234310"/>
            </a:xfrm>
            <a:prstGeom prst="rect">
              <a:avLst/>
            </a:prstGeom>
            <a:solidFill>
              <a:srgbClr val="9D9542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8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0238662" y="3402102"/>
              <a:ext cx="513701" cy="24392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202090" y="2974694"/>
              <a:ext cx="131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70AD47"/>
                  </a:solidFill>
                </a:rPr>
                <a:t>Из них прошли успешно: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0752363" y="3402103"/>
              <a:ext cx="816160" cy="2439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70AD47"/>
                  </a:solidFill>
                </a:rPr>
                <a:t>12,5%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0046157" y="5587544"/>
            <a:ext cx="1366433" cy="925286"/>
            <a:chOff x="10148449" y="2720744"/>
            <a:chExt cx="1366433" cy="925286"/>
          </a:xfrm>
        </p:grpSpPr>
        <p:sp>
          <p:nvSpPr>
            <p:cNvPr id="80" name="TextBox 79"/>
            <p:cNvSpPr txBox="1"/>
            <p:nvPr/>
          </p:nvSpPr>
          <p:spPr>
            <a:xfrm>
              <a:off x="10148449" y="2720744"/>
              <a:ext cx="585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789E68"/>
                  </a:solidFill>
                </a:rPr>
                <a:t>Всего: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0752363" y="2734394"/>
              <a:ext cx="681227" cy="234310"/>
            </a:xfrm>
            <a:prstGeom prst="rect">
              <a:avLst/>
            </a:prstGeom>
            <a:solidFill>
              <a:srgbClr val="789E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285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0238662" y="3402102"/>
              <a:ext cx="513701" cy="24392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96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202090" y="2974694"/>
              <a:ext cx="131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70AD47"/>
                  </a:solidFill>
                </a:rPr>
                <a:t>Из них прошли успешно: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0752363" y="3402103"/>
              <a:ext cx="672021" cy="2439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70AD47"/>
                  </a:solidFill>
                </a:rPr>
                <a:t>34%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8519366" y="6125096"/>
            <a:ext cx="1194973" cy="406108"/>
          </a:xfrm>
          <a:prstGeom prst="rect">
            <a:avLst/>
          </a:prstGeom>
          <a:solidFill>
            <a:srgbClr val="789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БЕЗ</a:t>
            </a:r>
          </a:p>
          <a:p>
            <a:pPr algn="ctr"/>
            <a:r>
              <a:rPr lang="ru-RU" sz="900" b="1" dirty="0"/>
              <a:t>квалификационной</a:t>
            </a:r>
          </a:p>
          <a:p>
            <a:pPr algn="ctr"/>
            <a:r>
              <a:rPr lang="ru-RU" sz="900" b="1" dirty="0"/>
              <a:t>категории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7977119" y="2405610"/>
            <a:ext cx="27636" cy="4284000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07118537"/>
              </p:ext>
            </p:extLst>
          </p:nvPr>
        </p:nvGraphicFramePr>
        <p:xfrm>
          <a:off x="4173282" y="2521859"/>
          <a:ext cx="3803838" cy="39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608" y="256535"/>
            <a:ext cx="12192000" cy="523220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 algn="ctr"/>
            <a:r>
              <a:rPr lang="ru-RU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Оценка компетенций учителей начальной школы, ЦОКО 2021 г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06" y="1118165"/>
            <a:ext cx="1225699" cy="10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2042" r="23538" b="16564"/>
          <a:stretch/>
        </p:blipFill>
        <p:spPr>
          <a:xfrm>
            <a:off x="4850714" y="841310"/>
            <a:ext cx="1934809" cy="13907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29" y="897465"/>
            <a:ext cx="1585404" cy="1362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66041" y="2259874"/>
            <a:ext cx="2267980" cy="633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Будущий учитель приходит в колледж,  не освоив часть учебного материала школы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7147" y="2232060"/>
            <a:ext cx="2281941" cy="669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Школьные дефициты не позволяют ему на должном уровне обучаться в колледже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3499764" y="1376888"/>
            <a:ext cx="836762" cy="836762"/>
          </a:xfrm>
          <a:prstGeom prst="mathPlus">
            <a:avLst/>
          </a:prstGeom>
          <a:solidFill>
            <a:srgbClr val="286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 27"/>
          <p:cNvSpPr/>
          <p:nvPr/>
        </p:nvSpPr>
        <p:spPr>
          <a:xfrm>
            <a:off x="7148690" y="1376888"/>
            <a:ext cx="836762" cy="836762"/>
          </a:xfrm>
          <a:prstGeom prst="mathEqual">
            <a:avLst/>
          </a:prstGeom>
          <a:solidFill>
            <a:srgbClr val="286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18765" y="2195350"/>
            <a:ext cx="3231007" cy="669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РЕЗУЛЬТАТ: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значительные проблемы в знании </a:t>
            </a:r>
            <a:r>
              <a:rPr lang="ru-RU" sz="1200" b="1" dirty="0" smtClean="0">
                <a:solidFill>
                  <a:srgbClr val="FF0000"/>
                </a:solidFill>
              </a:rPr>
              <a:t>предмета и методики </a:t>
            </a:r>
            <a:r>
              <a:rPr lang="ru-RU" sz="1200" b="1" dirty="0">
                <a:solidFill>
                  <a:srgbClr val="FF0000"/>
                </a:solidFill>
              </a:rPr>
              <a:t>у учителей начальной школы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5811" r="20624" b="7443"/>
          <a:stretch/>
        </p:blipFill>
        <p:spPr>
          <a:xfrm>
            <a:off x="8643502" y="915875"/>
            <a:ext cx="1581539" cy="1287760"/>
          </a:xfrm>
          <a:prstGeom prst="rect">
            <a:avLst/>
          </a:prstGeom>
        </p:spPr>
      </p:pic>
      <p:sp>
        <p:nvSpPr>
          <p:cNvPr id="30" name="Стрелка вниз 29"/>
          <p:cNvSpPr/>
          <p:nvPr/>
        </p:nvSpPr>
        <p:spPr>
          <a:xfrm>
            <a:off x="8693889" y="944300"/>
            <a:ext cx="740382" cy="1287760"/>
          </a:xfrm>
          <a:prstGeom prst="downArrow">
            <a:avLst/>
          </a:prstGeom>
          <a:solidFill>
            <a:srgbClr val="EF0F0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708" y="1588180"/>
            <a:ext cx="862841" cy="82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ysClr val="windowText" lastClr="000000"/>
                </a:solidFill>
              </a:rPr>
              <a:t>1.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40708" y="3431098"/>
            <a:ext cx="862841" cy="826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ysClr val="windowText" lastClr="000000"/>
                </a:solidFill>
              </a:rPr>
              <a:t>2.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8355A89-002A-4429-AC81-E748A8CE0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14" y="3067814"/>
            <a:ext cx="1135417" cy="113541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D47C141-EC65-421C-9C58-45D761F79FEB}"/>
              </a:ext>
            </a:extLst>
          </p:cNvPr>
          <p:cNvSpPr/>
          <p:nvPr/>
        </p:nvSpPr>
        <p:spPr>
          <a:xfrm>
            <a:off x="872232" y="4267258"/>
            <a:ext cx="2267980" cy="43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Недостаточный уровень квалификации педагогов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2FB5BC8D-4928-4C21-81B7-DD5E45E95870}"/>
              </a:ext>
            </a:extLst>
          </p:cNvPr>
          <p:cNvSpPr/>
          <p:nvPr/>
        </p:nvSpPr>
        <p:spPr>
          <a:xfrm>
            <a:off x="2942527" y="3599761"/>
            <a:ext cx="1897399" cy="414471"/>
          </a:xfrm>
          <a:prstGeom prst="rightArrow">
            <a:avLst/>
          </a:prstGeom>
          <a:solidFill>
            <a:srgbClr val="286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C78215-2B0E-4E70-9CB9-6819CD9D705A}"/>
              </a:ext>
            </a:extLst>
          </p:cNvPr>
          <p:cNvSpPr txBox="1"/>
          <p:nvPr/>
        </p:nvSpPr>
        <p:spPr>
          <a:xfrm>
            <a:off x="5592225" y="3072654"/>
            <a:ext cx="387509" cy="59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ahnschrift SemiLight SemiConde" panose="020B0502040204020203" pitchFamily="34" charset="0"/>
                <a:cs typeface="Aharoni" panose="020B0604020202020204" pitchFamily="2" charset="-79"/>
              </a:rPr>
              <a:t>5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85EFABE-26AA-4FB0-A57D-AABD95311A55}"/>
              </a:ext>
            </a:extLst>
          </p:cNvPr>
          <p:cNvGrpSpPr/>
          <p:nvPr/>
        </p:nvGrpSpPr>
        <p:grpSpPr>
          <a:xfrm>
            <a:off x="5212575" y="3066675"/>
            <a:ext cx="1135416" cy="1189381"/>
            <a:chOff x="5293544" y="3067814"/>
            <a:chExt cx="954856" cy="100023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7B76B56-50F7-4FEE-9E0C-44C87694AD25}"/>
                </a:ext>
              </a:extLst>
            </p:cNvPr>
            <p:cNvSpPr txBox="1"/>
            <p:nvPr/>
          </p:nvSpPr>
          <p:spPr>
            <a:xfrm>
              <a:off x="5759695" y="3472086"/>
              <a:ext cx="397311" cy="59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  <a:latin typeface="Bahnschrift SemiLight SemiConde" panose="020B0502040204020203" pitchFamily="34" charset="0"/>
                  <a:cs typeface="Aharoni" panose="020B0604020202020204" pitchFamily="2" charset="-79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AD9892D-B896-4414-BFCD-DC31A76A8FCD}"/>
                </a:ext>
              </a:extLst>
            </p:cNvPr>
            <p:cNvSpPr txBox="1"/>
            <p:nvPr/>
          </p:nvSpPr>
          <p:spPr>
            <a:xfrm>
              <a:off x="5355009" y="3362444"/>
              <a:ext cx="397311" cy="59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  <a:latin typeface="Bahnschrift SemiLight SemiConde" panose="020B0502040204020203" pitchFamily="34" charset="0"/>
                  <a:cs typeface="Aharoni" panose="020B0604020202020204" pitchFamily="2" charset="-79"/>
                </a:rPr>
                <a:t>4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CD85FEAD-9F23-48D7-A539-847233B087B0}"/>
                </a:ext>
              </a:extLst>
            </p:cNvPr>
            <p:cNvSpPr/>
            <p:nvPr/>
          </p:nvSpPr>
          <p:spPr>
            <a:xfrm>
              <a:off x="5293544" y="3067814"/>
              <a:ext cx="954856" cy="954856"/>
            </a:xfrm>
            <a:prstGeom prst="ellipse">
              <a:avLst/>
            </a:prstGeom>
            <a:noFill/>
            <a:ln w="19050">
              <a:solidFill>
                <a:srgbClr val="637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5C3D16B-8C16-4C63-A5AA-A6511CCC1FD6}"/>
              </a:ext>
            </a:extLst>
          </p:cNvPr>
          <p:cNvSpPr/>
          <p:nvPr/>
        </p:nvSpPr>
        <p:spPr>
          <a:xfrm>
            <a:off x="3944034" y="4154665"/>
            <a:ext cx="3469524" cy="704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Необходимость скрывать свою несостоятельность необъективными оценками (вместо обучения рисуют оценки)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6F255D1-5A59-4876-85B2-AB3BDEC52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62" y="3067814"/>
            <a:ext cx="1135417" cy="1135417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274488E-7896-4056-A33C-4D424E2DC0E4}"/>
              </a:ext>
            </a:extLst>
          </p:cNvPr>
          <p:cNvCxnSpPr>
            <a:cxnSpLocks/>
          </p:cNvCxnSpPr>
          <p:nvPr/>
        </p:nvCxnSpPr>
        <p:spPr>
          <a:xfrm flipV="1">
            <a:off x="566714" y="2911228"/>
            <a:ext cx="10692957" cy="68980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: вправо 31">
            <a:extLst>
              <a:ext uri="{FF2B5EF4-FFF2-40B4-BE49-F238E27FC236}">
                <a16:creationId xmlns="" xmlns:a16="http://schemas.microsoft.com/office/drawing/2014/main" id="{E9A42B96-CE29-4D88-98E0-809F3B1D0255}"/>
              </a:ext>
            </a:extLst>
          </p:cNvPr>
          <p:cNvSpPr/>
          <p:nvPr/>
        </p:nvSpPr>
        <p:spPr>
          <a:xfrm>
            <a:off x="6639648" y="3605891"/>
            <a:ext cx="1920352" cy="414471"/>
          </a:xfrm>
          <a:prstGeom prst="rightArrow">
            <a:avLst/>
          </a:prstGeom>
          <a:solidFill>
            <a:srgbClr val="286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F9057EF-9BCF-4A50-A8B5-C9051C044242}"/>
              </a:ext>
            </a:extLst>
          </p:cNvPr>
          <p:cNvSpPr/>
          <p:nvPr/>
        </p:nvSpPr>
        <p:spPr>
          <a:xfrm>
            <a:off x="8091499" y="4267316"/>
            <a:ext cx="2685541" cy="43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Слабые, необъективные результаты учащихся (ВПР, НИКО и т.д.)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7B478D8-8C5D-47AF-8FBC-506072EAF9B9}"/>
              </a:ext>
            </a:extLst>
          </p:cNvPr>
          <p:cNvSpPr txBox="1"/>
          <p:nvPr/>
        </p:nvSpPr>
        <p:spPr>
          <a:xfrm>
            <a:off x="0" y="4853407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Решение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E794783E-D2B1-4E7E-843B-EAB5E4DC4722}"/>
              </a:ext>
            </a:extLst>
          </p:cNvPr>
          <p:cNvSpPr/>
          <p:nvPr/>
        </p:nvSpPr>
        <p:spPr>
          <a:xfrm>
            <a:off x="240708" y="5584041"/>
            <a:ext cx="2273115" cy="10969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86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Выявление дефицитов компетенций через диагностику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EC727E52-11F7-4E15-BCAD-D2D261583B17}"/>
              </a:ext>
            </a:extLst>
          </p:cNvPr>
          <p:cNvSpPr/>
          <p:nvPr/>
        </p:nvSpPr>
        <p:spPr>
          <a:xfrm>
            <a:off x="3288862" y="5582587"/>
            <a:ext cx="2271600" cy="10969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86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Определение методов работы с выявленными проблемами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BB5A85F0-8843-4106-A01D-F85243408831}"/>
              </a:ext>
            </a:extLst>
          </p:cNvPr>
          <p:cNvSpPr/>
          <p:nvPr/>
        </p:nvSpPr>
        <p:spPr>
          <a:xfrm>
            <a:off x="6335501" y="5574613"/>
            <a:ext cx="2726424" cy="10969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86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Разработка методических материалов. Организация занятий с учителями. 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88942A11-3605-4D7A-AEC4-49772A847179}"/>
              </a:ext>
            </a:extLst>
          </p:cNvPr>
          <p:cNvSpPr/>
          <p:nvPr/>
        </p:nvSpPr>
        <p:spPr>
          <a:xfrm>
            <a:off x="9836963" y="5555759"/>
            <a:ext cx="2026715" cy="10969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86C7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Итоговая </a:t>
            </a:r>
            <a:r>
              <a:rPr lang="ru-RU" sz="1600" dirty="0" smtClean="0">
                <a:solidFill>
                  <a:schemeClr val="tx1"/>
                </a:solidFill>
              </a:rPr>
              <a:t>диагностика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результатов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A3329518-9BB9-4154-97F1-661DE0CC7A7E}"/>
              </a:ext>
            </a:extLst>
          </p:cNvPr>
          <p:cNvCxnSpPr>
            <a:cxnSpLocks/>
          </p:cNvCxnSpPr>
          <p:nvPr/>
        </p:nvCxnSpPr>
        <p:spPr>
          <a:xfrm flipV="1">
            <a:off x="2513823" y="6131044"/>
            <a:ext cx="775039" cy="1454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941DBCF5-EED3-4FE6-8DD8-537DB6598F8F}"/>
              </a:ext>
            </a:extLst>
          </p:cNvPr>
          <p:cNvCxnSpPr>
            <a:cxnSpLocks/>
          </p:cNvCxnSpPr>
          <p:nvPr/>
        </p:nvCxnSpPr>
        <p:spPr>
          <a:xfrm flipV="1">
            <a:off x="5570280" y="6131044"/>
            <a:ext cx="775039" cy="1454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17133072-9C57-4F2E-A0C0-CC70D6892BEA}"/>
              </a:ext>
            </a:extLst>
          </p:cNvPr>
          <p:cNvCxnSpPr>
            <a:cxnSpLocks/>
          </p:cNvCxnSpPr>
          <p:nvPr/>
        </p:nvCxnSpPr>
        <p:spPr>
          <a:xfrm flipV="1">
            <a:off x="9061925" y="6131044"/>
            <a:ext cx="775039" cy="1454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F5DDA05-AF59-4D2E-9CE8-9BEDA26D596A}"/>
              </a:ext>
            </a:extLst>
          </p:cNvPr>
          <p:cNvSpPr/>
          <p:nvPr/>
        </p:nvSpPr>
        <p:spPr>
          <a:xfrm>
            <a:off x="3194704" y="3345021"/>
            <a:ext cx="1265572" cy="244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</a:rPr>
              <a:t>Как следствие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EF058C7D-19D0-4B4B-AD60-5930B6CB34B5}"/>
              </a:ext>
            </a:extLst>
          </p:cNvPr>
          <p:cNvSpPr/>
          <p:nvPr/>
        </p:nvSpPr>
        <p:spPr>
          <a:xfrm>
            <a:off x="6967038" y="3347091"/>
            <a:ext cx="1265572" cy="244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</a:rPr>
              <a:t>В итоге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82C50599-9F66-4B8C-A916-25BCA45D3B72}"/>
              </a:ext>
            </a:extLst>
          </p:cNvPr>
          <p:cNvSpPr/>
          <p:nvPr/>
        </p:nvSpPr>
        <p:spPr>
          <a:xfrm>
            <a:off x="87844" y="5491972"/>
            <a:ext cx="373376" cy="373376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5A826000-B2D1-47EE-BA1A-F1C5CF14917D}"/>
              </a:ext>
            </a:extLst>
          </p:cNvPr>
          <p:cNvSpPr/>
          <p:nvPr/>
        </p:nvSpPr>
        <p:spPr>
          <a:xfrm>
            <a:off x="3069228" y="5491972"/>
            <a:ext cx="373376" cy="373376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63914C27-BF7B-4E45-8EFF-EFB73EFB0C94}"/>
              </a:ext>
            </a:extLst>
          </p:cNvPr>
          <p:cNvSpPr/>
          <p:nvPr/>
        </p:nvSpPr>
        <p:spPr>
          <a:xfrm>
            <a:off x="6148812" y="5491972"/>
            <a:ext cx="373376" cy="373376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373F77A6-500A-4E30-B4AD-6A7E5EA94CCB}"/>
              </a:ext>
            </a:extLst>
          </p:cNvPr>
          <p:cNvSpPr/>
          <p:nvPr/>
        </p:nvSpPr>
        <p:spPr>
          <a:xfrm>
            <a:off x="9650274" y="5491972"/>
            <a:ext cx="373376" cy="373376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13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ort724.com/images/site/272640/photos/1491981398/0/o_1bdggahm6f881cge127gbbm1n6s2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14" y="2614528"/>
            <a:ext cx="1117287" cy="11172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llada.ru/wp-content/uploads/2019/08/64495-educational-reading-e-learning-education-technology-icon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4297" r="14706" b="7009"/>
          <a:stretch/>
        </p:blipFill>
        <p:spPr bwMode="auto">
          <a:xfrm>
            <a:off x="1127204" y="2605563"/>
            <a:ext cx="1273374" cy="11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341" y="1069628"/>
            <a:ext cx="2686038" cy="1021556"/>
          </a:xfrm>
          <a:prstGeom prst="roundRect">
            <a:avLst/>
          </a:prstGeom>
          <a:noFill/>
          <a:ln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Разработка методических материалов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341" y="4219804"/>
            <a:ext cx="2686038" cy="1886129"/>
          </a:xfrm>
          <a:prstGeom prst="roundRect">
            <a:avLst>
              <a:gd name="adj" fmla="val 6706"/>
            </a:avLst>
          </a:prstGeom>
          <a:noFill/>
          <a:ln w="12700"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Планы и графики занятий.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Рекомендации по проведению занятий.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Видеоуроки.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Теоретические материалы.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Инструкции по самостоятельной работе.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24386" y="4219804"/>
            <a:ext cx="2686037" cy="1886129"/>
          </a:xfrm>
          <a:prstGeom prst="roundRect">
            <a:avLst>
              <a:gd name="adj" fmla="val 7089"/>
            </a:avLst>
          </a:prstGeom>
          <a:noFill/>
          <a:ln w="12700"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строгом соответствии с КТП.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кабинете с интерактивной доской, компьютером с доступом в сеть Интернет.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Лектор – зам. директора по начальной школе.</a:t>
            </a:r>
          </a:p>
        </p:txBody>
      </p:sp>
      <p:pic>
        <p:nvPicPr>
          <p:cNvPr id="2054" name="Picture 6" descr="https://www.oxfordcc.co.uk/files/support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6423" r="15012" b="4851"/>
          <a:stretch/>
        </p:blipFill>
        <p:spPr bwMode="auto">
          <a:xfrm>
            <a:off x="7136243" y="2596843"/>
            <a:ext cx="888410" cy="11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51001" y="4219804"/>
            <a:ext cx="2672466" cy="1886129"/>
          </a:xfrm>
          <a:prstGeom prst="roundRect">
            <a:avLst>
              <a:gd name="adj" fmla="val 6850"/>
            </a:avLst>
          </a:prstGeom>
          <a:noFill/>
          <a:ln w="12700"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Просмотр видеоуроков.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Изучение теоретического материала.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Выполнение практических заданий.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2056" name="Picture 8" descr="https://fabryka.cc/images/image_analytics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66" y="2609508"/>
            <a:ext cx="1083230" cy="10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150472" y="4226917"/>
            <a:ext cx="2686036" cy="1851005"/>
          </a:xfrm>
          <a:prstGeom prst="roundRect">
            <a:avLst>
              <a:gd name="adj" fmla="val 3641"/>
            </a:avLst>
          </a:prstGeom>
          <a:noFill/>
          <a:ln w="12700"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Отслеживание индивидуального прогресса.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Теоретический материал и практические задания в личных кабинетах образовательных организаций.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559DF4-E0CD-4C1F-98D6-012546BF7CB2}"/>
              </a:ext>
            </a:extLst>
          </p:cNvPr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Организация занятий с учителем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E28896F-BD99-4636-9EA0-76D4EDD38D39}"/>
              </a:ext>
            </a:extLst>
          </p:cNvPr>
          <p:cNvSpPr txBox="1"/>
          <p:nvPr/>
        </p:nvSpPr>
        <p:spPr>
          <a:xfrm>
            <a:off x="3324385" y="1069628"/>
            <a:ext cx="2686038" cy="1021556"/>
          </a:xfrm>
          <a:prstGeom prst="roundRect">
            <a:avLst/>
          </a:prstGeom>
          <a:noFill/>
          <a:ln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</a:t>
            </a:r>
          </a:p>
          <a:p>
            <a:pPr algn="ctr"/>
            <a:r>
              <a:rPr lang="ru-RU" dirty="0"/>
              <a:t>учебных</a:t>
            </a:r>
          </a:p>
          <a:p>
            <a:pPr algn="ctr"/>
            <a:r>
              <a:rPr lang="ru-RU" dirty="0"/>
              <a:t>занятий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8A510A9-0CF4-4842-BF10-2DD93071BD47}"/>
              </a:ext>
            </a:extLst>
          </p:cNvPr>
          <p:cNvSpPr txBox="1"/>
          <p:nvPr/>
        </p:nvSpPr>
        <p:spPr>
          <a:xfrm>
            <a:off x="6237429" y="1069628"/>
            <a:ext cx="2686038" cy="1021556"/>
          </a:xfrm>
          <a:prstGeom prst="roundRect">
            <a:avLst/>
          </a:prstGeom>
          <a:noFill/>
          <a:ln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Самостоятельная</a:t>
            </a:r>
          </a:p>
          <a:p>
            <a:pPr algn="ctr"/>
            <a:r>
              <a:rPr lang="ru-RU" dirty="0"/>
              <a:t>работа</a:t>
            </a:r>
          </a:p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7B2F5D-9562-47C1-8EED-9854DAED1245}"/>
              </a:ext>
            </a:extLst>
          </p:cNvPr>
          <p:cNvSpPr txBox="1"/>
          <p:nvPr/>
        </p:nvSpPr>
        <p:spPr>
          <a:xfrm>
            <a:off x="9150472" y="1069628"/>
            <a:ext cx="2686038" cy="1021556"/>
          </a:xfrm>
          <a:prstGeom prst="roundRect">
            <a:avLst/>
          </a:prstGeom>
          <a:noFill/>
          <a:ln>
            <a:solidFill>
              <a:srgbClr val="286C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Портал</a:t>
            </a:r>
          </a:p>
          <a:p>
            <a:pPr algn="ctr"/>
            <a:r>
              <a:rPr lang="ru-RU" dirty="0"/>
              <a:t>мониторинга</a:t>
            </a:r>
          </a:p>
          <a:p>
            <a:pPr algn="ctr"/>
            <a:r>
              <a:rPr lang="en-US" dirty="0" smtClean="0"/>
              <a:t>monit95.ru</a:t>
            </a:r>
            <a:endParaRPr lang="en-US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AFF48ADC-0DC3-4564-B9BA-3A17B3531BB1}"/>
              </a:ext>
            </a:extLst>
          </p:cNvPr>
          <p:cNvSpPr/>
          <p:nvPr/>
        </p:nvSpPr>
        <p:spPr>
          <a:xfrm>
            <a:off x="1034360" y="2434528"/>
            <a:ext cx="1440000" cy="1440000"/>
          </a:xfrm>
          <a:prstGeom prst="ellipse">
            <a:avLst/>
          </a:prstGeom>
          <a:noFill/>
          <a:ln>
            <a:solidFill>
              <a:srgbClr val="28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A3375164-8572-443C-913F-D11282732D1C}"/>
              </a:ext>
            </a:extLst>
          </p:cNvPr>
          <p:cNvSpPr/>
          <p:nvPr/>
        </p:nvSpPr>
        <p:spPr>
          <a:xfrm>
            <a:off x="3947404" y="2434528"/>
            <a:ext cx="1440000" cy="1440000"/>
          </a:xfrm>
          <a:prstGeom prst="ellipse">
            <a:avLst/>
          </a:prstGeom>
          <a:noFill/>
          <a:ln>
            <a:solidFill>
              <a:srgbClr val="28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CA73FB22-F164-4D7B-A498-D03E5C5E4D2C}"/>
              </a:ext>
            </a:extLst>
          </p:cNvPr>
          <p:cNvSpPr/>
          <p:nvPr/>
        </p:nvSpPr>
        <p:spPr>
          <a:xfrm>
            <a:off x="6860448" y="2434528"/>
            <a:ext cx="1440000" cy="1440000"/>
          </a:xfrm>
          <a:prstGeom prst="ellipse">
            <a:avLst/>
          </a:prstGeom>
          <a:noFill/>
          <a:ln>
            <a:solidFill>
              <a:srgbClr val="28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4ACC91FA-2242-4F1C-9A6C-FBFDBED65CC6}"/>
              </a:ext>
            </a:extLst>
          </p:cNvPr>
          <p:cNvSpPr/>
          <p:nvPr/>
        </p:nvSpPr>
        <p:spPr>
          <a:xfrm>
            <a:off x="9773492" y="2434528"/>
            <a:ext cx="1440000" cy="1440000"/>
          </a:xfrm>
          <a:prstGeom prst="ellipse">
            <a:avLst/>
          </a:prstGeom>
          <a:noFill/>
          <a:ln>
            <a:solidFill>
              <a:srgbClr val="286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FB591E89-1B6E-4DF8-8A64-080502B8715F}"/>
              </a:ext>
            </a:extLst>
          </p:cNvPr>
          <p:cNvCxnSpPr>
            <a:cxnSpLocks/>
            <a:stCxn id="2" idx="6"/>
            <a:endCxn id="24" idx="2"/>
          </p:cNvCxnSpPr>
          <p:nvPr/>
        </p:nvCxnSpPr>
        <p:spPr>
          <a:xfrm>
            <a:off x="2474360" y="3154528"/>
            <a:ext cx="1473044" cy="0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812BE0F9-E956-4165-8371-B50B417F8251}"/>
              </a:ext>
            </a:extLst>
          </p:cNvPr>
          <p:cNvCxnSpPr>
            <a:cxnSpLocks/>
          </p:cNvCxnSpPr>
          <p:nvPr/>
        </p:nvCxnSpPr>
        <p:spPr>
          <a:xfrm>
            <a:off x="5387404" y="3154528"/>
            <a:ext cx="1473044" cy="0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5E9B6304-D536-41D5-98D9-CDF9E35D196D}"/>
              </a:ext>
            </a:extLst>
          </p:cNvPr>
          <p:cNvCxnSpPr>
            <a:cxnSpLocks/>
          </p:cNvCxnSpPr>
          <p:nvPr/>
        </p:nvCxnSpPr>
        <p:spPr>
          <a:xfrm>
            <a:off x="8300448" y="3154528"/>
            <a:ext cx="1473044" cy="0"/>
          </a:xfrm>
          <a:prstGeom prst="straightConnector1">
            <a:avLst/>
          </a:prstGeom>
          <a:ln w="19050">
            <a:solidFill>
              <a:srgbClr val="286C7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544AD75-7F86-476A-95BB-D6A6D0AD80A9}"/>
              </a:ext>
            </a:extLst>
          </p:cNvPr>
          <p:cNvCxnSpPr>
            <a:stCxn id="3" idx="2"/>
            <a:endCxn id="2" idx="0"/>
          </p:cNvCxnSpPr>
          <p:nvPr/>
        </p:nvCxnSpPr>
        <p:spPr>
          <a:xfrm>
            <a:off x="1754360" y="2091184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7A3CADFD-E887-4EBD-8B69-01072D010000}"/>
              </a:ext>
            </a:extLst>
          </p:cNvPr>
          <p:cNvCxnSpPr/>
          <p:nvPr/>
        </p:nvCxnSpPr>
        <p:spPr>
          <a:xfrm>
            <a:off x="1754360" y="3874528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2A9A11DF-DBC6-4E0E-AB2B-8AA3C03E1D2E}"/>
              </a:ext>
            </a:extLst>
          </p:cNvPr>
          <p:cNvCxnSpPr/>
          <p:nvPr/>
        </p:nvCxnSpPr>
        <p:spPr>
          <a:xfrm>
            <a:off x="4667404" y="2091184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18D26C18-D820-46FF-A42C-FBA858B74A4B}"/>
              </a:ext>
            </a:extLst>
          </p:cNvPr>
          <p:cNvCxnSpPr/>
          <p:nvPr/>
        </p:nvCxnSpPr>
        <p:spPr>
          <a:xfrm>
            <a:off x="4667404" y="3874528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9317CB56-5213-45D7-BB8A-3B23AA86FEB4}"/>
              </a:ext>
            </a:extLst>
          </p:cNvPr>
          <p:cNvCxnSpPr/>
          <p:nvPr/>
        </p:nvCxnSpPr>
        <p:spPr>
          <a:xfrm>
            <a:off x="7601956" y="2091184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0F8AC369-CE6F-4CD5-B070-2B59E315A7BD}"/>
              </a:ext>
            </a:extLst>
          </p:cNvPr>
          <p:cNvCxnSpPr/>
          <p:nvPr/>
        </p:nvCxnSpPr>
        <p:spPr>
          <a:xfrm>
            <a:off x="7601956" y="3874528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A1CE79CF-CB5F-4FC9-8802-43C846F4F190}"/>
              </a:ext>
            </a:extLst>
          </p:cNvPr>
          <p:cNvCxnSpPr/>
          <p:nvPr/>
        </p:nvCxnSpPr>
        <p:spPr>
          <a:xfrm>
            <a:off x="10498406" y="2091184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6D7E7E38-E342-4AE5-A338-42130654E3F5}"/>
              </a:ext>
            </a:extLst>
          </p:cNvPr>
          <p:cNvCxnSpPr/>
          <p:nvPr/>
        </p:nvCxnSpPr>
        <p:spPr>
          <a:xfrm>
            <a:off x="10498406" y="3874528"/>
            <a:ext cx="0" cy="343344"/>
          </a:xfrm>
          <a:prstGeom prst="line">
            <a:avLst/>
          </a:prstGeom>
          <a:ln w="12700">
            <a:solidFill>
              <a:srgbClr val="3E7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E515D6-9006-46B6-991D-7B591608FB76}"/>
              </a:ext>
            </a:extLst>
          </p:cNvPr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Примеры материалов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EC49BB10-1DE9-44FA-9459-DA5294DE71E0}"/>
              </a:ext>
            </a:extLst>
          </p:cNvPr>
          <p:cNvSpPr/>
          <p:nvPr/>
        </p:nvSpPr>
        <p:spPr>
          <a:xfrm>
            <a:off x="1462817" y="1127484"/>
            <a:ext cx="9266366" cy="397442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График проведения обучающих занятий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81E56DE4-27E7-41C0-95ED-24BFDE82377F}"/>
              </a:ext>
            </a:extLst>
          </p:cNvPr>
          <p:cNvSpPr/>
          <p:nvPr/>
        </p:nvSpPr>
        <p:spPr>
          <a:xfrm>
            <a:off x="1462816" y="1612379"/>
            <a:ext cx="234515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Предмет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B330139-5399-4AA7-8A49-B1E9F6CEF68E}"/>
              </a:ext>
            </a:extLst>
          </p:cNvPr>
          <p:cNvSpPr/>
          <p:nvPr/>
        </p:nvSpPr>
        <p:spPr>
          <a:xfrm>
            <a:off x="3957690" y="1612379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День недели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190F50F-44EA-4077-9B03-FE50BADF0495}"/>
              </a:ext>
            </a:extLst>
          </p:cNvPr>
          <p:cNvSpPr/>
          <p:nvPr/>
        </p:nvSpPr>
        <p:spPr>
          <a:xfrm>
            <a:off x="5835406" y="1612379"/>
            <a:ext cx="111083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Время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E85218B-ABDB-4FAD-9078-C96CF3D1C56B}"/>
              </a:ext>
            </a:extLst>
          </p:cNvPr>
          <p:cNvSpPr/>
          <p:nvPr/>
        </p:nvSpPr>
        <p:spPr>
          <a:xfrm>
            <a:off x="7095959" y="1612379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Кабинет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8BAB0126-40DB-4659-BDFE-BCBA9E5C4908}"/>
              </a:ext>
            </a:extLst>
          </p:cNvPr>
          <p:cNvSpPr/>
          <p:nvPr/>
        </p:nvSpPr>
        <p:spPr>
          <a:xfrm>
            <a:off x="8973675" y="1612379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Ответственный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2FC20B3C-2709-4F49-90B9-99F1738A39FD}"/>
              </a:ext>
            </a:extLst>
          </p:cNvPr>
          <p:cNvSpPr/>
          <p:nvPr/>
        </p:nvSpPr>
        <p:spPr>
          <a:xfrm>
            <a:off x="1462816" y="1984713"/>
            <a:ext cx="234515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Математика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D2217D8-940D-4F7C-986B-BB1C95B0D5DA}"/>
              </a:ext>
            </a:extLst>
          </p:cNvPr>
          <p:cNvSpPr/>
          <p:nvPr/>
        </p:nvSpPr>
        <p:spPr>
          <a:xfrm>
            <a:off x="3957690" y="1984713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Вторник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8069D7B5-7D4B-4686-A98D-DBCD11F732EA}"/>
              </a:ext>
            </a:extLst>
          </p:cNvPr>
          <p:cNvSpPr/>
          <p:nvPr/>
        </p:nvSpPr>
        <p:spPr>
          <a:xfrm>
            <a:off x="5835406" y="1980729"/>
            <a:ext cx="111083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15:00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BC3DBBCC-E476-4234-B164-9D548E56D15C}"/>
              </a:ext>
            </a:extLst>
          </p:cNvPr>
          <p:cNvSpPr/>
          <p:nvPr/>
        </p:nvSpPr>
        <p:spPr>
          <a:xfrm>
            <a:off x="7095959" y="1980729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71F403B7-C545-430B-A294-E603251890DA}"/>
              </a:ext>
            </a:extLst>
          </p:cNvPr>
          <p:cNvSpPr/>
          <p:nvPr/>
        </p:nvSpPr>
        <p:spPr>
          <a:xfrm>
            <a:off x="8973675" y="1980729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98C316EE-0653-4CFE-90AA-86A8BF8F7DF1}"/>
              </a:ext>
            </a:extLst>
          </p:cNvPr>
          <p:cNvSpPr/>
          <p:nvPr/>
        </p:nvSpPr>
        <p:spPr>
          <a:xfrm>
            <a:off x="1462816" y="2357047"/>
            <a:ext cx="234515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Русский язык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5C38C530-1828-453E-A367-6F051DE33B09}"/>
              </a:ext>
            </a:extLst>
          </p:cNvPr>
          <p:cNvSpPr/>
          <p:nvPr/>
        </p:nvSpPr>
        <p:spPr>
          <a:xfrm>
            <a:off x="3957690" y="2357047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Среда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B1E0D7F0-B182-4932-8741-CE5A2D4D15F3}"/>
              </a:ext>
            </a:extLst>
          </p:cNvPr>
          <p:cNvSpPr/>
          <p:nvPr/>
        </p:nvSpPr>
        <p:spPr>
          <a:xfrm>
            <a:off x="5835406" y="2342396"/>
            <a:ext cx="111083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15:00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BF04A0DB-6A11-480E-A3F0-E9E86D39A78C}"/>
              </a:ext>
            </a:extLst>
          </p:cNvPr>
          <p:cNvSpPr/>
          <p:nvPr/>
        </p:nvSpPr>
        <p:spPr>
          <a:xfrm>
            <a:off x="7095959" y="2342396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18C0A390-B4DF-496B-A1C1-558BDCA62C6F}"/>
              </a:ext>
            </a:extLst>
          </p:cNvPr>
          <p:cNvSpPr/>
          <p:nvPr/>
        </p:nvSpPr>
        <p:spPr>
          <a:xfrm>
            <a:off x="8973675" y="2342396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5B1BA81-6811-4E0A-828D-120D977C242C}"/>
              </a:ext>
            </a:extLst>
          </p:cNvPr>
          <p:cNvSpPr/>
          <p:nvPr/>
        </p:nvSpPr>
        <p:spPr>
          <a:xfrm>
            <a:off x="1462816" y="2729381"/>
            <a:ext cx="234515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Окружающий мир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12E53AFE-1839-4067-BD91-A5B4CAA3B966}"/>
              </a:ext>
            </a:extLst>
          </p:cNvPr>
          <p:cNvSpPr/>
          <p:nvPr/>
        </p:nvSpPr>
        <p:spPr>
          <a:xfrm>
            <a:off x="3957690" y="2729381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Четверг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E9E49616-4691-4043-857B-42DAF9F009FC}"/>
              </a:ext>
            </a:extLst>
          </p:cNvPr>
          <p:cNvSpPr/>
          <p:nvPr/>
        </p:nvSpPr>
        <p:spPr>
          <a:xfrm>
            <a:off x="5835406" y="2729381"/>
            <a:ext cx="1110837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15:00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A33A2093-E081-4588-986F-52104AAC021A}"/>
              </a:ext>
            </a:extLst>
          </p:cNvPr>
          <p:cNvSpPr/>
          <p:nvPr/>
        </p:nvSpPr>
        <p:spPr>
          <a:xfrm>
            <a:off x="7095959" y="2729381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1EA18611-F02F-4244-8AF0-3C650BDCBCF6}"/>
              </a:ext>
            </a:extLst>
          </p:cNvPr>
          <p:cNvSpPr/>
          <p:nvPr/>
        </p:nvSpPr>
        <p:spPr>
          <a:xfrm>
            <a:off x="8973675" y="2729381"/>
            <a:ext cx="172800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12C8A3AF-7E31-41F5-9CC8-4E034AD14C22}"/>
              </a:ext>
            </a:extLst>
          </p:cNvPr>
          <p:cNvSpPr/>
          <p:nvPr/>
        </p:nvSpPr>
        <p:spPr>
          <a:xfrm>
            <a:off x="1462817" y="3468496"/>
            <a:ext cx="9266366" cy="397442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Календарно-тематический план обучающих занятий по </a:t>
            </a:r>
            <a:r>
              <a:rPr lang="ru-RU" b="1" dirty="0">
                <a:solidFill>
                  <a:srgbClr val="FF0000"/>
                </a:solidFill>
              </a:rPr>
              <a:t>математике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C566C7B1-E4E4-47D6-968B-FAED602FDB69}"/>
              </a:ext>
            </a:extLst>
          </p:cNvPr>
          <p:cNvSpPr/>
          <p:nvPr/>
        </p:nvSpPr>
        <p:spPr>
          <a:xfrm>
            <a:off x="1462816" y="3968394"/>
            <a:ext cx="859043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№ темы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A29318DC-7696-41E9-B4EA-FC5E56039BD8}"/>
              </a:ext>
            </a:extLst>
          </p:cNvPr>
          <p:cNvSpPr/>
          <p:nvPr/>
        </p:nvSpPr>
        <p:spPr>
          <a:xfrm>
            <a:off x="2399240" y="3968394"/>
            <a:ext cx="1132854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Раздел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51F159ED-6348-47ED-91D3-5A10399065A2}"/>
              </a:ext>
            </a:extLst>
          </p:cNvPr>
          <p:cNvSpPr/>
          <p:nvPr/>
        </p:nvSpPr>
        <p:spPr>
          <a:xfrm>
            <a:off x="3609475" y="3967473"/>
            <a:ext cx="2486525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Развиваемые умения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4F879C16-D000-4C0C-9AC0-D6668C50FC43}"/>
              </a:ext>
            </a:extLst>
          </p:cNvPr>
          <p:cNvSpPr/>
          <p:nvPr/>
        </p:nvSpPr>
        <p:spPr>
          <a:xfrm>
            <a:off x="6173381" y="3968394"/>
            <a:ext cx="869411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Сроки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26F0ECEF-CCE6-4AA5-91C1-054BB844BF33}"/>
              </a:ext>
            </a:extLst>
          </p:cNvPr>
          <p:cNvSpPr/>
          <p:nvPr/>
        </p:nvSpPr>
        <p:spPr>
          <a:xfrm>
            <a:off x="7120173" y="3968394"/>
            <a:ext cx="3609010" cy="288000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Рекомендации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58A74DC-FB5F-4D92-93A4-316ECD0B6060}"/>
              </a:ext>
            </a:extLst>
          </p:cNvPr>
          <p:cNvSpPr/>
          <p:nvPr/>
        </p:nvSpPr>
        <p:spPr>
          <a:xfrm>
            <a:off x="1462816" y="4357008"/>
            <a:ext cx="859043" cy="2361297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17FFC627-BAF8-42C1-81AB-26C5110507E2}"/>
              </a:ext>
            </a:extLst>
          </p:cNvPr>
          <p:cNvSpPr/>
          <p:nvPr/>
        </p:nvSpPr>
        <p:spPr>
          <a:xfrm>
            <a:off x="2399241" y="4357008"/>
            <a:ext cx="1132854" cy="2361297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Числа и величины. Доли.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44CC2D8F-E68F-4092-BD3B-9DFF5CD9A8A9}"/>
              </a:ext>
            </a:extLst>
          </p:cNvPr>
          <p:cNvSpPr/>
          <p:nvPr/>
        </p:nvSpPr>
        <p:spPr>
          <a:xfrm>
            <a:off x="3609475" y="4357008"/>
            <a:ext cx="2486525" cy="2361297"/>
          </a:xfrm>
          <a:prstGeom prst="roundRect">
            <a:avLst>
              <a:gd name="adj" fmla="val 7555"/>
            </a:avLst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Умение читать, сравнивать и   записывать числа и величины.  Умение определять истинность высказывания на основе знаний геометрических величин.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3EB614E7-7C77-4F4E-BD0B-846ECBE06F31}"/>
              </a:ext>
            </a:extLst>
          </p:cNvPr>
          <p:cNvSpPr/>
          <p:nvPr/>
        </p:nvSpPr>
        <p:spPr>
          <a:xfrm>
            <a:off x="6171590" y="4357008"/>
            <a:ext cx="869412" cy="2361297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18 - 23</a:t>
            </a: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 января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41250AF2-A11E-4909-9BE3-4C19584C8DBF}"/>
              </a:ext>
            </a:extLst>
          </p:cNvPr>
          <p:cNvSpPr/>
          <p:nvPr/>
        </p:nvSpPr>
        <p:spPr>
          <a:xfrm>
            <a:off x="7092666" y="4357008"/>
            <a:ext cx="3609010" cy="2361297"/>
          </a:xfrm>
          <a:prstGeom prst="roundRect">
            <a:avLst>
              <a:gd name="adj" fmla="val 6416"/>
            </a:avLst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100" b="1" dirty="0">
                <a:solidFill>
                  <a:sysClr val="windowText" lastClr="000000"/>
                </a:solidFill>
              </a:rPr>
              <a:t>Просмотреть видеоуроки по ссылкам:</a:t>
            </a:r>
          </a:p>
          <a:p>
            <a:pPr algn="ctr"/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Урок «Килограмм, грамм, тонна, центнер»</a:t>
            </a:r>
          </a:p>
          <a:p>
            <a:pPr algn="ctr"/>
            <a:r>
              <a:rPr lang="ru-RU" sz="1100" b="1" dirty="0">
                <a:solidFill>
                  <a:sysClr val="windowText" lastClr="000000"/>
                </a:solidFill>
                <a:hlinkClick r:id="rId3"/>
              </a:rPr>
              <a:t>https://youtu.be/k5pe3dsIf6E</a:t>
            </a:r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Урок «Сантиметр, миллиметр, дециметр, метр» </a:t>
            </a:r>
          </a:p>
          <a:p>
            <a:pPr algn="ctr"/>
            <a:r>
              <a:rPr lang="ru-RU" sz="1100" b="1" dirty="0">
                <a:solidFill>
                  <a:sysClr val="windowText" lastClr="000000"/>
                </a:solidFill>
                <a:hlinkClick r:id="rId4"/>
              </a:rPr>
              <a:t>https://youtu.be/DihUaXr0S8U</a:t>
            </a:r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Урок «Знакомство с понятием масса» </a:t>
            </a:r>
          </a:p>
          <a:p>
            <a:pPr algn="ctr"/>
            <a:r>
              <a:rPr lang="ru-RU" sz="1100" b="1" dirty="0">
                <a:solidFill>
                  <a:sysClr val="windowText" lastClr="000000"/>
                </a:solidFill>
              </a:rPr>
              <a:t>https://youtu.be/FltpydcoP3o</a:t>
            </a:r>
          </a:p>
          <a:p>
            <a:pPr algn="ctr"/>
            <a:endParaRPr lang="ru-RU" sz="11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100" b="1" dirty="0">
                <a:solidFill>
                  <a:sysClr val="windowText" lastClr="000000"/>
                </a:solidFill>
              </a:rPr>
              <a:t>2. Изучить теоретический материал Приложение 1 и выполнить практическое задание по теме 1.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93AA55DE-C154-4F37-9FE6-275AB8862E32}"/>
              </a:ext>
            </a:extLst>
          </p:cNvPr>
          <p:cNvCxnSpPr>
            <a:cxnSpLocks/>
          </p:cNvCxnSpPr>
          <p:nvPr/>
        </p:nvCxnSpPr>
        <p:spPr>
          <a:xfrm flipV="1">
            <a:off x="749521" y="3208448"/>
            <a:ext cx="10692957" cy="68980"/>
          </a:xfrm>
          <a:prstGeom prst="line">
            <a:avLst/>
          </a:prstGeom>
          <a:ln w="19050">
            <a:solidFill>
              <a:srgbClr val="978C8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6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E515D6-9006-46B6-991D-7B591608FB76}"/>
              </a:ext>
            </a:extLst>
          </p:cNvPr>
          <p:cNvSpPr txBox="1"/>
          <p:nvPr/>
        </p:nvSpPr>
        <p:spPr>
          <a:xfrm>
            <a:off x="3608" y="256535"/>
            <a:ext cx="12192000" cy="584775"/>
          </a:xfrm>
          <a:prstGeom prst="rect">
            <a:avLst/>
          </a:prstGeom>
          <a:solidFill>
            <a:srgbClr val="0947DA"/>
          </a:solidFill>
          <a:effectLst/>
        </p:spPr>
        <p:txBody>
          <a:bodyPr wrap="square" rtlCol="0">
            <a:spAutoFit/>
          </a:bodyPr>
          <a:lstStyle/>
          <a:p>
            <a:pPr marL="182563"/>
            <a:r>
              <a:rPr lang="ru-RU" sz="3200" b="1" dirty="0">
                <a:solidFill>
                  <a:schemeClr val="bg1"/>
                </a:solidFill>
                <a:cs typeface="Aharoni" panose="02010803020104030203" pitchFamily="2" charset="-79"/>
              </a:rPr>
              <a:t>Пример самостоятельной работы учителя в проекте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CD0F2F35-29D2-4504-996D-7E05A0889898}"/>
              </a:ext>
            </a:extLst>
          </p:cNvPr>
          <p:cNvSpPr/>
          <p:nvPr/>
        </p:nvSpPr>
        <p:spPr>
          <a:xfrm>
            <a:off x="367553" y="1314817"/>
            <a:ext cx="3675530" cy="887506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Учитель открывает по ссылке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и смотрит обучающее видео по теме из КТП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FB135A-ADCB-4F2B-837C-55B8FA4E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4" y="2805275"/>
            <a:ext cx="3675530" cy="2465026"/>
          </a:xfrm>
          <a:prstGeom prst="rect">
            <a:avLst/>
          </a:prstGeom>
          <a:ln w="19050"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4FD534E-EDC6-4B5E-8E6C-8205F64DBB2E}"/>
              </a:ext>
            </a:extLst>
          </p:cNvPr>
          <p:cNvSpPr/>
          <p:nvPr/>
        </p:nvSpPr>
        <p:spPr>
          <a:xfrm>
            <a:off x="4276165" y="1314817"/>
            <a:ext cx="3675530" cy="887506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Дополнительно изучает справочные материалы по теме из «Приложения»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9A8D6A9-970E-45FC-B716-D5323F91D4CC}"/>
              </a:ext>
            </a:extLst>
          </p:cNvPr>
          <p:cNvSpPr/>
          <p:nvPr/>
        </p:nvSpPr>
        <p:spPr>
          <a:xfrm>
            <a:off x="8184777" y="1314817"/>
            <a:ext cx="3675530" cy="887506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Выполняет практические задания по теме и передает на проверку </a:t>
            </a:r>
            <a:r>
              <a:rPr lang="ru-RU" dirty="0" smtClean="0">
                <a:solidFill>
                  <a:sysClr val="windowText" lastClr="000000"/>
                </a:solidFill>
              </a:rPr>
              <a:t>завучу </a:t>
            </a:r>
            <a:r>
              <a:rPr lang="ru-RU" dirty="0">
                <a:solidFill>
                  <a:sysClr val="windowText" lastClr="000000"/>
                </a:solidFill>
              </a:rPr>
              <a:t>по НШ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931734-1278-4F08-8D71-77BDC563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35" y="2532396"/>
            <a:ext cx="3675530" cy="3176287"/>
          </a:xfrm>
          <a:prstGeom prst="rect">
            <a:avLst/>
          </a:prstGeom>
          <a:ln w="19050">
            <a:solidFill>
              <a:srgbClr val="637888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5C3F236-8227-4FE1-8909-1EBD8BD57F8F}"/>
              </a:ext>
            </a:extLst>
          </p:cNvPr>
          <p:cNvSpPr/>
          <p:nvPr/>
        </p:nvSpPr>
        <p:spPr>
          <a:xfrm>
            <a:off x="367553" y="2532395"/>
            <a:ext cx="3675530" cy="3176287"/>
          </a:xfrm>
          <a:prstGeom prst="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80AB2E2-7FAE-4451-A423-1584B08F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27"/>
          <a:stretch/>
        </p:blipFill>
        <p:spPr>
          <a:xfrm>
            <a:off x="8184777" y="2532395"/>
            <a:ext cx="3675660" cy="301078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7A28D22-A6AD-460C-AA57-A65DE57BBC7C}"/>
              </a:ext>
            </a:extLst>
          </p:cNvPr>
          <p:cNvSpPr/>
          <p:nvPr/>
        </p:nvSpPr>
        <p:spPr>
          <a:xfrm>
            <a:off x="8175813" y="2532395"/>
            <a:ext cx="3675530" cy="3176287"/>
          </a:xfrm>
          <a:prstGeom prst="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BDD75C95-A491-4BFB-9D86-CC909613DA14}"/>
              </a:ext>
            </a:extLst>
          </p:cNvPr>
          <p:cNvSpPr/>
          <p:nvPr/>
        </p:nvSpPr>
        <p:spPr>
          <a:xfrm>
            <a:off x="367553" y="6040126"/>
            <a:ext cx="11492754" cy="584775"/>
          </a:xfrm>
          <a:prstGeom prst="roundRect">
            <a:avLst/>
          </a:prstGeom>
          <a:noFill/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 материалы для самостоятельной работы учитель получает от </a:t>
            </a:r>
            <a:r>
              <a:rPr lang="ru-RU" dirty="0" smtClean="0">
                <a:solidFill>
                  <a:srgbClr val="FF0000"/>
                </a:solidFill>
              </a:rPr>
              <a:t>завуча </a:t>
            </a:r>
            <a:r>
              <a:rPr lang="ru-RU" dirty="0">
                <a:solidFill>
                  <a:srgbClr val="FF0000"/>
                </a:solidFill>
              </a:rPr>
              <a:t>по начальной школе, который скачивает их в личном кабинете школы на портале </a:t>
            </a:r>
            <a:r>
              <a:rPr lang="en-US" b="1" dirty="0">
                <a:solidFill>
                  <a:schemeClr val="accent1"/>
                </a:solidFill>
              </a:rPr>
              <a:t>monit95.ru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407FBFBA-A332-47B3-99EC-98E919F4D67C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2205318" y="2202323"/>
            <a:ext cx="0" cy="330072"/>
          </a:xfrm>
          <a:prstGeom prst="line">
            <a:avLst/>
          </a:prstGeom>
          <a:ln w="19050">
            <a:solidFill>
              <a:srgbClr val="637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7779E414-97DD-492E-9A80-AA609E94608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2202323"/>
            <a:ext cx="0" cy="330073"/>
          </a:xfrm>
          <a:prstGeom prst="line">
            <a:avLst/>
          </a:prstGeom>
          <a:ln w="19050">
            <a:solidFill>
              <a:srgbClr val="637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0D79491-2B5F-4A76-98FE-1A3F84F983F0}"/>
              </a:ext>
            </a:extLst>
          </p:cNvPr>
          <p:cNvCxnSpPr>
            <a:cxnSpLocks/>
          </p:cNvCxnSpPr>
          <p:nvPr/>
        </p:nvCxnSpPr>
        <p:spPr>
          <a:xfrm>
            <a:off x="10049434" y="2202323"/>
            <a:ext cx="0" cy="330072"/>
          </a:xfrm>
          <a:prstGeom prst="line">
            <a:avLst/>
          </a:prstGeom>
          <a:ln w="19050">
            <a:solidFill>
              <a:srgbClr val="637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C556EFCB-3F2B-486B-876B-2820A9FA4DCB}"/>
              </a:ext>
            </a:extLst>
          </p:cNvPr>
          <p:cNvSpPr/>
          <p:nvPr/>
        </p:nvSpPr>
        <p:spPr>
          <a:xfrm>
            <a:off x="174812" y="1104145"/>
            <a:ext cx="421341" cy="42134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E856F21D-142C-4AA1-861A-C00EF84D818F}"/>
              </a:ext>
            </a:extLst>
          </p:cNvPr>
          <p:cNvSpPr/>
          <p:nvPr/>
        </p:nvSpPr>
        <p:spPr>
          <a:xfrm>
            <a:off x="4065494" y="1104145"/>
            <a:ext cx="421341" cy="42134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2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67B7BB9-0608-40E0-BEA1-2BD6E9783BDB}"/>
              </a:ext>
            </a:extLst>
          </p:cNvPr>
          <p:cNvSpPr/>
          <p:nvPr/>
        </p:nvSpPr>
        <p:spPr>
          <a:xfrm>
            <a:off x="7974106" y="1104145"/>
            <a:ext cx="421341" cy="42134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3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3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7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19581</TotalTime>
  <Words>675</Words>
  <Application>Microsoft Office PowerPoint</Application>
  <PresentationFormat>Произвольный</PresentationFormat>
  <Paragraphs>218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543</cp:revision>
  <dcterms:created xsi:type="dcterms:W3CDTF">2019-08-22T07:20:35Z</dcterms:created>
  <dcterms:modified xsi:type="dcterms:W3CDTF">2021-05-20T13:26:20Z</dcterms:modified>
</cp:coreProperties>
</file>