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303" r:id="rId3"/>
    <p:sldId id="305" r:id="rId4"/>
    <p:sldId id="304" r:id="rId5"/>
    <p:sldId id="267" r:id="rId6"/>
    <p:sldId id="268" r:id="rId7"/>
    <p:sldId id="279" r:id="rId8"/>
    <p:sldId id="298" r:id="rId9"/>
    <p:sldId id="299" r:id="rId10"/>
    <p:sldId id="314" r:id="rId11"/>
    <p:sldId id="315" r:id="rId12"/>
    <p:sldId id="313" r:id="rId13"/>
    <p:sldId id="300" r:id="rId14"/>
    <p:sldId id="307" r:id="rId15"/>
    <p:sldId id="308" r:id="rId16"/>
    <p:sldId id="309" r:id="rId17"/>
    <p:sldId id="310" r:id="rId18"/>
    <p:sldId id="311" r:id="rId19"/>
    <p:sldId id="301" r:id="rId20"/>
    <p:sldId id="296" r:id="rId21"/>
    <p:sldId id="297" r:id="rId22"/>
    <p:sldId id="302" r:id="rId23"/>
    <p:sldId id="306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64BDE1"/>
    <a:srgbClr val="273478"/>
    <a:srgbClr val="1B328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086" autoAdjust="0"/>
  </p:normalViewPr>
  <p:slideViewPr>
    <p:cSldViewPr snapToGrid="0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5667C-F025-4144-B78C-F4166B5BE133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2DB53F-80A8-44C1-90A3-EBD8BB7A82B5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ВКС</a:t>
          </a:r>
        </a:p>
      </dgm:t>
    </dgm:pt>
    <dgm:pt modelId="{DA74664A-DE7E-403D-A8E9-CDB8F86A5B2F}" type="parTrans" cxnId="{3C176824-46AF-409C-A0FC-6D20C4F5EA9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D7B1D-49B3-4BA8-9163-1C23209BB771}" type="sibTrans" cxnId="{3C176824-46AF-409C-A0FC-6D20C4F5EA9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48D1A-A9F2-4FEB-8570-5E091DA37910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создания ЦОК и проведения вебинаров</a:t>
          </a:r>
        </a:p>
      </dgm:t>
    </dgm:pt>
    <dgm:pt modelId="{1BF818E9-BDB7-4421-B414-8DD0C42CD7C2}" type="parTrans" cxnId="{A098AB5D-7270-4E36-8EF2-944E019C19B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C5B60-846B-4513-B047-FF06F29A4DCB}" type="sibTrans" cxnId="{A098AB5D-7270-4E36-8EF2-944E019C19B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A97D8-4467-4441-82E2-67AD650916A4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совместной работы</a:t>
          </a:r>
        </a:p>
      </dgm:t>
    </dgm:pt>
    <dgm:pt modelId="{818B9A34-CACD-403B-8A09-A1C0DC8D6F8B}" type="parTrans" cxnId="{D800DCC4-DA81-4EAC-999F-D5EE3E8ACAD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1F9BB-5D5D-4FF3-A652-9BBFF3507BF3}" type="sibTrans" cxnId="{D800DCC4-DA81-4EAC-999F-D5EE3E8ACAD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95C78-E50D-4630-8D9D-CA4650E93E36}">
      <dgm:prSet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Дополнительное оборудование</a:t>
          </a:r>
        </a:p>
      </dgm:t>
    </dgm:pt>
    <dgm:pt modelId="{91975366-917C-4FED-A524-69BB24B40EAF}" type="parTrans" cxnId="{8034E6D0-C641-4720-A8D3-8427466212DC}">
      <dgm:prSet/>
      <dgm:spPr/>
      <dgm:t>
        <a:bodyPr/>
        <a:lstStyle/>
        <a:p>
          <a:endParaRPr lang="ru-RU"/>
        </a:p>
      </dgm:t>
    </dgm:pt>
    <dgm:pt modelId="{C9028541-0ADA-4C00-B573-5CC4700229C4}" type="sibTrans" cxnId="{8034E6D0-C641-4720-A8D3-8427466212DC}">
      <dgm:prSet/>
      <dgm:spPr/>
      <dgm:t>
        <a:bodyPr/>
        <a:lstStyle/>
        <a:p>
          <a:endParaRPr lang="ru-RU"/>
        </a:p>
      </dgm:t>
    </dgm:pt>
    <dgm:pt modelId="{CE44F011-14E6-4454-9FBA-2479023C779B}" type="pres">
      <dgm:prSet presAssocID="{6515667C-F025-4144-B78C-F4166B5BE133}" presName="Name0" presStyleCnt="0">
        <dgm:presLayoutVars>
          <dgm:chMax val="7"/>
          <dgm:chPref val="7"/>
          <dgm:dir/>
        </dgm:presLayoutVars>
      </dgm:prSet>
      <dgm:spPr/>
    </dgm:pt>
    <dgm:pt modelId="{A6946E87-66D8-415E-9EBB-FBD988EB6183}" type="pres">
      <dgm:prSet presAssocID="{6515667C-F025-4144-B78C-F4166B5BE133}" presName="Name1" presStyleCnt="0"/>
      <dgm:spPr/>
    </dgm:pt>
    <dgm:pt modelId="{30F852E5-57D8-48B4-918C-A1B727FA257E}" type="pres">
      <dgm:prSet presAssocID="{6515667C-F025-4144-B78C-F4166B5BE133}" presName="cycle" presStyleCnt="0"/>
      <dgm:spPr/>
    </dgm:pt>
    <dgm:pt modelId="{9A1E2E68-2872-4ABA-8032-95E755698FC3}" type="pres">
      <dgm:prSet presAssocID="{6515667C-F025-4144-B78C-F4166B5BE133}" presName="srcNode" presStyleLbl="node1" presStyleIdx="0" presStyleCnt="4"/>
      <dgm:spPr/>
    </dgm:pt>
    <dgm:pt modelId="{06FC599D-5F54-44F3-A88A-981934E0FA83}" type="pres">
      <dgm:prSet presAssocID="{6515667C-F025-4144-B78C-F4166B5BE133}" presName="conn" presStyleLbl="parChTrans1D2" presStyleIdx="0" presStyleCnt="1"/>
      <dgm:spPr/>
    </dgm:pt>
    <dgm:pt modelId="{A840DE29-976E-47F7-954C-2DBDD657DEAC}" type="pres">
      <dgm:prSet presAssocID="{6515667C-F025-4144-B78C-F4166B5BE133}" presName="extraNode" presStyleLbl="node1" presStyleIdx="0" presStyleCnt="4"/>
      <dgm:spPr/>
    </dgm:pt>
    <dgm:pt modelId="{E0000A36-73E0-479D-A90A-0210732B984A}" type="pres">
      <dgm:prSet presAssocID="{6515667C-F025-4144-B78C-F4166B5BE133}" presName="dstNode" presStyleLbl="node1" presStyleIdx="0" presStyleCnt="4"/>
      <dgm:spPr/>
    </dgm:pt>
    <dgm:pt modelId="{2F02C2D2-6B03-45AD-AA52-ED7B1FC6788D}" type="pres">
      <dgm:prSet presAssocID="{662DB53F-80A8-44C1-90A3-EBD8BB7A82B5}" presName="text_1" presStyleLbl="node1" presStyleIdx="0" presStyleCnt="4">
        <dgm:presLayoutVars>
          <dgm:bulletEnabled val="1"/>
        </dgm:presLayoutVars>
      </dgm:prSet>
      <dgm:spPr/>
    </dgm:pt>
    <dgm:pt modelId="{EC7C73C7-6E02-4546-82BD-B427F2A1107F}" type="pres">
      <dgm:prSet presAssocID="{662DB53F-80A8-44C1-90A3-EBD8BB7A82B5}" presName="accent_1" presStyleCnt="0"/>
      <dgm:spPr/>
    </dgm:pt>
    <dgm:pt modelId="{4F2DF8E2-48EB-405F-B1D5-3B36F26E47B3}" type="pres">
      <dgm:prSet presAssocID="{662DB53F-80A8-44C1-90A3-EBD8BB7A82B5}" presName="accentRepeatNode" presStyleLbl="solidFgAcc1" presStyleIdx="0" presStyleCnt="4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8F1542-9409-4DD8-BC66-999D393767E3}" type="pres">
      <dgm:prSet presAssocID="{51B48D1A-A9F2-4FEB-8570-5E091DA37910}" presName="text_2" presStyleLbl="node1" presStyleIdx="1" presStyleCnt="4">
        <dgm:presLayoutVars>
          <dgm:bulletEnabled val="1"/>
        </dgm:presLayoutVars>
      </dgm:prSet>
      <dgm:spPr/>
    </dgm:pt>
    <dgm:pt modelId="{C512EA47-0A96-495C-AA93-71B57FF267B2}" type="pres">
      <dgm:prSet presAssocID="{51B48D1A-A9F2-4FEB-8570-5E091DA37910}" presName="accent_2" presStyleCnt="0"/>
      <dgm:spPr/>
    </dgm:pt>
    <dgm:pt modelId="{710598CF-9697-4A83-B47E-203BE4147518}" type="pres">
      <dgm:prSet presAssocID="{51B48D1A-A9F2-4FEB-8570-5E091DA37910}" presName="accentRepeatNode" presStyleLbl="solidFgAcc1" presStyleIdx="1" presStyleCnt="4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504A4B-1170-42D8-861D-DD397D6A49B1}" type="pres">
      <dgm:prSet presAssocID="{8A0A97D8-4467-4441-82E2-67AD650916A4}" presName="text_3" presStyleLbl="node1" presStyleIdx="2" presStyleCnt="4">
        <dgm:presLayoutVars>
          <dgm:bulletEnabled val="1"/>
        </dgm:presLayoutVars>
      </dgm:prSet>
      <dgm:spPr/>
    </dgm:pt>
    <dgm:pt modelId="{85400D5D-8756-4B9A-8B7B-64499BA20662}" type="pres">
      <dgm:prSet presAssocID="{8A0A97D8-4467-4441-82E2-67AD650916A4}" presName="accent_3" presStyleCnt="0"/>
      <dgm:spPr/>
    </dgm:pt>
    <dgm:pt modelId="{72AC3E69-DE14-4E45-A33A-51677A2C2F75}" type="pres">
      <dgm:prSet presAssocID="{8A0A97D8-4467-4441-82E2-67AD650916A4}" presName="accentRepeatNode" presStyleLbl="solidFgAcc1" presStyleIdx="2" presStyleCnt="4" custLinFactNeighborX="2307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CA0525-0E7C-47AE-ABD3-A6FC99EE1A33}" type="pres">
      <dgm:prSet presAssocID="{48495C78-E50D-4630-8D9D-CA4650E93E36}" presName="text_4" presStyleLbl="node1" presStyleIdx="3" presStyleCnt="4">
        <dgm:presLayoutVars>
          <dgm:bulletEnabled val="1"/>
        </dgm:presLayoutVars>
      </dgm:prSet>
      <dgm:spPr/>
    </dgm:pt>
    <dgm:pt modelId="{23043D99-6C3D-48F7-B9BA-218468969B9D}" type="pres">
      <dgm:prSet presAssocID="{48495C78-E50D-4630-8D9D-CA4650E93E36}" presName="accent_4" presStyleCnt="0"/>
      <dgm:spPr/>
    </dgm:pt>
    <dgm:pt modelId="{99955E6D-7B64-4735-BD39-3D3FD7580A71}" type="pres">
      <dgm:prSet presAssocID="{48495C78-E50D-4630-8D9D-CA4650E93E36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C176824-46AF-409C-A0FC-6D20C4F5EA98}" srcId="{6515667C-F025-4144-B78C-F4166B5BE133}" destId="{662DB53F-80A8-44C1-90A3-EBD8BB7A82B5}" srcOrd="0" destOrd="0" parTransId="{DA74664A-DE7E-403D-A8E9-CDB8F86A5B2F}" sibTransId="{BBBD7B1D-49B3-4BA8-9163-1C23209BB771}"/>
    <dgm:cxn modelId="{2BC4CB48-F4DD-4025-BDCB-2172839615D8}" type="presOf" srcId="{662DB53F-80A8-44C1-90A3-EBD8BB7A82B5}" destId="{2F02C2D2-6B03-45AD-AA52-ED7B1FC6788D}" srcOrd="0" destOrd="0" presId="urn:microsoft.com/office/officeart/2008/layout/VerticalCurvedList"/>
    <dgm:cxn modelId="{E59B9B4D-C0A5-45F0-8B5C-10C97A80F61B}" type="presOf" srcId="{8A0A97D8-4467-4441-82E2-67AD650916A4}" destId="{6D504A4B-1170-42D8-861D-DD397D6A49B1}" srcOrd="0" destOrd="0" presId="urn:microsoft.com/office/officeart/2008/layout/VerticalCurvedList"/>
    <dgm:cxn modelId="{A098AB5D-7270-4E36-8EF2-944E019C19BE}" srcId="{6515667C-F025-4144-B78C-F4166B5BE133}" destId="{51B48D1A-A9F2-4FEB-8570-5E091DA37910}" srcOrd="1" destOrd="0" parTransId="{1BF818E9-BDB7-4421-B414-8DD0C42CD7C2}" sibTransId="{6D1C5B60-846B-4513-B047-FF06F29A4DCB}"/>
    <dgm:cxn modelId="{FBEE5B7B-7ADF-4892-914E-46B4BFEE0080}" type="presOf" srcId="{BBBD7B1D-49B3-4BA8-9163-1C23209BB771}" destId="{06FC599D-5F54-44F3-A88A-981934E0FA83}" srcOrd="0" destOrd="0" presId="urn:microsoft.com/office/officeart/2008/layout/VerticalCurvedList"/>
    <dgm:cxn modelId="{B6ABEE7E-C90D-4017-A7C4-B51C29FB4BED}" type="presOf" srcId="{48495C78-E50D-4630-8D9D-CA4650E93E36}" destId="{13CA0525-0E7C-47AE-ABD3-A6FC99EE1A33}" srcOrd="0" destOrd="0" presId="urn:microsoft.com/office/officeart/2008/layout/VerticalCurvedList"/>
    <dgm:cxn modelId="{C6D024A2-2DFC-437C-B739-10912CD5667E}" type="presOf" srcId="{6515667C-F025-4144-B78C-F4166B5BE133}" destId="{CE44F011-14E6-4454-9FBA-2479023C779B}" srcOrd="0" destOrd="0" presId="urn:microsoft.com/office/officeart/2008/layout/VerticalCurvedList"/>
    <dgm:cxn modelId="{4C0152C0-F608-4310-A70B-7C82772D941A}" type="presOf" srcId="{51B48D1A-A9F2-4FEB-8570-5E091DA37910}" destId="{858F1542-9409-4DD8-BC66-999D393767E3}" srcOrd="0" destOrd="0" presId="urn:microsoft.com/office/officeart/2008/layout/VerticalCurvedList"/>
    <dgm:cxn modelId="{D800DCC4-DA81-4EAC-999F-D5EE3E8ACAD3}" srcId="{6515667C-F025-4144-B78C-F4166B5BE133}" destId="{8A0A97D8-4467-4441-82E2-67AD650916A4}" srcOrd="2" destOrd="0" parTransId="{818B9A34-CACD-403B-8A09-A1C0DC8D6F8B}" sibTransId="{4191F9BB-5D5D-4FF3-A652-9BBFF3507BF3}"/>
    <dgm:cxn modelId="{8034E6D0-C641-4720-A8D3-8427466212DC}" srcId="{6515667C-F025-4144-B78C-F4166B5BE133}" destId="{48495C78-E50D-4630-8D9D-CA4650E93E36}" srcOrd="3" destOrd="0" parTransId="{91975366-917C-4FED-A524-69BB24B40EAF}" sibTransId="{C9028541-0ADA-4C00-B573-5CC4700229C4}"/>
    <dgm:cxn modelId="{960BAC75-C21A-45F1-86A4-FACB119CC852}" type="presParOf" srcId="{CE44F011-14E6-4454-9FBA-2479023C779B}" destId="{A6946E87-66D8-415E-9EBB-FBD988EB6183}" srcOrd="0" destOrd="0" presId="urn:microsoft.com/office/officeart/2008/layout/VerticalCurvedList"/>
    <dgm:cxn modelId="{FE75789C-F39E-42F2-86B9-74144273C6D2}" type="presParOf" srcId="{A6946E87-66D8-415E-9EBB-FBD988EB6183}" destId="{30F852E5-57D8-48B4-918C-A1B727FA257E}" srcOrd="0" destOrd="0" presId="urn:microsoft.com/office/officeart/2008/layout/VerticalCurvedList"/>
    <dgm:cxn modelId="{CA30077B-0C3D-4C5E-92DA-3423C8BF79DC}" type="presParOf" srcId="{30F852E5-57D8-48B4-918C-A1B727FA257E}" destId="{9A1E2E68-2872-4ABA-8032-95E755698FC3}" srcOrd="0" destOrd="0" presId="urn:microsoft.com/office/officeart/2008/layout/VerticalCurvedList"/>
    <dgm:cxn modelId="{657F4F0F-F372-456D-BD40-4C1D854C2BA0}" type="presParOf" srcId="{30F852E5-57D8-48B4-918C-A1B727FA257E}" destId="{06FC599D-5F54-44F3-A88A-981934E0FA83}" srcOrd="1" destOrd="0" presId="urn:microsoft.com/office/officeart/2008/layout/VerticalCurvedList"/>
    <dgm:cxn modelId="{EF36EAD9-0A23-44D7-A92A-614DD196253D}" type="presParOf" srcId="{30F852E5-57D8-48B4-918C-A1B727FA257E}" destId="{A840DE29-976E-47F7-954C-2DBDD657DEAC}" srcOrd="2" destOrd="0" presId="urn:microsoft.com/office/officeart/2008/layout/VerticalCurvedList"/>
    <dgm:cxn modelId="{7C8369C6-8585-4EAF-A681-6FD0B0115C15}" type="presParOf" srcId="{30F852E5-57D8-48B4-918C-A1B727FA257E}" destId="{E0000A36-73E0-479D-A90A-0210732B984A}" srcOrd="3" destOrd="0" presId="urn:microsoft.com/office/officeart/2008/layout/VerticalCurvedList"/>
    <dgm:cxn modelId="{EEB1AFF9-046F-49A0-AD4B-7A5CE1A01D75}" type="presParOf" srcId="{A6946E87-66D8-415E-9EBB-FBD988EB6183}" destId="{2F02C2D2-6B03-45AD-AA52-ED7B1FC6788D}" srcOrd="1" destOrd="0" presId="urn:microsoft.com/office/officeart/2008/layout/VerticalCurvedList"/>
    <dgm:cxn modelId="{27AA6B8E-AAAD-4073-8CC4-135DB740B6F4}" type="presParOf" srcId="{A6946E87-66D8-415E-9EBB-FBD988EB6183}" destId="{EC7C73C7-6E02-4546-82BD-B427F2A1107F}" srcOrd="2" destOrd="0" presId="urn:microsoft.com/office/officeart/2008/layout/VerticalCurvedList"/>
    <dgm:cxn modelId="{FEF73A4C-F79A-4802-A836-33083ED5CC0F}" type="presParOf" srcId="{EC7C73C7-6E02-4546-82BD-B427F2A1107F}" destId="{4F2DF8E2-48EB-405F-B1D5-3B36F26E47B3}" srcOrd="0" destOrd="0" presId="urn:microsoft.com/office/officeart/2008/layout/VerticalCurvedList"/>
    <dgm:cxn modelId="{C2CE8CE2-52C5-4F3F-B356-6B1758EE4CFC}" type="presParOf" srcId="{A6946E87-66D8-415E-9EBB-FBD988EB6183}" destId="{858F1542-9409-4DD8-BC66-999D393767E3}" srcOrd="3" destOrd="0" presId="urn:microsoft.com/office/officeart/2008/layout/VerticalCurvedList"/>
    <dgm:cxn modelId="{A796748F-0BBF-4736-8412-38B2C6F483DF}" type="presParOf" srcId="{A6946E87-66D8-415E-9EBB-FBD988EB6183}" destId="{C512EA47-0A96-495C-AA93-71B57FF267B2}" srcOrd="4" destOrd="0" presId="urn:microsoft.com/office/officeart/2008/layout/VerticalCurvedList"/>
    <dgm:cxn modelId="{F6EE6375-D370-4561-9D46-80AFCBA5610F}" type="presParOf" srcId="{C512EA47-0A96-495C-AA93-71B57FF267B2}" destId="{710598CF-9697-4A83-B47E-203BE4147518}" srcOrd="0" destOrd="0" presId="urn:microsoft.com/office/officeart/2008/layout/VerticalCurvedList"/>
    <dgm:cxn modelId="{86D93083-10FB-451B-9C6F-0677A0366524}" type="presParOf" srcId="{A6946E87-66D8-415E-9EBB-FBD988EB6183}" destId="{6D504A4B-1170-42D8-861D-DD397D6A49B1}" srcOrd="5" destOrd="0" presId="urn:microsoft.com/office/officeart/2008/layout/VerticalCurvedList"/>
    <dgm:cxn modelId="{D5A84189-DFA0-4CC7-B2C6-4492A4E5954D}" type="presParOf" srcId="{A6946E87-66D8-415E-9EBB-FBD988EB6183}" destId="{85400D5D-8756-4B9A-8B7B-64499BA20662}" srcOrd="6" destOrd="0" presId="urn:microsoft.com/office/officeart/2008/layout/VerticalCurvedList"/>
    <dgm:cxn modelId="{0BB92028-D019-4FEB-B047-189245727F42}" type="presParOf" srcId="{85400D5D-8756-4B9A-8B7B-64499BA20662}" destId="{72AC3E69-DE14-4E45-A33A-51677A2C2F75}" srcOrd="0" destOrd="0" presId="urn:microsoft.com/office/officeart/2008/layout/VerticalCurvedList"/>
    <dgm:cxn modelId="{97BDAD16-DA9B-4823-AB90-DFE36EC5E319}" type="presParOf" srcId="{A6946E87-66D8-415E-9EBB-FBD988EB6183}" destId="{13CA0525-0E7C-47AE-ABD3-A6FC99EE1A33}" srcOrd="7" destOrd="0" presId="urn:microsoft.com/office/officeart/2008/layout/VerticalCurvedList"/>
    <dgm:cxn modelId="{421D387D-D070-438F-8876-3ACAB22B33AD}" type="presParOf" srcId="{A6946E87-66D8-415E-9EBB-FBD988EB6183}" destId="{23043D99-6C3D-48F7-B9BA-218468969B9D}" srcOrd="8" destOrd="0" presId="urn:microsoft.com/office/officeart/2008/layout/VerticalCurvedList"/>
    <dgm:cxn modelId="{B40F4843-04F6-486E-B0E6-2FDA7E8DB84A}" type="presParOf" srcId="{23043D99-6C3D-48F7-B9BA-218468969B9D}" destId="{99955E6D-7B64-4735-BD39-3D3FD7580A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599D-5F54-44F3-A88A-981934E0FA83}">
      <dsp:nvSpPr>
        <dsp:cNvPr id="0" name=""/>
        <dsp:cNvSpPr/>
      </dsp:nvSpPr>
      <dsp:spPr>
        <a:xfrm>
          <a:off x="-5511632" y="-843861"/>
          <a:ext cx="6562498" cy="6562498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C2D2-6B03-45AD-AA52-ED7B1FC6788D}">
      <dsp:nvSpPr>
        <dsp:cNvPr id="0" name=""/>
        <dsp:cNvSpPr/>
      </dsp:nvSpPr>
      <dsp:spPr>
        <a:xfrm>
          <a:off x="550129" y="374772"/>
          <a:ext cx="6403385" cy="749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2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ВКС</a:t>
          </a:r>
        </a:p>
      </dsp:txBody>
      <dsp:txXfrm>
        <a:off x="550129" y="374772"/>
        <a:ext cx="6403385" cy="749935"/>
      </dsp:txXfrm>
    </dsp:sp>
    <dsp:sp modelId="{4F2DF8E2-48EB-405F-B1D5-3B36F26E47B3}">
      <dsp:nvSpPr>
        <dsp:cNvPr id="0" name=""/>
        <dsp:cNvSpPr/>
      </dsp:nvSpPr>
      <dsp:spPr>
        <a:xfrm>
          <a:off x="81419" y="281030"/>
          <a:ext cx="937419" cy="937419"/>
        </a:xfrm>
        <a:prstGeom prst="ellipse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F1542-9409-4DD8-BC66-999D393767E3}">
      <dsp:nvSpPr>
        <dsp:cNvPr id="0" name=""/>
        <dsp:cNvSpPr/>
      </dsp:nvSpPr>
      <dsp:spPr>
        <a:xfrm>
          <a:off x="980084" y="1499871"/>
          <a:ext cx="5973430" cy="749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2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создания ЦОК и проведения вебинаров</a:t>
          </a:r>
        </a:p>
      </dsp:txBody>
      <dsp:txXfrm>
        <a:off x="980084" y="1499871"/>
        <a:ext cx="5973430" cy="749935"/>
      </dsp:txXfrm>
    </dsp:sp>
    <dsp:sp modelId="{710598CF-9697-4A83-B47E-203BE4147518}">
      <dsp:nvSpPr>
        <dsp:cNvPr id="0" name=""/>
        <dsp:cNvSpPr/>
      </dsp:nvSpPr>
      <dsp:spPr>
        <a:xfrm>
          <a:off x="511375" y="1406129"/>
          <a:ext cx="937419" cy="937419"/>
        </a:xfrm>
        <a:prstGeom prst="ellipse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04A4B-1170-42D8-861D-DD397D6A49B1}">
      <dsp:nvSpPr>
        <dsp:cNvPr id="0" name=""/>
        <dsp:cNvSpPr/>
      </dsp:nvSpPr>
      <dsp:spPr>
        <a:xfrm>
          <a:off x="980084" y="2624969"/>
          <a:ext cx="5973430" cy="749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2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Оборудование для совместной работы</a:t>
          </a:r>
        </a:p>
      </dsp:txBody>
      <dsp:txXfrm>
        <a:off x="980084" y="2624969"/>
        <a:ext cx="5973430" cy="749935"/>
      </dsp:txXfrm>
    </dsp:sp>
    <dsp:sp modelId="{72AC3E69-DE14-4E45-A33A-51677A2C2F75}">
      <dsp:nvSpPr>
        <dsp:cNvPr id="0" name=""/>
        <dsp:cNvSpPr/>
      </dsp:nvSpPr>
      <dsp:spPr>
        <a:xfrm>
          <a:off x="533001" y="2531227"/>
          <a:ext cx="937419" cy="937419"/>
        </a:xfrm>
        <a:prstGeom prst="ellipse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CA0525-0E7C-47AE-ABD3-A6FC99EE1A33}">
      <dsp:nvSpPr>
        <dsp:cNvPr id="0" name=""/>
        <dsp:cNvSpPr/>
      </dsp:nvSpPr>
      <dsp:spPr>
        <a:xfrm>
          <a:off x="550129" y="3750067"/>
          <a:ext cx="6403385" cy="749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2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Дополнительное оборудование</a:t>
          </a:r>
        </a:p>
      </dsp:txBody>
      <dsp:txXfrm>
        <a:off x="550129" y="3750067"/>
        <a:ext cx="6403385" cy="749935"/>
      </dsp:txXfrm>
    </dsp:sp>
    <dsp:sp modelId="{99955E6D-7B64-4735-BD39-3D3FD7580A71}">
      <dsp:nvSpPr>
        <dsp:cNvPr id="0" name=""/>
        <dsp:cNvSpPr/>
      </dsp:nvSpPr>
      <dsp:spPr>
        <a:xfrm>
          <a:off x="81419" y="3656325"/>
          <a:ext cx="937419" cy="937419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78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8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80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2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6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6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2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77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22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27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082CA3-7189-4AB4-856F-AB9DC853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52D5F-84C8-4F2B-A3B1-1EDD76803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1" t="92395" r="43122" b="-2015"/>
          <a:stretch/>
        </p:blipFill>
        <p:spPr>
          <a:xfrm>
            <a:off x="11262905" y="1289202"/>
            <a:ext cx="888614" cy="5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C9679D-D5ED-4BB8-A831-B4B3B45D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6553770" y="0"/>
            <a:ext cx="1760051" cy="17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AB55742-4ABC-42F2-A7BF-77E8F3318A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7" y="3289"/>
            <a:ext cx="2150888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a@apkpro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lovais@apkpro.ru" TargetMode="External"/><Relationship Id="rId4" Type="http://schemas.openxmlformats.org/officeDocument/2006/relationships/hyperlink" Target="mailto:semenukge@apkpro.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659981" y="2058041"/>
            <a:ext cx="7622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Вебинар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региональных координаторов, специалистов ведомственных проектных офисов, ответственных за создание и функционирование ЦНППМПР, руководителей ЦНППМПР 2019-2021гг.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8027707" y="6089932"/>
            <a:ext cx="5260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04 февраля в 10:00 ч. по МСК: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583C5D-FF8E-4EBD-A3A2-5ECB33F083EE}"/>
              </a:ext>
            </a:extLst>
          </p:cNvPr>
          <p:cNvSpPr/>
          <p:nvPr/>
        </p:nvSpPr>
        <p:spPr>
          <a:xfrm>
            <a:off x="659981" y="5812933"/>
            <a:ext cx="5260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776053"/>
            <a:ext cx="1854592" cy="2150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35FDA3-341A-4688-BB92-CBE98E5B98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42815" r="61010" b="45495"/>
          <a:stretch/>
        </p:blipFill>
        <p:spPr>
          <a:xfrm>
            <a:off x="8558712" y="4465442"/>
            <a:ext cx="2099273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30094"/>
              </p:ext>
            </p:extLst>
          </p:nvPr>
        </p:nvGraphicFramePr>
        <p:xfrm>
          <a:off x="1067427" y="1404256"/>
          <a:ext cx="9182809" cy="14203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41163">
                  <a:extLst>
                    <a:ext uri="{9D8B030D-6E8A-4147-A177-3AD203B41FA5}">
                      <a16:colId xmlns:a16="http://schemas.microsoft.com/office/drawing/2014/main" val="3117950065"/>
                    </a:ext>
                  </a:extLst>
                </a:gridCol>
                <a:gridCol w="4041646">
                  <a:extLst>
                    <a:ext uri="{9D8B030D-6E8A-4147-A177-3AD203B41FA5}">
                      <a16:colId xmlns:a16="http://schemas.microsoft.com/office/drawing/2014/main" val="3716456282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деятельности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штатных единиц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60998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Центром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889014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Системное администрирование информационных систем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6405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317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курирование индивидуальных маршрутов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потребности региона)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666987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317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Тьюторское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сопровождение индивидуальных маршрутов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потребности региона)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092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980" y="195334"/>
            <a:ext cx="9702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bmk="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Направления деятельности сотрудников Центра непрерывного повышения профессионального мастерства педагогических работников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631" y="3242424"/>
            <a:ext cx="4882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>
              <a:spcAft>
                <a:spcPts val="0"/>
              </a:spcAft>
            </a:pPr>
            <a:r>
              <a:rPr lang="ru-RU" sz="16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разработки и курирования индивидуальных маршрутов: </a:t>
            </a:r>
            <a:endParaRPr lang="ru-RU" sz="1100" dirty="0">
              <a:solidFill>
                <a:srgbClr val="1B328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631" y="3827200"/>
            <a:ext cx="5170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разрабатывает индивидуальный образовательный маршрут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педагогического работника или группы на основе данных независимой диагностики профессиональных дефицитов педагогических работников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 учет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слушателями контрольных точек в освоении программ из федерального реестра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информирует слушателей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региона о важных датах в расписании занятий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взаимодействует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оператором курсов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7867" y="3242424"/>
            <a:ext cx="4882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/>
            <a:r>
              <a:rPr lang="ru-RU" sz="16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</a:t>
            </a:r>
            <a:r>
              <a:rPr lang="ru-RU" sz="1600" dirty="0" err="1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тьюторского</a:t>
            </a:r>
            <a:r>
              <a:rPr lang="ru-RU" sz="16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индивидуальных маршрутов: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6474" y="3827199"/>
            <a:ext cx="560317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сопровождает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педагогического работника </a:t>
            </a: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при прохождении индивидуального маршрута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освоении программ ДПО </a:t>
            </a:r>
            <a:r>
              <a:rPr lang="ru-RU" sz="1100" i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(в </a:t>
            </a:r>
            <a:r>
              <a:rPr lang="ru-RU" sz="1100" i="1" dirty="0" err="1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т.ч</a:t>
            </a:r>
            <a:r>
              <a:rPr lang="ru-RU" sz="1100" i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выполняют проверку практических работ, отвечает на вопросы по содержанию)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сопровождает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перенос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приобретенных компетенций в практическую деятельность </a:t>
            </a:r>
            <a:r>
              <a:rPr lang="ru-RU" sz="1100" i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(через совместное планирование, посещение (</a:t>
            </a:r>
            <a:r>
              <a:rPr lang="ru-RU" sz="1100" i="1" dirty="0" err="1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взаимопосещение</a:t>
            </a:r>
            <a:r>
              <a:rPr lang="ru-RU" sz="1100" i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) уроков, разработку дидактических материалов, в том числе цифровых)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владеет содержанием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программ федерального реестра, находящихся в зоне его профессиональной компетентности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использует региональную систему образования, имеющиеся </a:t>
            </a:r>
            <a:r>
              <a:rPr lang="ru-RU" sz="1400" dirty="0" err="1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стажировочные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площадки, ресурсы неформального и </a:t>
            </a:r>
            <a:r>
              <a:rPr lang="ru-RU" sz="1400" dirty="0" err="1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информального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образования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2470" y="3242424"/>
            <a:ext cx="25400" cy="3293209"/>
          </a:xfrm>
          <a:prstGeom prst="line">
            <a:avLst/>
          </a:prstGeom>
          <a:ln w="38100">
            <a:solidFill>
              <a:srgbClr val="64B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2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399" y="211666"/>
            <a:ext cx="1063413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Показатели эффективности центров непрерывного повышения профессионального мастерства педагогических работников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96351"/>
              </p:ext>
            </p:extLst>
          </p:nvPr>
        </p:nvGraphicFramePr>
        <p:xfrm>
          <a:off x="1280048" y="1356672"/>
          <a:ext cx="8856133" cy="51692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индикатора/показателя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Минимальное значение, в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 субъекта, для которых в Центрах были разработаны индивидуальные образовательные маршруты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общей численности педагогических работников субъекта Российской Федерации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 общеобразовательных организаций, прошедших повышение квалификации в Центрах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общей численности педагогических работников субъекта Российской Федерации (в год открытия 5%)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сотрудников Центра, прошедших обучение на базе Федерального оператора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общего количества сотрудников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год открытия 50%)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мероприятий регионального уровня в рамках функционирования единой федеральной системы научно-методического сопровождения педагогических работников и управленческих кадров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ед.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год открытия 2 ед.)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образовательных организаций субъекта Российской Федерации,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школ, реализующих целевую модель наставничества педагогических работников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субъекта Российской Федерации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год создания 10%)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школ, управленческие команды которых вовлечены в систему менторства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 субъекта Российской Федерации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год создания 10%)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97" marR="30797" marT="50666" marB="5066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81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78" y="313809"/>
            <a:ext cx="826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Комплексное сопровождение деятельности ЦНППМ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2071" y="1471935"/>
            <a:ext cx="4445448" cy="461665"/>
          </a:xfrm>
          <a:prstGeom prst="rect">
            <a:avLst/>
          </a:prstGeom>
          <a:ln>
            <a:solidFill>
              <a:srgbClr val="64BDE1"/>
            </a:solidFill>
          </a:ln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537" y="2331742"/>
            <a:ext cx="2213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обеспечивает </a:t>
            </a:r>
            <a:r>
              <a:rPr lang="ru-RU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периодическое обучение </a:t>
            </a:r>
            <a:r>
              <a:rPr lang="ru-RU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команд ЦНППМ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7316" y="2331742"/>
            <a:ext cx="22349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определяет </a:t>
            </a:r>
            <a:r>
              <a:rPr lang="ru-RU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критерии эффективности </a:t>
            </a:r>
            <a:r>
              <a:rPr lang="ru-RU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деятельности ЦНППМ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40368" y="2331742"/>
            <a:ext cx="3030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реализует программы </a:t>
            </a:r>
            <a:r>
              <a:rPr lang="ru-RU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повышения квалификации, профессиональной переподготовки (полностью или частично) с использованием ресурсов ЦНППМ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537" y="4317279"/>
            <a:ext cx="4445698" cy="1083374"/>
          </a:xfrm>
          <a:prstGeom prst="rect">
            <a:avLst/>
          </a:prstGeom>
          <a:ln>
            <a:solidFill>
              <a:srgbClr val="64BDE1"/>
            </a:solidFill>
          </a:ln>
        </p:spPr>
        <p:txBody>
          <a:bodyPr wrap="square">
            <a:spAutoFit/>
          </a:bodyPr>
          <a:lstStyle/>
          <a:p>
            <a:pPr marL="17780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kern="0" dirty="0" err="1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sz="1400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для сотрудников ЦНППМ </a:t>
            </a:r>
          </a:p>
          <a:p>
            <a:pPr marL="17780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Повышение квалификации </a:t>
            </a:r>
            <a:r>
              <a:rPr lang="ru-RU" sz="1400" b="1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команд ЦНППМ, </a:t>
            </a:r>
            <a:r>
              <a:rPr lang="ru-RU" sz="1400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обучение</a:t>
            </a:r>
            <a:r>
              <a:rPr lang="ru-RU" sz="1400" b="1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b="1" i="1" kern="0" dirty="0" err="1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тьюторов</a:t>
            </a:r>
            <a:r>
              <a:rPr lang="ru-RU" sz="1400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17780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i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Стратегическая сессия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401" y="4145849"/>
            <a:ext cx="3939643" cy="215444"/>
          </a:xfrm>
          <a:prstGeom prst="rect">
            <a:avLst/>
          </a:prstGeom>
          <a:solidFill>
            <a:schemeClr val="bg1"/>
          </a:solidFill>
          <a:ln>
            <a:solidFill>
              <a:srgbClr val="64BDE1"/>
            </a:solidFill>
          </a:ln>
        </p:spPr>
        <p:txBody>
          <a:bodyPr wrap="square">
            <a:spAutoFit/>
          </a:bodyPr>
          <a:lstStyle/>
          <a:p>
            <a:r>
              <a:rPr lang="ru-RU" sz="8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ОРГАНИЗАЦИОННО-МЕТОДИЧЕСКОЕ СОПРОВОЖДЕНИЕ ДЕЯТЕЛЬНОСТИ </a:t>
            </a:r>
            <a:endParaRPr lang="ru-RU" sz="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59401" y="3524255"/>
            <a:ext cx="374824" cy="569630"/>
          </a:xfrm>
          <a:prstGeom prst="downArrow">
            <a:avLst/>
          </a:prstGeom>
          <a:solidFill>
            <a:schemeClr val="bg1"/>
          </a:solidFill>
          <a:ln w="3175">
            <a:solidFill>
              <a:srgbClr val="64B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B3281"/>
                </a:solidFill>
              </a:ln>
              <a:noFill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070" y="2421467"/>
            <a:ext cx="135467" cy="15240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86430" y="2437390"/>
            <a:ext cx="135467" cy="15240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05113" y="2437390"/>
            <a:ext cx="135467" cy="15240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3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35966" y="1717333"/>
            <a:ext cx="103352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kern="0" dirty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3. </a:t>
            </a:r>
            <a:r>
              <a:rPr lang="ru-RU" sz="2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Порядок формирования инфраструктуры ЦНППМПР.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0BF2C-2139-425B-B0C5-33104DD406CD}"/>
              </a:ext>
            </a:extLst>
          </p:cNvPr>
          <p:cNvSpPr txBox="1"/>
          <p:nvPr/>
        </p:nvSpPr>
        <p:spPr>
          <a:xfrm>
            <a:off x="228398" y="152432"/>
            <a:ext cx="941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2400" b="1" dirty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цифрового образовательного контента и проведения </a:t>
            </a:r>
            <a:r>
              <a:rPr lang="ru-RU" sz="2400" b="1" dirty="0" err="1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b="1" dirty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643CF9E-4269-4BA5-9232-E06FCC95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571803"/>
              </p:ext>
            </p:extLst>
          </p:nvPr>
        </p:nvGraphicFramePr>
        <p:xfrm>
          <a:off x="734268" y="1359771"/>
          <a:ext cx="7021507" cy="48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31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0BF2C-2139-425B-B0C5-33104DD406CD}"/>
              </a:ext>
            </a:extLst>
          </p:cNvPr>
          <p:cNvSpPr txBox="1"/>
          <p:nvPr/>
        </p:nvSpPr>
        <p:spPr>
          <a:xfrm>
            <a:off x="206020" y="339870"/>
            <a:ext cx="93549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разделов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54D2C-817C-4D68-BD4E-BCCC4B516655}"/>
              </a:ext>
            </a:extLst>
          </p:cNvPr>
          <p:cNvSpPr txBox="1"/>
          <p:nvPr/>
        </p:nvSpPr>
        <p:spPr>
          <a:xfrm>
            <a:off x="357447" y="1168851"/>
            <a:ext cx="397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0072BC"/>
                </a:solidFill>
              </a:rPr>
              <a:t>Оборудование ВКС, оснащение переговорных комнат *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D05A606-08FC-442B-AC41-BFDB4A2E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23251"/>
              </p:ext>
            </p:extLst>
          </p:nvPr>
        </p:nvGraphicFramePr>
        <p:xfrm>
          <a:off x="274234" y="1955646"/>
          <a:ext cx="2560405" cy="1614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5338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1506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43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 панель 75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1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ВКС (комплект)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949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ноутбуков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22621631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294278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доступа 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Wi-Fi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20189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D54D2C-817C-4D68-BD4E-BCCC4B516655}"/>
              </a:ext>
            </a:extLst>
          </p:cNvPr>
          <p:cNvSpPr txBox="1"/>
          <p:nvPr/>
        </p:nvSpPr>
        <p:spPr>
          <a:xfrm>
            <a:off x="246663" y="3697232"/>
            <a:ext cx="397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0072BC"/>
                </a:solidFill>
              </a:rPr>
              <a:t>Оборудование для создания ЦОК, проведение вебинаров*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05A606-08FC-442B-AC41-BFDB4A2E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48936"/>
              </p:ext>
            </p:extLst>
          </p:nvPr>
        </p:nvGraphicFramePr>
        <p:xfrm>
          <a:off x="299610" y="4343563"/>
          <a:ext cx="2535029" cy="11168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25068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0996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1116848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Студия для создания цифрового образовательного контента, интерактивных 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демонстрации опытов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D54D2C-817C-4D68-BD4E-BCCC4B516655}"/>
              </a:ext>
            </a:extLst>
          </p:cNvPr>
          <p:cNvSpPr txBox="1"/>
          <p:nvPr/>
        </p:nvSpPr>
        <p:spPr>
          <a:xfrm>
            <a:off x="5263637" y="1191578"/>
            <a:ext cx="397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0072BC"/>
                </a:solidFill>
              </a:rPr>
              <a:t>Оборудование для совместной работы, </a:t>
            </a:r>
            <a:r>
              <a:rPr lang="ru-RU" u="sng" dirty="0" err="1">
                <a:solidFill>
                  <a:srgbClr val="0072BC"/>
                </a:solidFill>
              </a:rPr>
              <a:t>коворкинг</a:t>
            </a:r>
            <a:r>
              <a:rPr lang="ru-RU" u="sng" dirty="0">
                <a:solidFill>
                  <a:srgbClr val="0072BC"/>
                </a:solidFill>
              </a:rPr>
              <a:t> *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D05A606-08FC-442B-AC41-BFDB4A2E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28470"/>
              </p:ext>
            </p:extLst>
          </p:nvPr>
        </p:nvGraphicFramePr>
        <p:xfrm>
          <a:off x="5373035" y="1952625"/>
          <a:ext cx="2931379" cy="16171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1685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8969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44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244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ноутбуков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22621631"/>
                  </a:ext>
                </a:extLst>
              </a:tr>
              <a:tr h="244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доступа 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Wi-Fi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294278"/>
                  </a:ext>
                </a:extLst>
              </a:tr>
              <a:tr h="3966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Проектор, крепление, магнитно-маркерное покрытие (комплект)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2018956"/>
                  </a:ext>
                </a:extLst>
              </a:tr>
              <a:tr h="244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Акустическая система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67784197"/>
                  </a:ext>
                </a:extLst>
              </a:tr>
              <a:tr h="244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97355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D54D2C-817C-4D68-BD4E-BCCC4B516655}"/>
              </a:ext>
            </a:extLst>
          </p:cNvPr>
          <p:cNvSpPr txBox="1"/>
          <p:nvPr/>
        </p:nvSpPr>
        <p:spPr>
          <a:xfrm>
            <a:off x="5249805" y="3687162"/>
            <a:ext cx="431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0072BC"/>
                </a:solidFill>
              </a:rPr>
              <a:t>Дополнительное оборудование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D05A606-08FC-442B-AC41-BFDB4A2E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34991"/>
              </p:ext>
            </p:extLst>
          </p:nvPr>
        </p:nvGraphicFramePr>
        <p:xfrm>
          <a:off x="5375828" y="4156320"/>
          <a:ext cx="3862404" cy="22665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2712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909692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42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Штатив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2426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Осветительное оборудование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22621631"/>
                  </a:ext>
                </a:extLst>
              </a:tr>
              <a:tr h="2685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ноутбуков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Проектор, крепление, магнитно-маркерное покрытие (комплект)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294278"/>
                  </a:ext>
                </a:extLst>
              </a:tr>
              <a:tr h="254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 на штативе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Акустическая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2018956"/>
                  </a:ext>
                </a:extLst>
              </a:tr>
              <a:tr h="2346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панель 75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Программное обеспечение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67784197"/>
                  </a:ext>
                </a:extLst>
              </a:tr>
              <a:tr h="2426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Фотофон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хромакей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Серверное оборудование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9735522"/>
                  </a:ext>
                </a:extLst>
              </a:tr>
              <a:tr h="2426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Фотоаппарат + объективы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Мебель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04618452"/>
                  </a:ext>
                </a:extLst>
              </a:tr>
              <a:tr h="24262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«Точка Роста» или «</a:t>
                      </a:r>
                      <a:r>
                        <a:rPr lang="ru-RU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Кванториум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9045225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12" y="1975732"/>
            <a:ext cx="1155518" cy="1056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45" y="4479223"/>
            <a:ext cx="1176085" cy="126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53" y="1952627"/>
            <a:ext cx="1362652" cy="11028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94" y="4768189"/>
            <a:ext cx="1167794" cy="9731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F9D6E3-3F0C-472F-BACD-17EB3E72A213}"/>
              </a:ext>
            </a:extLst>
          </p:cNvPr>
          <p:cNvSpPr txBox="1"/>
          <p:nvPr/>
        </p:nvSpPr>
        <p:spPr>
          <a:xfrm>
            <a:off x="706582" y="6258614"/>
            <a:ext cx="375735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Обязательное оборудование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9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49191" y="335608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402" y="1941805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129" y="1940964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8262" y="1935483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6506" y="1935483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54532" y="2171796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06719" y="2159511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906007" y="2095472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37591" y="2246552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>
            <a:off x="3949692" y="983279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93277" y="2574276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5400000" flipH="1">
            <a:off x="3159625" y="468914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198" y="3389922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6217" y="1909940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5400000" flipH="1">
            <a:off x="8388214" y="2167265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6524" y="153743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10146" y="1540285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8C9BB-81CF-4C07-A29E-60E761596E0D}"/>
              </a:ext>
            </a:extLst>
          </p:cNvPr>
          <p:cNvSpPr txBox="1"/>
          <p:nvPr/>
        </p:nvSpPr>
        <p:spPr>
          <a:xfrm>
            <a:off x="7479268" y="3331960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91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593" y="148329"/>
            <a:ext cx="8816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38208"/>
              </p:ext>
            </p:extLst>
          </p:nvPr>
        </p:nvGraphicFramePr>
        <p:xfrm>
          <a:off x="333753" y="1652683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:a16="http://schemas.microsoft.com/office/drawing/2014/main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:a16="http://schemas.microsoft.com/office/drawing/2014/main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:a16="http://schemas.microsoft.com/office/drawing/2014/main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6177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72600" y="1634492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0469" y="2650155"/>
            <a:ext cx="4237928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3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031" y="315565"/>
            <a:ext cx="9046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Работа с инфраструктурными листами со стороны Федерального оператора в 2021 году (ЦНППМР)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285" y="1461441"/>
          <a:ext cx="10174014" cy="512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92">
                  <a:extLst>
                    <a:ext uri="{9D8B030D-6E8A-4147-A177-3AD203B41FA5}">
                      <a16:colId xmlns:a16="http://schemas.microsoft.com/office/drawing/2014/main" val="2212081251"/>
                    </a:ext>
                  </a:extLst>
                </a:gridCol>
                <a:gridCol w="4469222">
                  <a:extLst>
                    <a:ext uri="{9D8B030D-6E8A-4147-A177-3AD203B41FA5}">
                      <a16:colId xmlns:a16="http://schemas.microsoft.com/office/drawing/2014/main" val="186160894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Контактные лица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15497"/>
                  </a:ext>
                </a:extLst>
              </a:tr>
              <a:tr h="1700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Первоначальное рассмотрение инфраструктурных листов в СУПД НПО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Иванов Алексей Александрович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Эксперт</a:t>
                      </a:r>
                      <a:r>
                        <a:rPr lang="ru-RU" sz="1800" b="1" kern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отдела инфраструктурного сопровождения</a:t>
                      </a:r>
                      <a:endParaRPr lang="ru-RU" sz="1800" b="1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143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41,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ivanovaa@apkpro.ru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95824"/>
                  </a:ext>
                </a:extLst>
              </a:tr>
              <a:tr h="135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Управление модулями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«Закупки»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«Управление инфраструктурными листами» в СУПД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Семенюк</a:t>
                      </a: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Георгий Эдуардович,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semenukge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@apkpro.ru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936001"/>
                  </a:ext>
                </a:extLst>
              </a:tr>
              <a:tr h="14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Документооборот по инфраструктурным листам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5"/>
                        </a:rPr>
                        <a:t>milovais@apkpro.ru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0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6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60120" y="1770087"/>
            <a:ext cx="103352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kern="0" dirty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4. </a:t>
            </a: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реализации мероприятий  дорожной карты в 2021 году.</a:t>
            </a:r>
          </a:p>
          <a:p>
            <a:pPr>
              <a:spcBef>
                <a:spcPts val="1800"/>
              </a:spcBef>
              <a:buClr>
                <a:srgbClr val="64BDE1"/>
              </a:buClr>
            </a:pP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88218" y="149791"/>
            <a:ext cx="95133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3979" y="3712375"/>
            <a:ext cx="565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5075"/>
                </a:solidFill>
                <a:sym typeface="Calibri"/>
              </a:rPr>
              <a:t> </a:t>
            </a:r>
            <a:endParaRPr lang="ru-RU" sz="2400" b="1" dirty="0">
              <a:solidFill>
                <a:srgbClr val="375075"/>
              </a:solidFill>
            </a:endParaRPr>
          </a:p>
          <a:p>
            <a:r>
              <a:rPr lang="ru-RU" sz="2400" b="1" dirty="0">
                <a:solidFill>
                  <a:srgbClr val="375075"/>
                </a:solidFill>
              </a:rPr>
              <a:t> </a:t>
            </a:r>
            <a:endParaRPr lang="ru-RU" sz="2400" b="1" dirty="0">
              <a:solidFill>
                <a:srgbClr val="375075"/>
              </a:solidFill>
              <a:sym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449671" y="1647828"/>
            <a:ext cx="10449237" cy="40048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endParaRPr lang="ru-RU" sz="2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sz="22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федеральном операторе и команде проекта.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sz="22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Роль и место ЦНППМПР в единой федеральной системе научно - методического сопровождения педагогических работников и управленческих кадров.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sz="22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Порядок формирования инфраструктуры ЦНППМПР.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sz="22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реализации мероприятий  дорожной карты в 2021 году.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endParaRPr lang="ru-RU" sz="2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5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60" y="206867"/>
            <a:ext cx="880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Дорожная карта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04412"/>
              </p:ext>
            </p:extLst>
          </p:nvPr>
        </p:nvGraphicFramePr>
        <p:xfrm>
          <a:off x="371475" y="1293755"/>
          <a:ext cx="10690225" cy="52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4">
                  <a:extLst>
                    <a:ext uri="{9D8B030D-6E8A-4147-A177-3AD203B41FA5}">
                      <a16:colId xmlns:a16="http://schemas.microsoft.com/office/drawing/2014/main" val="3873698642"/>
                    </a:ext>
                  </a:extLst>
                </a:gridCol>
                <a:gridCol w="5100824">
                  <a:extLst>
                    <a:ext uri="{9D8B030D-6E8A-4147-A177-3AD203B41FA5}">
                      <a16:colId xmlns:a16="http://schemas.microsoft.com/office/drawing/2014/main" val="974242786"/>
                    </a:ext>
                  </a:extLst>
                </a:gridCol>
                <a:gridCol w="2981078">
                  <a:extLst>
                    <a:ext uri="{9D8B030D-6E8A-4147-A177-3AD203B41FA5}">
                      <a16:colId xmlns:a16="http://schemas.microsoft.com/office/drawing/2014/main" val="1878796112"/>
                    </a:ext>
                  </a:extLst>
                </a:gridCol>
                <a:gridCol w="2128709">
                  <a:extLst>
                    <a:ext uri="{9D8B030D-6E8A-4147-A177-3AD203B41FA5}">
                      <a16:colId xmlns:a16="http://schemas.microsoft.com/office/drawing/2014/main" val="2828319324"/>
                    </a:ext>
                  </a:extLst>
                </a:gridCol>
              </a:tblGrid>
              <a:tr h="406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мероприятия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71949"/>
                  </a:ext>
                </a:extLst>
              </a:tr>
              <a:tr h="1637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Утверждены:</a:t>
                      </a:r>
                    </a:p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- Должностное лицо в составе регионального ведомственного проектного офиса, ответственного за создание и функционирование Центра;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- Показатели деятельности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Центра;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- Типовое Положение о деятельности Центра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не позднее 1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марта 2021 года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4455"/>
                  </a:ext>
                </a:extLst>
              </a:tr>
              <a:tr h="100311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3478"/>
                          </a:solidFill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Сформирован и согласован инфраструктурный лист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Письмо Федерального оператора и распорядительный акт РОИВ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Согласно графику, направляемом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у федерального оператора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62931"/>
                  </a:ext>
                </a:extLst>
              </a:tr>
              <a:tr h="11034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3478"/>
                          </a:solidFill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Объявлены закупки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товаров, работ, услуг для создания Центров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Извещения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о проведении закупок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Не позднее 1 апреля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3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1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60" y="206867"/>
            <a:ext cx="880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Дорожная карта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9947"/>
              </p:ext>
            </p:extLst>
          </p:nvPr>
        </p:nvGraphicFramePr>
        <p:xfrm>
          <a:off x="371475" y="1293755"/>
          <a:ext cx="10690225" cy="371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4">
                  <a:extLst>
                    <a:ext uri="{9D8B030D-6E8A-4147-A177-3AD203B41FA5}">
                      <a16:colId xmlns:a16="http://schemas.microsoft.com/office/drawing/2014/main" val="3873698642"/>
                    </a:ext>
                  </a:extLst>
                </a:gridCol>
                <a:gridCol w="4793253">
                  <a:extLst>
                    <a:ext uri="{9D8B030D-6E8A-4147-A177-3AD203B41FA5}">
                      <a16:colId xmlns:a16="http://schemas.microsoft.com/office/drawing/2014/main" val="974242786"/>
                    </a:ext>
                  </a:extLst>
                </a:gridCol>
                <a:gridCol w="3288649">
                  <a:extLst>
                    <a:ext uri="{9D8B030D-6E8A-4147-A177-3AD203B41FA5}">
                      <a16:colId xmlns:a16="http://schemas.microsoft.com/office/drawing/2014/main" val="1878796112"/>
                    </a:ext>
                  </a:extLst>
                </a:gridCol>
                <a:gridCol w="2128709">
                  <a:extLst>
                    <a:ext uri="{9D8B030D-6E8A-4147-A177-3AD203B41FA5}">
                      <a16:colId xmlns:a16="http://schemas.microsoft.com/office/drawing/2014/main" val="2828319324"/>
                    </a:ext>
                  </a:extLst>
                </a:gridCol>
              </a:tblGrid>
              <a:tr h="336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мероприятия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71949"/>
                  </a:ext>
                </a:extLst>
              </a:tr>
              <a:tr h="722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Сформированы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проекты зонирования Центров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Распорядительный акт РОИВ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Не позднее 1 апреля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4455"/>
                  </a:ext>
                </a:extLst>
              </a:tr>
              <a:tr h="793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Проведен мониторинг работ по приведению площадок Центров в соответствии с методическими рекомендациями </a:t>
                      </a:r>
                      <a:r>
                        <a:rPr lang="ru-RU" dirty="0" err="1">
                          <a:solidFill>
                            <a:srgbClr val="273478"/>
                          </a:solidFill>
                        </a:rPr>
                        <a:t>Минпросвещения</a:t>
                      </a:r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 России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По форме, определяемой </a:t>
                      </a:r>
                      <a:r>
                        <a:rPr lang="ru-RU" dirty="0" err="1">
                          <a:solidFill>
                            <a:srgbClr val="273478"/>
                          </a:solidFill>
                        </a:rPr>
                        <a:t>Минпросвещения</a:t>
                      </a:r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 России и Федеральным оператором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25 августа 2021 года, далее ежегодно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62931"/>
                  </a:ext>
                </a:extLst>
              </a:tr>
              <a:tr h="143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Не менее 50% сотрудников Центра прошли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обучение по программам дополнительного профессионального образования Федерального оператора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Удостоверения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о повышении </a:t>
                      </a:r>
                      <a:r>
                        <a:rPr lang="ru-RU" baseline="0" dirty="0" err="1">
                          <a:solidFill>
                            <a:srgbClr val="273478"/>
                          </a:solidFill>
                        </a:rPr>
                        <a:t>кваллификации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25 августа 2021 года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5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6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60" y="206867"/>
            <a:ext cx="880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Дорожная карта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71764"/>
              </p:ext>
            </p:extLst>
          </p:nvPr>
        </p:nvGraphicFramePr>
        <p:xfrm>
          <a:off x="371475" y="1723291"/>
          <a:ext cx="10690225" cy="258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4">
                  <a:extLst>
                    <a:ext uri="{9D8B030D-6E8A-4147-A177-3AD203B41FA5}">
                      <a16:colId xmlns:a16="http://schemas.microsoft.com/office/drawing/2014/main" val="3873698642"/>
                    </a:ext>
                  </a:extLst>
                </a:gridCol>
                <a:gridCol w="4793253">
                  <a:extLst>
                    <a:ext uri="{9D8B030D-6E8A-4147-A177-3AD203B41FA5}">
                      <a16:colId xmlns:a16="http://schemas.microsoft.com/office/drawing/2014/main" val="974242786"/>
                    </a:ext>
                  </a:extLst>
                </a:gridCol>
                <a:gridCol w="3288649">
                  <a:extLst>
                    <a:ext uri="{9D8B030D-6E8A-4147-A177-3AD203B41FA5}">
                      <a16:colId xmlns:a16="http://schemas.microsoft.com/office/drawing/2014/main" val="1878796112"/>
                    </a:ext>
                  </a:extLst>
                </a:gridCol>
                <a:gridCol w="2128709">
                  <a:extLst>
                    <a:ext uri="{9D8B030D-6E8A-4147-A177-3AD203B41FA5}">
                      <a16:colId xmlns:a16="http://schemas.microsoft.com/office/drawing/2014/main" val="2828319324"/>
                    </a:ext>
                  </a:extLst>
                </a:gridCol>
              </a:tblGrid>
              <a:tr h="415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мероприятия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71949"/>
                  </a:ext>
                </a:extLst>
              </a:tr>
              <a:tr h="8203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3478"/>
                          </a:solidFill>
                        </a:rPr>
                        <a:t>7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Начало работы Центров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Информационное освещение в СМИ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1 сентября 2021 года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4455"/>
                  </a:ext>
                </a:extLst>
              </a:tr>
              <a:tr h="13493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3478"/>
                          </a:solidFill>
                        </a:rPr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Ежеквартальный мониторинг выполнения показателей создания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и функционирования Центров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Отчет о выполнении показателей Федеральному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оператору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3478"/>
                          </a:solidFill>
                        </a:rPr>
                        <a:t>1 октября 2021 года, далее – ежеквартально</a:t>
                      </a:r>
                      <a:r>
                        <a:rPr lang="ru-RU" baseline="0" dirty="0">
                          <a:solidFill>
                            <a:srgbClr val="273478"/>
                          </a:solidFill>
                        </a:rPr>
                        <a:t> в течении 2 лет</a:t>
                      </a:r>
                      <a:endParaRPr lang="ru-RU" dirty="0">
                        <a:solidFill>
                          <a:srgbClr val="273478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62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8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B885BFD-DB75-464D-B1A3-7715E8A81B2E}"/>
              </a:ext>
            </a:extLst>
          </p:cNvPr>
          <p:cNvSpPr txBox="1">
            <a:spLocks/>
          </p:cNvSpPr>
          <p:nvPr/>
        </p:nvSpPr>
        <p:spPr>
          <a:xfrm>
            <a:off x="966360" y="1734318"/>
            <a:ext cx="9613988" cy="52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Уральская Евгения Владимировна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5388" y="2547397"/>
            <a:ext cx="6635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Заместитель начальника отдела регионального управления проектной деятельностью Центра информационно-аналитического и проектного сопровождения национальных проектов ФГАОУ ДПО «Академия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54" y="4036828"/>
            <a:ext cx="682811" cy="682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53" y="4913346"/>
            <a:ext cx="682811" cy="6889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82870" y="4129835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Calibri"/>
              </a:rPr>
              <a:t>+7 (982) 512 56 90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72052" y="5073134"/>
            <a:ext cx="2452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uralskayaev@apkpro.ru</a:t>
            </a:r>
          </a:p>
        </p:txBody>
      </p:sp>
    </p:spTree>
    <p:extLst>
      <p:ext uri="{BB962C8B-B14F-4D97-AF65-F5344CB8AC3E}">
        <p14:creationId xmlns:p14="http://schemas.microsoft.com/office/powerpoint/2010/main" val="66358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35967" y="1717333"/>
            <a:ext cx="10027530" cy="28720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32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35966" y="1717333"/>
            <a:ext cx="103352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sz="2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федеральном операторе и команде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1889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3537" y="187821"/>
            <a:ext cx="95133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4033" y="2543948"/>
            <a:ext cx="565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5075"/>
                </a:solidFill>
                <a:sym typeface="Calibri"/>
              </a:rPr>
              <a:t> </a:t>
            </a:r>
            <a:endParaRPr lang="ru-RU" sz="2400" b="1" dirty="0">
              <a:solidFill>
                <a:srgbClr val="375075"/>
              </a:solidFill>
            </a:endParaRPr>
          </a:p>
          <a:p>
            <a:r>
              <a:rPr lang="ru-RU" sz="2400" b="1" dirty="0">
                <a:solidFill>
                  <a:srgbClr val="375075"/>
                </a:solidFill>
              </a:rPr>
              <a:t> </a:t>
            </a:r>
            <a:endParaRPr lang="ru-RU" sz="2400" b="1" dirty="0">
              <a:solidFill>
                <a:srgbClr val="375075"/>
              </a:solidFill>
              <a:sym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449671" y="1647828"/>
            <a:ext cx="10449237" cy="40048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2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11" y="1282773"/>
            <a:ext cx="1415839" cy="1354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9" y="5123449"/>
            <a:ext cx="1071097" cy="1388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671" y="3113226"/>
            <a:ext cx="1097444" cy="15347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51223" y="3225983"/>
            <a:ext cx="3088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Согласование инфраструктурного листа </a:t>
            </a:r>
          </a:p>
          <a:p>
            <a:r>
              <a:rPr lang="ru-RU" sz="1600" dirty="0"/>
              <a:t>Иванов Алексей </a:t>
            </a:r>
          </a:p>
          <a:p>
            <a:r>
              <a:rPr lang="ru-RU" sz="1600" dirty="0"/>
              <a:t>+7 (916) 143 58 41 </a:t>
            </a:r>
          </a:p>
          <a:p>
            <a:r>
              <a:rPr lang="en-US" sz="1600" dirty="0"/>
              <a:t>ivanovaa@apkpro.ru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4" y="5123449"/>
            <a:ext cx="1174893" cy="13806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51223" y="5188431"/>
            <a:ext cx="3047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Оформление и зонирование помещений Центра</a:t>
            </a:r>
          </a:p>
          <a:p>
            <a:r>
              <a:rPr lang="ru-RU" sz="1600" dirty="0"/>
              <a:t>Хомякова Васса</a:t>
            </a:r>
          </a:p>
          <a:p>
            <a:r>
              <a:rPr lang="ru-RU" sz="1600" dirty="0"/>
              <a:t>+7 (962) 917 87 02</a:t>
            </a:r>
          </a:p>
          <a:p>
            <a:r>
              <a:rPr lang="ru-RU" sz="1600" dirty="0"/>
              <a:t>khomyakovavr@apkpro.ru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5306" y="5032829"/>
            <a:ext cx="4579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Организационно-информационное сопровождение (контроль и мониторинг реализации дорожной карты) </a:t>
            </a:r>
          </a:p>
          <a:p>
            <a:r>
              <a:rPr lang="ru-RU" sz="1600" dirty="0"/>
              <a:t>Уральская Евгения</a:t>
            </a:r>
          </a:p>
          <a:p>
            <a:r>
              <a:rPr lang="ru-RU" sz="1600" dirty="0"/>
              <a:t>+7 (982) 512 56 90</a:t>
            </a:r>
          </a:p>
          <a:p>
            <a:r>
              <a:rPr lang="en-US" sz="1600" dirty="0" err="1"/>
              <a:t>uralskayaev</a:t>
            </a:r>
            <a:r>
              <a:rPr lang="ru-RU" sz="1600" dirty="0"/>
              <a:t>@apkpro.ru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12183" y="1220121"/>
            <a:ext cx="3838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Сопровождение</a:t>
            </a:r>
            <a:r>
              <a:rPr lang="en-US" sz="1600" dirty="0"/>
              <a:t> </a:t>
            </a:r>
            <a:r>
              <a:rPr lang="ru-RU" sz="1600" dirty="0"/>
              <a:t>в ГИИС </a:t>
            </a:r>
          </a:p>
          <a:p>
            <a:r>
              <a:rPr lang="ru-RU" sz="1600" dirty="0"/>
              <a:t>«Электронный бюджет»:</a:t>
            </a:r>
          </a:p>
          <a:p>
            <a:r>
              <a:rPr lang="ru-RU" sz="1600" dirty="0" err="1"/>
              <a:t>Перепечина</a:t>
            </a:r>
            <a:r>
              <a:rPr lang="ru-RU" sz="1600" dirty="0"/>
              <a:t> Юлия</a:t>
            </a:r>
          </a:p>
          <a:p>
            <a:r>
              <a:rPr lang="ru-RU" sz="1600" dirty="0"/>
              <a:t>+7 (909) 703 90 66</a:t>
            </a:r>
          </a:p>
          <a:p>
            <a:r>
              <a:rPr lang="en-US" sz="1600" dirty="0"/>
              <a:t>perepechinayus@apkpro.ru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8179" y="1282772"/>
            <a:ext cx="2989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Заместитель директора Академии Минпросвещения – </a:t>
            </a:r>
          </a:p>
          <a:p>
            <a:r>
              <a:rPr lang="ru-RU" sz="1600" dirty="0"/>
              <a:t>Координатор проекта </a:t>
            </a:r>
          </a:p>
          <a:p>
            <a:r>
              <a:rPr lang="ru-RU" sz="1600" dirty="0"/>
              <a:t>Родина Надежда </a:t>
            </a:r>
            <a:r>
              <a:rPr lang="en-US" sz="1600" dirty="0"/>
              <a:t>n.rodina@apkpro.ru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9" y="1282772"/>
            <a:ext cx="1026557" cy="145702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18180" y="3078281"/>
            <a:ext cx="3097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Организационно-методическая </a:t>
            </a:r>
            <a:br>
              <a:rPr lang="ru-RU" sz="1600" dirty="0"/>
            </a:br>
            <a:r>
              <a:rPr lang="ru-RU" sz="1600" dirty="0"/>
              <a:t>поддержка и</a:t>
            </a:r>
            <a:br>
              <a:rPr lang="ru-RU" sz="1600" dirty="0"/>
            </a:br>
            <a:r>
              <a:rPr lang="ru-RU" sz="1600" dirty="0"/>
              <a:t>сопровождение </a:t>
            </a:r>
          </a:p>
          <a:p>
            <a:r>
              <a:rPr lang="ru-RU" sz="1600" dirty="0"/>
              <a:t>Суханова Ольга</a:t>
            </a:r>
          </a:p>
          <a:p>
            <a:r>
              <a:rPr lang="ru-RU" sz="1600" dirty="0"/>
              <a:t>+7 (963) 928 19 97</a:t>
            </a:r>
          </a:p>
          <a:p>
            <a:r>
              <a:rPr lang="en-US" sz="1600" dirty="0"/>
              <a:t>o.sukhanova@apkpro.ru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" y="3013949"/>
            <a:ext cx="1148153" cy="17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35966" y="1717333"/>
            <a:ext cx="103352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kern="0" dirty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2. </a:t>
            </a:r>
            <a:r>
              <a:rPr lang="ru-RU" sz="2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Роль и место ЦНППМПР в единой федеральной системе научно - методического сопровождения педагогических работников и управленческих кадров.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67412D-1A5A-1347-AD90-624E60D33B74}"/>
              </a:ext>
            </a:extLst>
          </p:cNvPr>
          <p:cNvSpPr/>
          <p:nvPr/>
        </p:nvSpPr>
        <p:spPr>
          <a:xfrm>
            <a:off x="5673383" y="3696996"/>
            <a:ext cx="5160190" cy="707886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фундаментальных и прикладных исследований, трансфер научных достижений и передовых педагогических технологий в сферу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19E4F8-BFFC-4044-A82D-96189D8B4C4A}"/>
              </a:ext>
            </a:extLst>
          </p:cNvPr>
          <p:cNvSpPr/>
          <p:nvPr/>
        </p:nvSpPr>
        <p:spPr>
          <a:xfrm>
            <a:off x="110782" y="3696996"/>
            <a:ext cx="4979216" cy="707886"/>
          </a:xfrm>
          <a:prstGeom prst="rect">
            <a:avLst/>
          </a:prstGeom>
          <a:solidFill>
            <a:srgbClr val="BED6EE">
              <a:alpha val="29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федерального реестра образовательных программ дополнительного профессионального педагогического образования (ФРОП ДППО)</a:t>
            </a:r>
            <a:endParaRPr lang="ru-RU" sz="1400" dirty="0">
              <a:solidFill>
                <a:srgbClr val="09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2CB9CF-C82F-4E47-AE87-CE5F27D46FD8}"/>
              </a:ext>
            </a:extLst>
          </p:cNvPr>
          <p:cNvSpPr/>
          <p:nvPr/>
        </p:nvSpPr>
        <p:spPr>
          <a:xfrm>
            <a:off x="110783" y="2105095"/>
            <a:ext cx="5245916" cy="138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108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КООРДИНАТОР СИСТЕМЫ 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 реализации государственной политики и профессионального развития работников образования» (Академия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РФ)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534B70-EB9A-934B-84B0-D2069F8E46A8}"/>
              </a:ext>
            </a:extLst>
          </p:cNvPr>
          <p:cNvSpPr/>
          <p:nvPr/>
        </p:nvSpPr>
        <p:spPr>
          <a:xfrm>
            <a:off x="5654278" y="2105095"/>
            <a:ext cx="553166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центры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научно-методического сопровождения педагогов на базе образовательных организаций высшего образования</a:t>
            </a:r>
          </a:p>
        </p:txBody>
      </p:sp>
      <p:sp>
        <p:nvSpPr>
          <p:cNvPr id="14" name="Шеврон 6">
            <a:extLst>
              <a:ext uri="{FF2B5EF4-FFF2-40B4-BE49-F238E27FC236}">
                <a16:creationId xmlns:a16="http://schemas.microsoft.com/office/drawing/2014/main" id="{886E479F-752A-8545-BC2B-BF8ECED0C7BA}"/>
              </a:ext>
            </a:extLst>
          </p:cNvPr>
          <p:cNvSpPr/>
          <p:nvPr/>
        </p:nvSpPr>
        <p:spPr>
          <a:xfrm rot="5400000">
            <a:off x="5006392" y="-2311391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339E8E5B-C6FB-D84B-A768-4E824CF1479B}"/>
              </a:ext>
            </a:extLst>
          </p:cNvPr>
          <p:cNvSpPr txBox="1">
            <a:spLocks/>
          </p:cNvSpPr>
          <p:nvPr/>
        </p:nvSpPr>
        <p:spPr>
          <a:xfrm>
            <a:off x="2632895" y="1237244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6B859A-D33F-D440-A792-6AE071A812DE}"/>
              </a:ext>
            </a:extLst>
          </p:cNvPr>
          <p:cNvSpPr/>
          <p:nvPr/>
        </p:nvSpPr>
        <p:spPr>
          <a:xfrm>
            <a:off x="110782" y="5348850"/>
            <a:ext cx="516018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Региональная инфраструктура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методического сопровождения (в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ИРО, ИПК)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8E9361-7EB9-B14C-83AE-9039647B9909}"/>
              </a:ext>
            </a:extLst>
          </p:cNvPr>
          <p:cNvSpPr/>
          <p:nvPr/>
        </p:nvSpPr>
        <p:spPr>
          <a:xfrm>
            <a:off x="5652617" y="5348850"/>
            <a:ext cx="5073984" cy="51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Региональные учебно-методические объединения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методические советы, методические отделы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46EA74-0956-DA46-85A1-3B9FC3353B37}"/>
              </a:ext>
            </a:extLst>
          </p:cNvPr>
          <p:cNvSpPr/>
          <p:nvPr/>
        </p:nvSpPr>
        <p:spPr>
          <a:xfrm>
            <a:off x="1722635" y="6162268"/>
            <a:ext cx="7255268" cy="738664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на базе ИРО и ИПК </a:t>
            </a: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Центров непрерывного повышения профессионального мастерства педагогических работников (ЦНППМ) </a:t>
            </a: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всех субъектах РФ</a:t>
            </a:r>
            <a:endParaRPr lang="ru-RU" sz="1400" dirty="0">
              <a:solidFill>
                <a:srgbClr val="09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28D379-3A50-C344-A00D-40A537D48411}"/>
              </a:ext>
            </a:extLst>
          </p:cNvPr>
          <p:cNvSpPr/>
          <p:nvPr/>
        </p:nvSpPr>
        <p:spPr>
          <a:xfrm>
            <a:off x="2079578" y="1744892"/>
            <a:ext cx="6522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108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ПРОСВЕЩЕНИЯ РФ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ACED0-F963-B34F-AA94-1A239E618294}"/>
              </a:ext>
            </a:extLst>
          </p:cNvPr>
          <p:cNvSpPr txBox="1"/>
          <p:nvPr/>
        </p:nvSpPr>
        <p:spPr>
          <a:xfrm rot="16200000">
            <a:off x="8495263" y="3798799"/>
            <a:ext cx="4902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профессионального роста педагогических работников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8C30DBA-E228-B641-A185-661F1ECE087E}"/>
              </a:ext>
            </a:extLst>
          </p:cNvPr>
          <p:cNvCxnSpPr>
            <a:cxnSpLocks/>
          </p:cNvCxnSpPr>
          <p:nvPr/>
        </p:nvCxnSpPr>
        <p:spPr>
          <a:xfrm flipV="1">
            <a:off x="11107216" y="982193"/>
            <a:ext cx="0" cy="5791065"/>
          </a:xfrm>
          <a:prstGeom prst="straightConnector1">
            <a:avLst/>
          </a:prstGeom>
          <a:ln w="38100">
            <a:solidFill>
              <a:srgbClr val="BDD7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Шеврон 6">
            <a:extLst>
              <a:ext uri="{FF2B5EF4-FFF2-40B4-BE49-F238E27FC236}">
                <a16:creationId xmlns:a16="http://schemas.microsoft.com/office/drawing/2014/main" id="{8A10065C-9D99-7547-9ACC-745ACE3A71F5}"/>
              </a:ext>
            </a:extLst>
          </p:cNvPr>
          <p:cNvSpPr/>
          <p:nvPr/>
        </p:nvSpPr>
        <p:spPr>
          <a:xfrm rot="5400000">
            <a:off x="5006392" y="1235436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:a16="http://schemas.microsoft.com/office/drawing/2014/main" id="{3DD21A6E-F8E6-2F4E-B4FD-40AD92D217C8}"/>
              </a:ext>
            </a:extLst>
          </p:cNvPr>
          <p:cNvSpPr txBox="1">
            <a:spLocks/>
          </p:cNvSpPr>
          <p:nvPr/>
        </p:nvSpPr>
        <p:spPr>
          <a:xfrm>
            <a:off x="2632895" y="4793596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821D342-EA23-4D47-9A66-A562E5FE21A6}"/>
              </a:ext>
            </a:extLst>
          </p:cNvPr>
          <p:cNvSpPr txBox="1">
            <a:spLocks/>
          </p:cNvSpPr>
          <p:nvPr/>
        </p:nvSpPr>
        <p:spPr>
          <a:xfrm>
            <a:off x="110782" y="77069"/>
            <a:ext cx="1099643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16996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19E4F8-BFFC-4044-A82D-96189D8B4C4A}"/>
              </a:ext>
            </a:extLst>
          </p:cNvPr>
          <p:cNvSpPr/>
          <p:nvPr/>
        </p:nvSpPr>
        <p:spPr>
          <a:xfrm>
            <a:off x="110782" y="3696996"/>
            <a:ext cx="4979216" cy="707886"/>
          </a:xfrm>
          <a:prstGeom prst="rect">
            <a:avLst/>
          </a:prstGeom>
          <a:solidFill>
            <a:schemeClr val="bg2"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федерального реестра образовательных программ дополнительного профессионального педагогического образования (ФРОП ДППО)</a:t>
            </a:r>
            <a:endParaRPr lang="ru-RU" sz="14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2CB9CF-C82F-4E47-AE87-CE5F27D46FD8}"/>
              </a:ext>
            </a:extLst>
          </p:cNvPr>
          <p:cNvSpPr/>
          <p:nvPr/>
        </p:nvSpPr>
        <p:spPr>
          <a:xfrm>
            <a:off x="110783" y="2105095"/>
            <a:ext cx="5245916" cy="1386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КООРДИНАТОР СИСТЕМЫ 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 реализации государственной политики и профессионального развития работников образования» (Академия </a:t>
            </a:r>
            <a:r>
              <a:rPr lang="ru-RU" sz="1400" dirty="0" err="1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РФ)</a:t>
            </a:r>
            <a:endParaRPr lang="ru-RU" sz="14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6B859A-D33F-D440-A792-6AE071A812DE}"/>
              </a:ext>
            </a:extLst>
          </p:cNvPr>
          <p:cNvSpPr/>
          <p:nvPr/>
        </p:nvSpPr>
        <p:spPr>
          <a:xfrm>
            <a:off x="110782" y="5348850"/>
            <a:ext cx="516018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Региональная инфраструктура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методического сопровождения (в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ИРО, ИПК)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8E9361-7EB9-B14C-83AE-9039647B9909}"/>
              </a:ext>
            </a:extLst>
          </p:cNvPr>
          <p:cNvSpPr/>
          <p:nvPr/>
        </p:nvSpPr>
        <p:spPr>
          <a:xfrm>
            <a:off x="5652617" y="5348850"/>
            <a:ext cx="5073984" cy="51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Региональные учебно-методические объединения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методические советы, методические отделы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46EA74-0956-DA46-85A1-3B9FC3353B37}"/>
              </a:ext>
            </a:extLst>
          </p:cNvPr>
          <p:cNvSpPr/>
          <p:nvPr/>
        </p:nvSpPr>
        <p:spPr>
          <a:xfrm>
            <a:off x="1722635" y="6162268"/>
            <a:ext cx="7255268" cy="523220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на базе ИРО и ИПК </a:t>
            </a: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Центров непрерывного повышения профессионального мастерства педагогических работников (ЦНППМ)</a:t>
            </a:r>
            <a:endParaRPr lang="ru-RU" sz="1400" dirty="0">
              <a:solidFill>
                <a:srgbClr val="09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ACED0-F963-B34F-AA94-1A239E618294}"/>
              </a:ext>
            </a:extLst>
          </p:cNvPr>
          <p:cNvSpPr txBox="1"/>
          <p:nvPr/>
        </p:nvSpPr>
        <p:spPr>
          <a:xfrm rot="16200000">
            <a:off x="8531599" y="3816432"/>
            <a:ext cx="4902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профессионального роста педагогических работников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8C30DBA-E228-B641-A185-661F1ECE087E}"/>
              </a:ext>
            </a:extLst>
          </p:cNvPr>
          <p:cNvCxnSpPr>
            <a:cxnSpLocks/>
          </p:cNvCxnSpPr>
          <p:nvPr/>
        </p:nvCxnSpPr>
        <p:spPr>
          <a:xfrm flipV="1">
            <a:off x="11143552" y="999826"/>
            <a:ext cx="0" cy="5791065"/>
          </a:xfrm>
          <a:prstGeom prst="straightConnector1">
            <a:avLst/>
          </a:prstGeom>
          <a:ln w="38100">
            <a:solidFill>
              <a:srgbClr val="BDD7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Шеврон 6">
            <a:extLst>
              <a:ext uri="{FF2B5EF4-FFF2-40B4-BE49-F238E27FC236}">
                <a16:creationId xmlns:a16="http://schemas.microsoft.com/office/drawing/2014/main" id="{8A10065C-9D99-7547-9ACC-745ACE3A71F5}"/>
              </a:ext>
            </a:extLst>
          </p:cNvPr>
          <p:cNvSpPr/>
          <p:nvPr/>
        </p:nvSpPr>
        <p:spPr>
          <a:xfrm rot="5400000">
            <a:off x="5006392" y="1235436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:a16="http://schemas.microsoft.com/office/drawing/2014/main" id="{3DD21A6E-F8E6-2F4E-B4FD-40AD92D217C8}"/>
              </a:ext>
            </a:extLst>
          </p:cNvPr>
          <p:cNvSpPr txBox="1">
            <a:spLocks/>
          </p:cNvSpPr>
          <p:nvPr/>
        </p:nvSpPr>
        <p:spPr>
          <a:xfrm>
            <a:off x="2632895" y="4793596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821D342-EA23-4D47-9A66-A562E5FE21A6}"/>
              </a:ext>
            </a:extLst>
          </p:cNvPr>
          <p:cNvSpPr txBox="1">
            <a:spLocks/>
          </p:cNvSpPr>
          <p:nvPr/>
        </p:nvSpPr>
        <p:spPr>
          <a:xfrm>
            <a:off x="110782" y="77069"/>
            <a:ext cx="1099643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1179C4-BCAC-1D44-8B14-AAD166EF55CD}"/>
              </a:ext>
            </a:extLst>
          </p:cNvPr>
          <p:cNvSpPr/>
          <p:nvPr/>
        </p:nvSpPr>
        <p:spPr>
          <a:xfrm>
            <a:off x="5769090" y="3679363"/>
            <a:ext cx="5160190" cy="707886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фундаментальных и прикладных исследований, трансфер научных достижений и передовых педагогических технологий в сферу образования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B506A1-F016-254C-B787-2C991665AF33}"/>
              </a:ext>
            </a:extLst>
          </p:cNvPr>
          <p:cNvSpPr/>
          <p:nvPr/>
        </p:nvSpPr>
        <p:spPr>
          <a:xfrm>
            <a:off x="5749985" y="2087462"/>
            <a:ext cx="553166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центры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научно-методического сопровождения педагогов на базе образовательных организаций высшего образования</a:t>
            </a:r>
          </a:p>
        </p:txBody>
      </p:sp>
      <p:sp>
        <p:nvSpPr>
          <p:cNvPr id="27" name="Шеврон 6">
            <a:extLst>
              <a:ext uri="{FF2B5EF4-FFF2-40B4-BE49-F238E27FC236}">
                <a16:creationId xmlns:a16="http://schemas.microsoft.com/office/drawing/2014/main" id="{67328B7E-C263-4941-ABB9-9B79C2C2137B}"/>
              </a:ext>
            </a:extLst>
          </p:cNvPr>
          <p:cNvSpPr/>
          <p:nvPr/>
        </p:nvSpPr>
        <p:spPr>
          <a:xfrm rot="5400000">
            <a:off x="5102099" y="-2329024"/>
            <a:ext cx="668704" cy="7434998"/>
          </a:xfrm>
          <a:prstGeom prst="chevron">
            <a:avLst>
              <a:gd name="adj" fmla="val 155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азвание 1">
            <a:extLst>
              <a:ext uri="{FF2B5EF4-FFF2-40B4-BE49-F238E27FC236}">
                <a16:creationId xmlns:a16="http://schemas.microsoft.com/office/drawing/2014/main" id="{C3D6573B-FF26-1746-9B81-6A0ABF4D3EDE}"/>
              </a:ext>
            </a:extLst>
          </p:cNvPr>
          <p:cNvSpPr txBox="1">
            <a:spLocks/>
          </p:cNvSpPr>
          <p:nvPr/>
        </p:nvSpPr>
        <p:spPr>
          <a:xfrm>
            <a:off x="2728602" y="1219611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142F5E-696F-E449-ADE5-628837242217}"/>
              </a:ext>
            </a:extLst>
          </p:cNvPr>
          <p:cNvSpPr/>
          <p:nvPr/>
        </p:nvSpPr>
        <p:spPr>
          <a:xfrm>
            <a:off x="2175285" y="1727259"/>
            <a:ext cx="6522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ПРОСВЕЩЕНИЯ РФ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B15BF82-F2DC-A747-944D-852BB316BD58}"/>
              </a:ext>
            </a:extLst>
          </p:cNvPr>
          <p:cNvSpPr/>
          <p:nvPr/>
        </p:nvSpPr>
        <p:spPr>
          <a:xfrm rot="21098191">
            <a:off x="140818" y="6154372"/>
            <a:ext cx="1882380" cy="46166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октября 2020 года приоритетная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32235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399" y="211666"/>
            <a:ext cx="10634134" cy="72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Основные направления деятельности центров непрерывного повышения профессионального мастерства педагогических работников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513F4E3-F562-0A4C-8630-EEB3DCA4ED2A}"/>
              </a:ext>
            </a:extLst>
          </p:cNvPr>
          <p:cNvSpPr/>
          <p:nvPr/>
        </p:nvSpPr>
        <p:spPr>
          <a:xfrm>
            <a:off x="724181" y="2308385"/>
            <a:ext cx="340696" cy="340696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15E2D-2898-AC4A-8A5D-BFB4242B2698}"/>
              </a:ext>
            </a:extLst>
          </p:cNvPr>
          <p:cNvSpPr/>
          <p:nvPr/>
        </p:nvSpPr>
        <p:spPr>
          <a:xfrm>
            <a:off x="724181" y="4295331"/>
            <a:ext cx="340696" cy="340696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A4B52A5-9653-9E49-A389-CC181C59E3F4}"/>
              </a:ext>
            </a:extLst>
          </p:cNvPr>
          <p:cNvSpPr/>
          <p:nvPr/>
        </p:nvSpPr>
        <p:spPr>
          <a:xfrm>
            <a:off x="724181" y="3532983"/>
            <a:ext cx="340696" cy="340696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D6BF45-7FCE-F342-B590-EB9C42F68AA5}"/>
              </a:ext>
            </a:extLst>
          </p:cNvPr>
          <p:cNvSpPr/>
          <p:nvPr/>
        </p:nvSpPr>
        <p:spPr>
          <a:xfrm>
            <a:off x="661361" y="1383519"/>
            <a:ext cx="10214260" cy="10783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ЦНППМ - 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ведущий институт вовлечения педагогических работников и управленческих кадров в национальную систему профессионального роста через: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7264B-839F-A442-979D-3437984E4E30}"/>
              </a:ext>
            </a:extLst>
          </p:cNvPr>
          <p:cNvSpPr txBox="1"/>
          <p:nvPr/>
        </p:nvSpPr>
        <p:spPr>
          <a:xfrm>
            <a:off x="1127697" y="2230152"/>
            <a:ext cx="9747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формирование системы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методического сопровождения освоения программ 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ДППО с использованием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персонифицированных образовательных маршрутов 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основе выявленных дефицитов профессиональных компетенций, в том числе с применением сетевых форм реализации программ;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фасилитацию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переноса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приобретенных (усовершенствованных) профессиональных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компетенций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 ежедневную педагогическую (управленческую) практику;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выявление, систематизацию, отбор и распространение новых рациональных и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эффективных педагогических (управленческих) практик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создание и развитие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распределенной сети муниципальной методической поддержки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муниципальных </a:t>
            </a:r>
            <a:r>
              <a:rPr lang="ru-RU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тьюторов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097F1A7-D001-9648-A043-BA25E8ACEB3A}"/>
              </a:ext>
            </a:extLst>
          </p:cNvPr>
          <p:cNvSpPr/>
          <p:nvPr/>
        </p:nvSpPr>
        <p:spPr>
          <a:xfrm>
            <a:off x="724181" y="5026207"/>
            <a:ext cx="340696" cy="340696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B38930-8A36-6C4B-8F22-E5F6494F0378}"/>
              </a:ext>
            </a:extLst>
          </p:cNvPr>
          <p:cNvSpPr/>
          <p:nvPr/>
        </p:nvSpPr>
        <p:spPr>
          <a:xfrm>
            <a:off x="661361" y="5898877"/>
            <a:ext cx="10214260" cy="747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ctr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Деятельность Центров не исключает и не дублирует деятельность существующих институтов дополнительного профессионального образования </a:t>
            </a:r>
            <a:endParaRPr lang="ru-RU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3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399" y="211666"/>
            <a:ext cx="10634134" cy="72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Основные направления деятельности центров непрерывного повышения профессионального мастерства педагогических работников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7264B-839F-A442-979D-3437984E4E30}"/>
              </a:ext>
            </a:extLst>
          </p:cNvPr>
          <p:cNvSpPr txBox="1"/>
          <p:nvPr/>
        </p:nvSpPr>
        <p:spPr>
          <a:xfrm>
            <a:off x="1896071" y="1257618"/>
            <a:ext cx="129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Анализ: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9BD77-D5C4-FE40-BE3A-A0D991BDE7A8}"/>
              </a:ext>
            </a:extLst>
          </p:cNvPr>
          <p:cNvSpPr txBox="1"/>
          <p:nvPr/>
        </p:nvSpPr>
        <p:spPr>
          <a:xfrm>
            <a:off x="1466385" y="4381686"/>
            <a:ext cx="252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Информирование: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A030F-1D1A-644C-9478-B59DACFCD9D9}"/>
              </a:ext>
            </a:extLst>
          </p:cNvPr>
          <p:cNvSpPr txBox="1"/>
          <p:nvPr/>
        </p:nvSpPr>
        <p:spPr>
          <a:xfrm>
            <a:off x="6244261" y="1063828"/>
            <a:ext cx="426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Организационно-методическое сопровождение: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74014-A189-3846-BA68-9328EAB21342}"/>
              </a:ext>
            </a:extLst>
          </p:cNvPr>
          <p:cNvSpPr txBox="1"/>
          <p:nvPr/>
        </p:nvSpPr>
        <p:spPr>
          <a:xfrm>
            <a:off x="7445434" y="4381686"/>
            <a:ext cx="252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Консультирование: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9A95B-2C58-5841-BE6F-0CCA7C6A8500}"/>
              </a:ext>
            </a:extLst>
          </p:cNvPr>
          <p:cNvSpPr txBox="1"/>
          <p:nvPr/>
        </p:nvSpPr>
        <p:spPr>
          <a:xfrm>
            <a:off x="279399" y="1710159"/>
            <a:ext cx="5227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диагностики профессиональных компетенций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деятельности муниципальных и иных методических служб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запросов по направлениям профессионального развития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затруднений слушателей при освоении программ ДППО для улучшения курсов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данных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Единого федерального портала ДППО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лучших практик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749C1-0D08-6241-A8ED-212538B87982}"/>
              </a:ext>
            </a:extLst>
          </p:cNvPr>
          <p:cNvSpPr txBox="1"/>
          <p:nvPr/>
        </p:nvSpPr>
        <p:spPr>
          <a:xfrm>
            <a:off x="279399" y="4943871"/>
            <a:ext cx="5227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новых тенденциях развития образования и приоритетных направлениях развития отрасли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 актуальных программам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федерального реестра образовательных программ ДППО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ресурсах и возможностях профессионального развития в субъекте и за его пределами,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открытом образовательном пространстве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08CDD-CD84-394A-9D3C-7374C86FE43E}"/>
              </a:ext>
            </a:extLst>
          </p:cNvPr>
          <p:cNvSpPr txBox="1"/>
          <p:nvPr/>
        </p:nvSpPr>
        <p:spPr>
          <a:xfrm>
            <a:off x="5659656" y="1710159"/>
            <a:ext cx="5663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индивидуальных образовательных маршрутов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методическое сопровождение в процессе прохождения индивидуальных образовательных маршрутов по программам ДППО из федерального реестра 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сопровождение переноса </a:t>
            </a:r>
            <a:r>
              <a:rPr lang="ru-RU" sz="1400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педработниками</a:t>
            </a: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новых компетенций в практику обучения и воспитания</a:t>
            </a:r>
            <a:endParaRPr lang="ru-RU" sz="14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«горизонтального» обучения, стажировок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сопровождение на региональном уровне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мероприятий, проводимых Федеральным операторов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132B-8C2E-D34B-BB93-9F0A7F7AB5D4}"/>
              </a:ext>
            </a:extLst>
          </p:cNvPr>
          <p:cNvSpPr txBox="1"/>
          <p:nvPr/>
        </p:nvSpPr>
        <p:spPr>
          <a:xfrm>
            <a:off x="5659656" y="4818703"/>
            <a:ext cx="574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вопросам прохождения индивидуального образовательного маршрута и освоения программ из федерального реестра ДППО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функционирования Единого федерального портала ДППО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методических служб по вопросам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эффективного методического сопровождения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вопросам внедрения </a:t>
            </a:r>
            <a:r>
              <a:rPr lang="ru-RU" sz="14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целевой модели наставничества</a:t>
            </a:r>
          </a:p>
          <a:p>
            <a:pPr marL="285750" lvl="0" indent="-285750">
              <a:buClr>
                <a:srgbClr val="0A55A2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D3B647D-065A-6141-A02F-602A26CF5BEA}"/>
              </a:ext>
            </a:extLst>
          </p:cNvPr>
          <p:cNvCxnSpPr>
            <a:cxnSpLocks/>
          </p:cNvCxnSpPr>
          <p:nvPr/>
        </p:nvCxnSpPr>
        <p:spPr>
          <a:xfrm>
            <a:off x="5517016" y="1155032"/>
            <a:ext cx="0" cy="5604721"/>
          </a:xfrm>
          <a:prstGeom prst="line">
            <a:avLst/>
          </a:prstGeom>
          <a:ln w="38100">
            <a:solidFill>
              <a:srgbClr val="64B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C5E2DD3-51AC-7045-8504-5D29E7D541BF}"/>
              </a:ext>
            </a:extLst>
          </p:cNvPr>
          <p:cNvCxnSpPr>
            <a:cxnSpLocks/>
          </p:cNvCxnSpPr>
          <p:nvPr/>
        </p:nvCxnSpPr>
        <p:spPr>
          <a:xfrm flipH="1">
            <a:off x="173256" y="4255580"/>
            <a:ext cx="10943923" cy="0"/>
          </a:xfrm>
          <a:prstGeom prst="line">
            <a:avLst/>
          </a:prstGeom>
          <a:ln w="38100">
            <a:solidFill>
              <a:srgbClr val="64B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26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2000</Words>
  <Application>Microsoft Macintosh PowerPoint</Application>
  <PresentationFormat>Широкоэкранный</PresentationFormat>
  <Paragraphs>350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138</cp:revision>
  <dcterms:created xsi:type="dcterms:W3CDTF">2020-06-08T21:27:38Z</dcterms:created>
  <dcterms:modified xsi:type="dcterms:W3CDTF">2021-02-03T17:58:22Z</dcterms:modified>
</cp:coreProperties>
</file>