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30"/>
  </p:notesMasterIdLst>
  <p:sldIdLst>
    <p:sldId id="257" r:id="rId3"/>
    <p:sldId id="280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8" r:id="rId13"/>
    <p:sldId id="327" r:id="rId14"/>
    <p:sldId id="337" r:id="rId15"/>
    <p:sldId id="331" r:id="rId16"/>
    <p:sldId id="332" r:id="rId17"/>
    <p:sldId id="330" r:id="rId18"/>
    <p:sldId id="292" r:id="rId19"/>
    <p:sldId id="293" r:id="rId20"/>
    <p:sldId id="302" r:id="rId21"/>
    <p:sldId id="303" r:id="rId22"/>
    <p:sldId id="301" r:id="rId23"/>
    <p:sldId id="328" r:id="rId24"/>
    <p:sldId id="333" r:id="rId25"/>
    <p:sldId id="334" r:id="rId26"/>
    <p:sldId id="335" r:id="rId27"/>
    <p:sldId id="336" r:id="rId28"/>
    <p:sldId id="306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A9"/>
    <a:srgbClr val="0077A0"/>
    <a:srgbClr val="005681"/>
    <a:srgbClr val="D0D8E8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88321" autoAdjust="0"/>
  </p:normalViewPr>
  <p:slideViewPr>
    <p:cSldViewPr>
      <p:cViewPr varScale="1">
        <p:scale>
          <a:sx n="88" d="100"/>
          <a:sy n="88" d="100"/>
        </p:scale>
        <p:origin x="83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48206801387029E-2"/>
          <c:y val="1.8721690681631004E-2"/>
          <c:w val="0.75429456787253468"/>
          <c:h val="0.88319532918507471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Tabelle1!$D$1</c:f>
              <c:strCache>
                <c:ptCount val="1"/>
                <c:pt idx="0">
                  <c:v>PISA 2015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Singapore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Japan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782082170046891E-2"/>
                  <c:y val="-1.67530923966024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Estonia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571758473014393"/>
                  <c:y val="2.5594706600352301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Chinese Tapei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59699852875263E-3"/>
                  <c:y val="-2.79218206610040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575966430413798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Macao (China)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7387009514488265E-2"/>
                  <c:y val="-2.79218206610042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Canada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Vietnam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Hong Kong (China)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B-S-J-G</a:t>
                    </a:r>
                    <a:r>
                      <a:rPr lang="en-US" baseline="0"/>
                      <a:t> (China)</a:t>
                    </a:r>
                    <a:endParaRPr lang="en-US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359699852875263E-3"/>
                  <c:y val="-8.376546198301261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Korea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New Zealand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8719399705750001E-3"/>
                  <c:y val="-2.79218206610045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Slovenia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Australia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dirty="0"/>
                      <a:t>United Kingdom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0.14346052484589894"/>
                  <c:y val="-5.118941320070460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Germany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9.7645958999551793E-2"/>
                  <c:y val="-2.79218206610045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Netherlands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Switzerland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Ireland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0.1434534015302239"/>
                  <c:y val="-2.792182066100454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Belgium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9.4774019028976739E-2"/>
                  <c:y val="-2.79218206610040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Denmark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/>
                      <a:t>Poland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4.1643129573338163E-2"/>
                  <c:y val="2.79218206610040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Portugal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0.11073488194969899"/>
                  <c:y val="-5.118941320070460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Norway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/>
                      <a:t>United States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7.0218932280560045E-2"/>
                  <c:y val="-5.118941320070460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Austria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0.1120056588524269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France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0.1319800013477765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Sweden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3.8771189602763212E-2"/>
                  <c:y val="5.584364132200755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Czech Rep.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8.5382775325196322E-2"/>
                  <c:y val="5.584364132200755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Spain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r>
                      <a:rPr lang="en-US" dirty="0"/>
                      <a:t>Latvia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r>
                      <a:rPr lang="en-US" dirty="0"/>
                      <a:t>Russia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r>
                      <a:rPr lang="en-US"/>
                      <a:t>Luxembourg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r>
                      <a:rPr lang="en-US"/>
                      <a:t>Italy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F8-4F30-9538-C665D5DBB5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r>
                      <a:rPr lang="en-US"/>
                      <a:t>Hungary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r>
                      <a:rPr lang="en-US" dirty="0"/>
                      <a:t>Lithuania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5.743879941150095E-2"/>
                  <c:y val="-5.118941320070460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Croatia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0.1832081740386576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CABA (Argentina)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5.2651624557816136E-17"/>
                  <c:y val="8.376546198301210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Iceland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/>
                      <a:t>Israel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/>
                      <a:t>Malta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r>
                      <a:rPr lang="en-US"/>
                      <a:t>Slovak Rep.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/>
                      <a:t>Greece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/>
                      <a:t>Chile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r>
                      <a:rPr lang="en-US"/>
                      <a:t>Bulgaria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>
                <c:manualLayout>
                  <c:x val="-0.15514219721046435"/>
                  <c:y val="-5.58436413220080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United Arab Emirates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layout/>
              <c:tx>
                <c:rich>
                  <a:bodyPr/>
                  <a:lstStyle/>
                  <a:p>
                    <a:r>
                      <a:rPr lang="en-US"/>
                      <a:t>Uruguay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-8.3307855230707231E-2"/>
                  <c:y val="2.79218206610040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Romania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-8.2194921957858061E-2"/>
                  <c:y val="1.396091033050200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 b="0"/>
                    </a:pPr>
                    <a:r>
                      <a:rPr lang="en-US" dirty="0"/>
                      <a:t>Moldova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4B33-4FD9-877A-84810CFDDA89}"/>
                </c:ext>
                <c:ext xmlns:c15="http://schemas.microsoft.com/office/drawing/2012/chart" uri="{CE6537A1-D6FC-4f65-9D91-7224C49458BB}">
                  <c15:layout>
                    <c:manualLayout>
                      <c:w val="5.7460395495531752E-2"/>
                      <c:h val="5.1222689931039699E-2"/>
                    </c:manualLayout>
                  </c15:layout>
                </c:ext>
              </c:extLst>
            </c:dLbl>
            <c:dLbl>
              <c:idx val="49"/>
              <c:layout>
                <c:manualLayout>
                  <c:x val="1.4359699852875263E-3"/>
                  <c:y val="-8.37654619830121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Albania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0"/>
              <c:layout>
                <c:manualLayout>
                  <c:x val="-0.12701154519868171"/>
                  <c:y val="-2.792182066100403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Turkey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/>
              <c:tx>
                <c:rich>
                  <a:bodyPr/>
                  <a:lstStyle/>
                  <a:p>
                    <a:r>
                      <a:rPr lang="en-US"/>
                      <a:t>Trinidad and Tobago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/>
              <c:tx>
                <c:rich>
                  <a:bodyPr/>
                  <a:lstStyle/>
                  <a:p>
                    <a:r>
                      <a:rPr lang="en-US"/>
                      <a:t>Thailand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>
                <c:manualLayout>
                  <c:x val="-5.2651624557816136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Costa Rica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>
                <c:manualLayout>
                  <c:x val="-0.1019754650394451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Qatar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/>
              <c:tx>
                <c:rich>
                  <a:bodyPr/>
                  <a:lstStyle/>
                  <a:p>
                    <a:r>
                      <a:rPr lang="en-US"/>
                      <a:t>Colombia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6"/>
              <c:layout>
                <c:manualLayout>
                  <c:x val="-7.2286729059374083E-2"/>
                  <c:y val="1.11687282644015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Mexico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7"/>
              <c:layout/>
              <c:tx>
                <c:rich>
                  <a:bodyPr/>
                  <a:lstStyle/>
                  <a:p>
                    <a:r>
                      <a:rPr lang="en-US"/>
                      <a:t>Montenegro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DD-4409-87BA-145BA16C130D}"/>
                </c:ext>
                <c:ext xmlns:c15="http://schemas.microsoft.com/office/drawing/2012/chart" uri="{CE6537A1-D6FC-4f65-9D91-7224C49458BB}"/>
              </c:extLst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/>
                      <a:t>Jordan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layout/>
              <c:tx>
                <c:rich>
                  <a:bodyPr/>
                  <a:lstStyle/>
                  <a:p>
                    <a:r>
                      <a:rPr lang="en-US" dirty="0"/>
                      <a:t>Indonesia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1"/>
              <c:layout/>
              <c:tx>
                <c:rich>
                  <a:bodyPr/>
                  <a:lstStyle/>
                  <a:p>
                    <a:r>
                      <a:rPr lang="en-US"/>
                      <a:t>Brazil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2"/>
              <c:layout/>
              <c:tx>
                <c:rich>
                  <a:bodyPr/>
                  <a:lstStyle/>
                  <a:p>
                    <a:r>
                      <a:rPr lang="en-US"/>
                      <a:t>Peru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3"/>
              <c:layout/>
              <c:tx>
                <c:rich>
                  <a:bodyPr/>
                  <a:lstStyle/>
                  <a:p>
                    <a:r>
                      <a:rPr lang="en-US"/>
                      <a:t>Lebanon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4"/>
              <c:layout>
                <c:manualLayout>
                  <c:x val="-6.7181799227425593E-2"/>
                  <c:y val="-1.39609103305021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Tunisia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5"/>
              <c:layout>
                <c:manualLayout>
                  <c:x val="-7.1633306181816861E-2"/>
                  <c:y val="5.584364132200806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FYROM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/>
                      <a:t>Kosovo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7"/>
              <c:layout/>
              <c:tx>
                <c:rich>
                  <a:bodyPr/>
                  <a:lstStyle/>
                  <a:p>
                    <a:r>
                      <a:rPr lang="en-US"/>
                      <a:t>Algeria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8"/>
              <c:layout/>
              <c:tx>
                <c:rich>
                  <a:bodyPr/>
                  <a:lstStyle/>
                  <a:p>
                    <a:r>
                      <a:rPr lang="en-US" dirty="0"/>
                      <a:t>Dominican</a:t>
                    </a:r>
                    <a:r>
                      <a:rPr lang="en-US" baseline="0" dirty="0"/>
                      <a:t> Rep.  (332)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Tabelle1!$D$2:$D$70</c:f>
              <c:numCache>
                <c:formatCode>0.0</c:formatCode>
                <c:ptCount val="69"/>
                <c:pt idx="0">
                  <c:v>12.3</c:v>
                </c:pt>
                <c:pt idx="1">
                  <c:v>12.3</c:v>
                </c:pt>
                <c:pt idx="2">
                  <c:v>12.3</c:v>
                </c:pt>
                <c:pt idx="3">
                  <c:v>12.3</c:v>
                </c:pt>
                <c:pt idx="4">
                  <c:v>12.3</c:v>
                </c:pt>
                <c:pt idx="5">
                  <c:v>12.3</c:v>
                </c:pt>
                <c:pt idx="6">
                  <c:v>12.3</c:v>
                </c:pt>
                <c:pt idx="7">
                  <c:v>12.3</c:v>
                </c:pt>
                <c:pt idx="8">
                  <c:v>12.3</c:v>
                </c:pt>
                <c:pt idx="9">
                  <c:v>12.3</c:v>
                </c:pt>
                <c:pt idx="10">
                  <c:v>12.3</c:v>
                </c:pt>
                <c:pt idx="11">
                  <c:v>12.3</c:v>
                </c:pt>
                <c:pt idx="12">
                  <c:v>12.3</c:v>
                </c:pt>
                <c:pt idx="13">
                  <c:v>12.3</c:v>
                </c:pt>
                <c:pt idx="14">
                  <c:v>12.3</c:v>
                </c:pt>
                <c:pt idx="15">
                  <c:v>12.3</c:v>
                </c:pt>
                <c:pt idx="16">
                  <c:v>12.3</c:v>
                </c:pt>
                <c:pt idx="17">
                  <c:v>12.3</c:v>
                </c:pt>
                <c:pt idx="18">
                  <c:v>12.3</c:v>
                </c:pt>
                <c:pt idx="19">
                  <c:v>12.3</c:v>
                </c:pt>
                <c:pt idx="20">
                  <c:v>12.3</c:v>
                </c:pt>
                <c:pt idx="21">
                  <c:v>12.3</c:v>
                </c:pt>
                <c:pt idx="22">
                  <c:v>12.3</c:v>
                </c:pt>
                <c:pt idx="23">
                  <c:v>12.3</c:v>
                </c:pt>
                <c:pt idx="24">
                  <c:v>12.3</c:v>
                </c:pt>
                <c:pt idx="25">
                  <c:v>12.3</c:v>
                </c:pt>
                <c:pt idx="26">
                  <c:v>12.3</c:v>
                </c:pt>
                <c:pt idx="27">
                  <c:v>12.3</c:v>
                </c:pt>
                <c:pt idx="28">
                  <c:v>12.3</c:v>
                </c:pt>
                <c:pt idx="29">
                  <c:v>12.3</c:v>
                </c:pt>
                <c:pt idx="30">
                  <c:v>12.3</c:v>
                </c:pt>
                <c:pt idx="31">
                  <c:v>12.3</c:v>
                </c:pt>
                <c:pt idx="32">
                  <c:v>12.3</c:v>
                </c:pt>
                <c:pt idx="33">
                  <c:v>12.3</c:v>
                </c:pt>
                <c:pt idx="34">
                  <c:v>12.3</c:v>
                </c:pt>
                <c:pt idx="35">
                  <c:v>12.3</c:v>
                </c:pt>
                <c:pt idx="36">
                  <c:v>12.3</c:v>
                </c:pt>
                <c:pt idx="37">
                  <c:v>12.3</c:v>
                </c:pt>
                <c:pt idx="38">
                  <c:v>12.3</c:v>
                </c:pt>
                <c:pt idx="39">
                  <c:v>12.3</c:v>
                </c:pt>
                <c:pt idx="40">
                  <c:v>12.3</c:v>
                </c:pt>
                <c:pt idx="41">
                  <c:v>12.3</c:v>
                </c:pt>
                <c:pt idx="42">
                  <c:v>12.3</c:v>
                </c:pt>
                <c:pt idx="43">
                  <c:v>12.3</c:v>
                </c:pt>
                <c:pt idx="44">
                  <c:v>12.3</c:v>
                </c:pt>
                <c:pt idx="45">
                  <c:v>12.3</c:v>
                </c:pt>
                <c:pt idx="46">
                  <c:v>12.3</c:v>
                </c:pt>
                <c:pt idx="47">
                  <c:v>12.3</c:v>
                </c:pt>
                <c:pt idx="48">
                  <c:v>12.3</c:v>
                </c:pt>
                <c:pt idx="49">
                  <c:v>12.3</c:v>
                </c:pt>
                <c:pt idx="50">
                  <c:v>12.3</c:v>
                </c:pt>
                <c:pt idx="51">
                  <c:v>12.3</c:v>
                </c:pt>
                <c:pt idx="52">
                  <c:v>12.3</c:v>
                </c:pt>
                <c:pt idx="53">
                  <c:v>12.3</c:v>
                </c:pt>
                <c:pt idx="54">
                  <c:v>12.3</c:v>
                </c:pt>
                <c:pt idx="55">
                  <c:v>12.3</c:v>
                </c:pt>
                <c:pt idx="56">
                  <c:v>12.3</c:v>
                </c:pt>
                <c:pt idx="57">
                  <c:v>12.3</c:v>
                </c:pt>
                <c:pt idx="58">
                  <c:v>12.3</c:v>
                </c:pt>
                <c:pt idx="59">
                  <c:v>12.3</c:v>
                </c:pt>
                <c:pt idx="60">
                  <c:v>12.3</c:v>
                </c:pt>
                <c:pt idx="61">
                  <c:v>12.3</c:v>
                </c:pt>
                <c:pt idx="62">
                  <c:v>12.3</c:v>
                </c:pt>
                <c:pt idx="63">
                  <c:v>12.3</c:v>
                </c:pt>
                <c:pt idx="64">
                  <c:v>12.3</c:v>
                </c:pt>
                <c:pt idx="65">
                  <c:v>12.3</c:v>
                </c:pt>
                <c:pt idx="66">
                  <c:v>12.3</c:v>
                </c:pt>
                <c:pt idx="67">
                  <c:v>12.3</c:v>
                </c:pt>
                <c:pt idx="68">
                  <c:v>12.3</c:v>
                </c:pt>
              </c:numCache>
            </c:numRef>
          </c:xVal>
          <c:yVal>
            <c:numRef>
              <c:f>Tabelle1!$B$2:$B$70</c:f>
              <c:numCache>
                <c:formatCode>0</c:formatCode>
                <c:ptCount val="69"/>
                <c:pt idx="0">
                  <c:v>555.57470000000001</c:v>
                </c:pt>
                <c:pt idx="1">
                  <c:v>538.39480000000003</c:v>
                </c:pt>
                <c:pt idx="2">
                  <c:v>534.19370000000004</c:v>
                </c:pt>
                <c:pt idx="3">
                  <c:v>532.34749999999997</c:v>
                </c:pt>
                <c:pt idx="4">
                  <c:v>530.66120000000001</c:v>
                </c:pt>
                <c:pt idx="5">
                  <c:v>528.54960000000005</c:v>
                </c:pt>
                <c:pt idx="6">
                  <c:v>527.7047</c:v>
                </c:pt>
                <c:pt idx="7">
                  <c:v>524.64449999999999</c:v>
                </c:pt>
                <c:pt idx="8">
                  <c:v>523.27739999999994</c:v>
                </c:pt>
                <c:pt idx="9">
                  <c:v>517.77930000000003</c:v>
                </c:pt>
                <c:pt idx="10">
                  <c:v>515.80989999999997</c:v>
                </c:pt>
                <c:pt idx="11">
                  <c:v>513.30349999999999</c:v>
                </c:pt>
                <c:pt idx="12">
                  <c:v>512.86360000000002</c:v>
                </c:pt>
                <c:pt idx="13">
                  <c:v>509.9939</c:v>
                </c:pt>
                <c:pt idx="14">
                  <c:v>509.22149999999999</c:v>
                </c:pt>
                <c:pt idx="15">
                  <c:v>509.14060000000001</c:v>
                </c:pt>
                <c:pt idx="16">
                  <c:v>508.57479999999998</c:v>
                </c:pt>
                <c:pt idx="17">
                  <c:v>505.50580000000002</c:v>
                </c:pt>
                <c:pt idx="18">
                  <c:v>502.57510000000002</c:v>
                </c:pt>
                <c:pt idx="19">
                  <c:v>501.99970000000002</c:v>
                </c:pt>
                <c:pt idx="20">
                  <c:v>501.93689999999998</c:v>
                </c:pt>
                <c:pt idx="21">
                  <c:v>501.43529999999998</c:v>
                </c:pt>
                <c:pt idx="22">
                  <c:v>501.1001</c:v>
                </c:pt>
                <c:pt idx="23">
                  <c:v>498.48110000000003</c:v>
                </c:pt>
                <c:pt idx="24">
                  <c:v>496.24239999999998</c:v>
                </c:pt>
                <c:pt idx="25">
                  <c:v>495.03750000000002</c:v>
                </c:pt>
                <c:pt idx="26">
                  <c:v>494.9776</c:v>
                </c:pt>
                <c:pt idx="27">
                  <c:v>493.42239999999998</c:v>
                </c:pt>
                <c:pt idx="28">
                  <c:v>492.83</c:v>
                </c:pt>
                <c:pt idx="29">
                  <c:v>492.78609999999998</c:v>
                </c:pt>
                <c:pt idx="30">
                  <c:v>490.22500000000002</c:v>
                </c:pt>
                <c:pt idx="31">
                  <c:v>486.63099999999997</c:v>
                </c:pt>
                <c:pt idx="32">
                  <c:v>482.8064</c:v>
                </c:pt>
                <c:pt idx="33">
                  <c:v>480.54680000000002</c:v>
                </c:pt>
                <c:pt idx="34">
                  <c:v>476.7475</c:v>
                </c:pt>
                <c:pt idx="35">
                  <c:v>475.40890000000002</c:v>
                </c:pt>
                <c:pt idx="36">
                  <c:v>475.39120000000003</c:v>
                </c:pt>
                <c:pt idx="37">
                  <c:v>475.1866</c:v>
                </c:pt>
                <c:pt idx="38">
                  <c:v>473.23009999999999</c:v>
                </c:pt>
                <c:pt idx="39">
                  <c:v>466.55279999999999</c:v>
                </c:pt>
                <c:pt idx="40">
                  <c:v>464.78190000000001</c:v>
                </c:pt>
                <c:pt idx="41">
                  <c:v>460.7749</c:v>
                </c:pt>
                <c:pt idx="42">
                  <c:v>454.8288</c:v>
                </c:pt>
                <c:pt idx="43">
                  <c:v>446.95609999999999</c:v>
                </c:pt>
                <c:pt idx="44">
                  <c:v>445.77199999999999</c:v>
                </c:pt>
                <c:pt idx="45">
                  <c:v>436.73110000000003</c:v>
                </c:pt>
                <c:pt idx="46">
                  <c:v>435.363</c:v>
                </c:pt>
                <c:pt idx="47">
                  <c:v>434.88490000000002</c:v>
                </c:pt>
                <c:pt idx="48">
                  <c:v>427.99779999999998</c:v>
                </c:pt>
                <c:pt idx="49">
                  <c:v>427.22500000000002</c:v>
                </c:pt>
                <c:pt idx="50">
                  <c:v>425.48950000000002</c:v>
                </c:pt>
                <c:pt idx="51">
                  <c:v>424.59050000000002</c:v>
                </c:pt>
                <c:pt idx="52">
                  <c:v>421.33730000000003</c:v>
                </c:pt>
                <c:pt idx="53">
                  <c:v>419.608</c:v>
                </c:pt>
                <c:pt idx="54">
                  <c:v>417.6112</c:v>
                </c:pt>
                <c:pt idx="55">
                  <c:v>415.72879999999998</c:v>
                </c:pt>
                <c:pt idx="56">
                  <c:v>415.7099</c:v>
                </c:pt>
                <c:pt idx="57">
                  <c:v>411.31360000000001</c:v>
                </c:pt>
                <c:pt idx="58">
                  <c:v>411.13150000000002</c:v>
                </c:pt>
                <c:pt idx="59">
                  <c:v>408.66910000000001</c:v>
                </c:pt>
                <c:pt idx="60">
                  <c:v>403.09969999999998</c:v>
                </c:pt>
                <c:pt idx="61">
                  <c:v>400.68209999999999</c:v>
                </c:pt>
                <c:pt idx="62">
                  <c:v>396.68360000000001</c:v>
                </c:pt>
                <c:pt idx="63">
                  <c:v>386.48540000000003</c:v>
                </c:pt>
                <c:pt idx="64">
                  <c:v>386.40339999999998</c:v>
                </c:pt>
                <c:pt idx="65">
                  <c:v>383.68239999999997</c:v>
                </c:pt>
                <c:pt idx="66">
                  <c:v>378.44220000000001</c:v>
                </c:pt>
                <c:pt idx="67">
                  <c:v>375.74509999999998</c:v>
                </c:pt>
                <c:pt idx="68">
                  <c:v>351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DD-4EBE-9DA2-86C93E6FD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135728"/>
        <c:axId val="171136288"/>
      </c:scatterChart>
      <c:valAx>
        <c:axId val="171135728"/>
        <c:scaling>
          <c:orientation val="maxMin"/>
          <c:max val="25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15875" cap="flat" cmpd="sng" algn="ctr">
            <a:solidFill>
              <a:srgbClr val="005681"/>
            </a:solidFill>
            <a:round/>
          </a:ln>
          <a:effectLst/>
        </c:spPr>
        <c:txPr>
          <a:bodyPr rot="-60000000" vert="horz"/>
          <a:lstStyle/>
          <a:p>
            <a:pPr>
              <a:defRPr sz="1200" b="0">
                <a:solidFill>
                  <a:schemeClr val="bg1"/>
                </a:solidFill>
              </a:defRPr>
            </a:pPr>
            <a:endParaRPr lang="ru-RU"/>
          </a:p>
        </c:txPr>
        <c:crossAx val="171136288"/>
        <c:crossesAt val="493"/>
        <c:crossBetween val="midCat"/>
      </c:valAx>
      <c:valAx>
        <c:axId val="171136288"/>
        <c:scaling>
          <c:orientation val="minMax"/>
          <c:max val="580"/>
          <c:min val="350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2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Средние</a:t>
                </a:r>
                <a:r>
                  <a:rPr lang="ru-RU" sz="1000" b="1" baseline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результаты по естественнонаучной грамотности</a:t>
                </a:r>
                <a:endParaRPr lang="de-DE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1075968917921034E-4"/>
              <c:y val="0.219544864648648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high"/>
        <c:spPr>
          <a:noFill/>
          <a:ln w="15875" cap="flat" cmpd="sng" algn="ctr">
            <a:solidFill>
              <a:srgbClr val="005681"/>
            </a:solidFill>
            <a:round/>
          </a:ln>
          <a:effectLst/>
        </c:spPr>
        <c:txPr>
          <a:bodyPr rot="-60000000" vert="horz"/>
          <a:lstStyle/>
          <a:p>
            <a:pPr>
              <a:defRPr sz="1200" b="0"/>
            </a:pPr>
            <a:endParaRPr lang="ru-RU"/>
          </a:p>
        </c:txPr>
        <c:crossAx val="171135728"/>
        <c:crossesAt val="12.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HelveticaNeueLT Std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48206801387029E-2"/>
          <c:y val="1.8721690681631004E-2"/>
          <c:w val="0.75429456787253468"/>
          <c:h val="0.88319532918507471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Tabelle1!$D$1</c:f>
              <c:strCache>
                <c:ptCount val="1"/>
                <c:pt idx="0">
                  <c:v>PISA 2015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noFill/>
              </a:ln>
              <a:effectLst/>
            </c:spPr>
          </c:marker>
          <c:dPt>
            <c:idx val="49"/>
            <c:marker>
              <c:spPr>
                <a:noFill/>
                <a:ln w="25400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1-4B33-4FD9-877A-84810CFDDA8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Singapore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Japan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Estonia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Chinese Tapei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6158199117252632E-3"/>
                  <c:y val="-1.675309239660244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Finland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746709367363636E-2"/>
                  <c:y val="-3.90905489254056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Macao (China)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Canada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Viet Nam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1591339676325582E-2"/>
                  <c:y val="3.071400272710443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Hong Kong (China)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B-S-J-G</a:t>
                    </a:r>
                    <a:r>
                      <a:rPr lang="en-US" baseline="0"/>
                      <a:t> (China)</a:t>
                    </a:r>
                    <a:endParaRPr lang="en-US"/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Korea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7438799411501582E-3"/>
                  <c:y val="-2.23374565288032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New Zealand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8585544689421227E-2"/>
                  <c:y val="-2.561134496551984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Slovenia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7283429720462948E-2"/>
                  <c:y val="1.6753092396602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Australia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United Kingdom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Germany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4463279646900637E-2"/>
                  <c:y val="-2.23374565288032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Netherlands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Switzerland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7283429720463055E-2"/>
                  <c:y val="1.67530923966023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Ireland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Belgium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Denmark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5.7474642126881859E-2"/>
                  <c:y val="-5.584364132200806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Poland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/>
                      <a:t>Portugal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/>
                      <a:t>Norway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/>
                      <a:t>United States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/>
                      <a:t>Austria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/>
                      <a:t>France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2.8378385101370435E-2"/>
                  <c:y val="2.28191628994193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Sweden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r>
                      <a:rPr lang="en-US"/>
                      <a:t>Czech Rep.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4.7401369214341245E-2"/>
                  <c:y val="1.723479876721863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Spain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r>
                      <a:rPr lang="en-US" dirty="0"/>
                      <a:t>Latvia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r>
                      <a:rPr lang="en-US" dirty="0"/>
                      <a:t>Russia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r>
                      <a:rPr lang="en-US"/>
                      <a:t>Luxembourg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r>
                      <a:rPr lang="en-US"/>
                      <a:t>Italy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F8-4F30-9538-C665D5DBB5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r>
                      <a:rPr lang="en-US"/>
                      <a:t>Hungary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r>
                      <a:rPr lang="en-US" dirty="0"/>
                      <a:t>Lithuania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en-US"/>
                      <a:t>Croatia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r>
                      <a:rPr lang="en-US"/>
                      <a:t>CABA (Argentina)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4B33-4FD9-877A-84810CFDDA89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r>
                      <a:rPr lang="en-US"/>
                      <a:t>Iceland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/>
                      <a:t>Israel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/>
                      <a:t>Malta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r>
                      <a:rPr lang="en-US"/>
                      <a:t>Slovak Rep.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/>
                      <a:t>Greece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/>
                      <a:t>Chile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r>
                      <a:rPr lang="en-US"/>
                      <a:t>Bulgaria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/>
              <c:tx>
                <c:rich>
                  <a:bodyPr/>
                  <a:lstStyle/>
                  <a:p>
                    <a:r>
                      <a:rPr lang="en-US"/>
                      <a:t>United Arab Emirates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layout>
                <c:manualLayout>
                  <c:x val="-7.6106409220238896E-2"/>
                  <c:y val="5.58436413220070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Uruguay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-4.5240290920734963E-2"/>
                  <c:y val="-3.56003213427801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Romania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-4.2210394251778229E-2"/>
                  <c:y val="-2.443159307837853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Moldova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4B33-4FD9-877A-84810CFDDA89}"/>
                </c:ext>
                <c:ext xmlns:c15="http://schemas.microsoft.com/office/drawing/2012/chart" uri="{CE6537A1-D6FC-4f65-9D91-7224C49458BB}"/>
              </c:extLst>
            </c:dLbl>
            <c:dLbl>
              <c:idx val="50"/>
              <c:layout/>
              <c:tx>
                <c:rich>
                  <a:bodyPr/>
                  <a:lstStyle/>
                  <a:p>
                    <a:r>
                      <a:rPr lang="en-US"/>
                      <a:t>Turkey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/>
              <c:tx>
                <c:rich>
                  <a:bodyPr/>
                  <a:lstStyle/>
                  <a:p>
                    <a:r>
                      <a:rPr lang="en-US"/>
                      <a:t>Trinidad and Tobago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4B33-4FD9-877A-84810CFDDA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/>
              <c:tx>
                <c:rich>
                  <a:bodyPr/>
                  <a:lstStyle/>
                  <a:p>
                    <a:r>
                      <a:rPr lang="en-US"/>
                      <a:t>Thailand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/>
              <c:tx>
                <c:rich>
                  <a:bodyPr/>
                  <a:lstStyle/>
                  <a:p>
                    <a:r>
                      <a:rPr lang="en-US"/>
                      <a:t>Costa Rica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/>
              <c:tx>
                <c:rich>
                  <a:bodyPr/>
                  <a:lstStyle/>
                  <a:p>
                    <a:r>
                      <a:rPr lang="en-US"/>
                      <a:t>Qatar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/>
              <c:tx>
                <c:rich>
                  <a:bodyPr/>
                  <a:lstStyle/>
                  <a:p>
                    <a:r>
                      <a:rPr lang="en-US"/>
                      <a:t>Colombia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6"/>
              <c:layout/>
              <c:tx>
                <c:rich>
                  <a:bodyPr/>
                  <a:lstStyle/>
                  <a:p>
                    <a:r>
                      <a:rPr lang="en-US"/>
                      <a:t>Mexico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7"/>
              <c:layout/>
              <c:tx>
                <c:rich>
                  <a:bodyPr/>
                  <a:lstStyle/>
                  <a:p>
                    <a:r>
                      <a:rPr lang="en-US"/>
                      <a:t>Montenegro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8DD-4409-87BA-145BA16C130D}"/>
                </c:ext>
                <c:ext xmlns:c15="http://schemas.microsoft.com/office/drawing/2012/chart" uri="{CE6537A1-D6FC-4f65-9D91-7224C49458BB}"/>
              </c:extLst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/>
                      <a:t>Jordan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layout/>
              <c:tx>
                <c:rich>
                  <a:bodyPr/>
                  <a:lstStyle/>
                  <a:p>
                    <a:r>
                      <a:rPr lang="en-US" dirty="0"/>
                      <a:t>Indonesia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1"/>
              <c:layout/>
              <c:tx>
                <c:rich>
                  <a:bodyPr/>
                  <a:lstStyle/>
                  <a:p>
                    <a:r>
                      <a:rPr lang="en-US"/>
                      <a:t>Brazil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2"/>
              <c:layout/>
              <c:tx>
                <c:rich>
                  <a:bodyPr/>
                  <a:lstStyle/>
                  <a:p>
                    <a:r>
                      <a:rPr lang="en-US"/>
                      <a:t>Peru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3"/>
              <c:layout/>
              <c:tx>
                <c:rich>
                  <a:bodyPr/>
                  <a:lstStyle/>
                  <a:p>
                    <a:r>
                      <a:rPr lang="en-US"/>
                      <a:t>Lebanon</a:t>
                    </a:r>
                  </a:p>
                </c:rich>
              </c:tx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4"/>
              <c:layout>
                <c:manualLayout>
                  <c:x val="-1.2923729867587738E-2"/>
                  <c:y val="-3.62983668593052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Tunisia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5"/>
              <c:layout/>
              <c:tx>
                <c:rich>
                  <a:bodyPr/>
                  <a:lstStyle/>
                  <a:p>
                    <a:r>
                      <a:rPr lang="en-US" dirty="0"/>
                      <a:t>FYROM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/>
                      <a:t>Kosovo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7"/>
              <c:layout>
                <c:manualLayout>
                  <c:x val="-3.4463279646900741E-2"/>
                  <c:y val="-3.35061847932048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Algeria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8"/>
              <c:layout>
                <c:manualLayout>
                  <c:x val="-4.3079099558625796E-3"/>
                  <c:y val="-4.74670951237069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Dominican</a:t>
                    </a:r>
                    <a:r>
                      <a:rPr lang="en-US" baseline="0" dirty="0"/>
                      <a:t> Rep.  (332)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38DD-4409-87BA-145BA16C13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Tabelle1!$D$2:$D$70</c:f>
              <c:numCache>
                <c:formatCode>0.0</c:formatCode>
                <c:ptCount val="69"/>
                <c:pt idx="0">
                  <c:v>16.769524477205394</c:v>
                </c:pt>
                <c:pt idx="1">
                  <c:v>10.061388714953814</c:v>
                </c:pt>
                <c:pt idx="2">
                  <c:v>7.8478994824353512</c:v>
                </c:pt>
                <c:pt idx="3">
                  <c:v>14.067650060441833</c:v>
                </c:pt>
                <c:pt idx="4">
                  <c:v>10.007774529424836</c:v>
                </c:pt>
                <c:pt idx="5">
                  <c:v>1.6988451200419932</c:v>
                </c:pt>
                <c:pt idx="6">
                  <c:v>8.7690372329324742</c:v>
                </c:pt>
                <c:pt idx="7">
                  <c:v>10.819570765827855</c:v>
                </c:pt>
                <c:pt idx="8">
                  <c:v>4.8532271800057858</c:v>
                </c:pt>
                <c:pt idx="9">
                  <c:v>18.484186499446039</c:v>
                </c:pt>
                <c:pt idx="10">
                  <c:v>10.109405221707409</c:v>
                </c:pt>
                <c:pt idx="11">
                  <c:v>13.641552870220982</c:v>
                </c:pt>
                <c:pt idx="12">
                  <c:v>13.486191449031674</c:v>
                </c:pt>
                <c:pt idx="13">
                  <c:v>11.688406258962925</c:v>
                </c:pt>
                <c:pt idx="14">
                  <c:v>10.534972332555759</c:v>
                </c:pt>
                <c:pt idx="15">
                  <c:v>15.839213303146494</c:v>
                </c:pt>
                <c:pt idx="16">
                  <c:v>12.524511927583056</c:v>
                </c:pt>
                <c:pt idx="17">
                  <c:v>15.60900518987593</c:v>
                </c:pt>
                <c:pt idx="18">
                  <c:v>12.669611439268147</c:v>
                </c:pt>
                <c:pt idx="19">
                  <c:v>19.257569763630052</c:v>
                </c:pt>
                <c:pt idx="20">
                  <c:v>10.422240937790553</c:v>
                </c:pt>
                <c:pt idx="21">
                  <c:v>13.363799171213648</c:v>
                </c:pt>
                <c:pt idx="22">
                  <c:v>14.907517870726588</c:v>
                </c:pt>
                <c:pt idx="23">
                  <c:v>8.2032603554933061</c:v>
                </c:pt>
                <c:pt idx="24">
                  <c:v>11.431935476617461</c:v>
                </c:pt>
                <c:pt idx="25">
                  <c:v>15.893085636139537</c:v>
                </c:pt>
                <c:pt idx="26">
                  <c:v>20.347622794076045</c:v>
                </c:pt>
                <c:pt idx="27">
                  <c:v>12.248475643712645</c:v>
                </c:pt>
                <c:pt idx="28">
                  <c:v>18.820933765304968</c:v>
                </c:pt>
                <c:pt idx="29">
                  <c:v>13.380223226058593</c:v>
                </c:pt>
                <c:pt idx="30">
                  <c:v>8.7375812116092195</c:v>
                </c:pt>
                <c:pt idx="31">
                  <c:v>6.6973043015425073</c:v>
                </c:pt>
                <c:pt idx="32">
                  <c:v>20.805621916898652</c:v>
                </c:pt>
                <c:pt idx="33">
                  <c:v>9.6432389686295288</c:v>
                </c:pt>
                <c:pt idx="34">
                  <c:v>21.397121724889804</c:v>
                </c:pt>
                <c:pt idx="35">
                  <c:v>11.562219679419712</c:v>
                </c:pt>
                <c:pt idx="36">
                  <c:v>12.131278444627327</c:v>
                </c:pt>
                <c:pt idx="37">
                  <c:v>25.640178777969126</c:v>
                </c:pt>
                <c:pt idx="38">
                  <c:v>4.922382462238482</c:v>
                </c:pt>
                <c:pt idx="39">
                  <c:v>11.16930901675612</c:v>
                </c:pt>
                <c:pt idx="40">
                  <c:v>14.450557306631229</c:v>
                </c:pt>
                <c:pt idx="41">
                  <c:v>15.97211025955138</c:v>
                </c:pt>
                <c:pt idx="42">
                  <c:v>12.542764174554428</c:v>
                </c:pt>
                <c:pt idx="43">
                  <c:v>16.894554971795387</c:v>
                </c:pt>
                <c:pt idx="44">
                  <c:v>16.373507134991051</c:v>
                </c:pt>
                <c:pt idx="45">
                  <c:v>4.8731132474580008</c:v>
                </c:pt>
                <c:pt idx="46">
                  <c:v>16.092397504393162</c:v>
                </c:pt>
                <c:pt idx="47">
                  <c:v>13.840715104845891</c:v>
                </c:pt>
                <c:pt idx="48">
                  <c:v>11.577079692618057</c:v>
                </c:pt>
                <c:pt idx="49">
                  <c:v>1.5419856068824119E-2</c:v>
                </c:pt>
                <c:pt idx="50">
                  <c:v>9.0404932653805332</c:v>
                </c:pt>
                <c:pt idx="51">
                  <c:v>9.9587248407579949</c:v>
                </c:pt>
                <c:pt idx="52">
                  <c:v>8.9961279690992484</c:v>
                </c:pt>
                <c:pt idx="53">
                  <c:v>15.600208921247404</c:v>
                </c:pt>
                <c:pt idx="54">
                  <c:v>4.4231868269432155</c:v>
                </c:pt>
                <c:pt idx="55">
                  <c:v>13.657614780210222</c:v>
                </c:pt>
                <c:pt idx="56">
                  <c:v>10.940160380140417</c:v>
                </c:pt>
                <c:pt idx="57">
                  <c:v>5.011385258604939</c:v>
                </c:pt>
                <c:pt idx="58">
                  <c:v>11.08562646449675</c:v>
                </c:pt>
                <c:pt idx="59">
                  <c:v>9.3672359135392576</c:v>
                </c:pt>
                <c:pt idx="60">
                  <c:v>13.203413160189079</c:v>
                </c:pt>
                <c:pt idx="61">
                  <c:v>12.493425266219596</c:v>
                </c:pt>
                <c:pt idx="62">
                  <c:v>21.576213003807521</c:v>
                </c:pt>
                <c:pt idx="63">
                  <c:v>9.7006600160246919</c:v>
                </c:pt>
                <c:pt idx="64">
                  <c:v>9.00989612062879</c:v>
                </c:pt>
                <c:pt idx="65">
                  <c:v>6.8689186754343199</c:v>
                </c:pt>
                <c:pt idx="66">
                  <c:v>5.0957009442386454</c:v>
                </c:pt>
                <c:pt idx="67">
                  <c:v>1.4432705988999761</c:v>
                </c:pt>
                <c:pt idx="68">
                  <c:v>12.946875337298222</c:v>
                </c:pt>
              </c:numCache>
            </c:numRef>
          </c:xVal>
          <c:yVal>
            <c:numRef>
              <c:f>Tabelle1!$B$2:$B$70</c:f>
              <c:numCache>
                <c:formatCode>0</c:formatCode>
                <c:ptCount val="69"/>
                <c:pt idx="0">
                  <c:v>555.57470000000001</c:v>
                </c:pt>
                <c:pt idx="1">
                  <c:v>538.39480000000003</c:v>
                </c:pt>
                <c:pt idx="2">
                  <c:v>534.19370000000004</c:v>
                </c:pt>
                <c:pt idx="3">
                  <c:v>532.34749999999997</c:v>
                </c:pt>
                <c:pt idx="4">
                  <c:v>530.66120000000001</c:v>
                </c:pt>
                <c:pt idx="5">
                  <c:v>528.54960000000005</c:v>
                </c:pt>
                <c:pt idx="6">
                  <c:v>527.7047</c:v>
                </c:pt>
                <c:pt idx="7">
                  <c:v>524.64449999999999</c:v>
                </c:pt>
                <c:pt idx="8">
                  <c:v>523.27739999999994</c:v>
                </c:pt>
                <c:pt idx="9">
                  <c:v>517.77930000000003</c:v>
                </c:pt>
                <c:pt idx="10">
                  <c:v>515.80989999999997</c:v>
                </c:pt>
                <c:pt idx="11">
                  <c:v>513.30349999999999</c:v>
                </c:pt>
                <c:pt idx="12">
                  <c:v>512.86360000000002</c:v>
                </c:pt>
                <c:pt idx="13">
                  <c:v>509.9939</c:v>
                </c:pt>
                <c:pt idx="14">
                  <c:v>509.22149999999999</c:v>
                </c:pt>
                <c:pt idx="15">
                  <c:v>509.14060000000001</c:v>
                </c:pt>
                <c:pt idx="16">
                  <c:v>508.57479999999998</c:v>
                </c:pt>
                <c:pt idx="17">
                  <c:v>505.50580000000002</c:v>
                </c:pt>
                <c:pt idx="18">
                  <c:v>502.57510000000002</c:v>
                </c:pt>
                <c:pt idx="19">
                  <c:v>501.99970000000002</c:v>
                </c:pt>
                <c:pt idx="20">
                  <c:v>501.93689999999998</c:v>
                </c:pt>
                <c:pt idx="21">
                  <c:v>501.43529999999998</c:v>
                </c:pt>
                <c:pt idx="22">
                  <c:v>501.1001</c:v>
                </c:pt>
                <c:pt idx="23">
                  <c:v>498.48110000000003</c:v>
                </c:pt>
                <c:pt idx="24">
                  <c:v>496.24239999999998</c:v>
                </c:pt>
                <c:pt idx="25">
                  <c:v>495.03750000000002</c:v>
                </c:pt>
                <c:pt idx="26">
                  <c:v>494.9776</c:v>
                </c:pt>
                <c:pt idx="27">
                  <c:v>493.42239999999998</c:v>
                </c:pt>
                <c:pt idx="28">
                  <c:v>492.83</c:v>
                </c:pt>
                <c:pt idx="29">
                  <c:v>492.78609999999998</c:v>
                </c:pt>
                <c:pt idx="30">
                  <c:v>490.22500000000002</c:v>
                </c:pt>
                <c:pt idx="31">
                  <c:v>486.63099999999997</c:v>
                </c:pt>
                <c:pt idx="32">
                  <c:v>482.8064</c:v>
                </c:pt>
                <c:pt idx="33">
                  <c:v>480.54680000000002</c:v>
                </c:pt>
                <c:pt idx="34">
                  <c:v>476.7475</c:v>
                </c:pt>
                <c:pt idx="35">
                  <c:v>475.40890000000002</c:v>
                </c:pt>
                <c:pt idx="36">
                  <c:v>475.39120000000003</c:v>
                </c:pt>
                <c:pt idx="37">
                  <c:v>475.1866</c:v>
                </c:pt>
                <c:pt idx="38">
                  <c:v>473.23009999999999</c:v>
                </c:pt>
                <c:pt idx="39">
                  <c:v>466.55279999999999</c:v>
                </c:pt>
                <c:pt idx="40">
                  <c:v>464.78190000000001</c:v>
                </c:pt>
                <c:pt idx="41">
                  <c:v>460.7749</c:v>
                </c:pt>
                <c:pt idx="42">
                  <c:v>454.8288</c:v>
                </c:pt>
                <c:pt idx="43">
                  <c:v>446.95609999999999</c:v>
                </c:pt>
                <c:pt idx="44">
                  <c:v>445.77199999999999</c:v>
                </c:pt>
                <c:pt idx="45">
                  <c:v>436.73110000000003</c:v>
                </c:pt>
                <c:pt idx="46">
                  <c:v>435.363</c:v>
                </c:pt>
                <c:pt idx="47">
                  <c:v>434.88490000000002</c:v>
                </c:pt>
                <c:pt idx="48">
                  <c:v>427.99779999999998</c:v>
                </c:pt>
                <c:pt idx="49">
                  <c:v>427.22500000000002</c:v>
                </c:pt>
                <c:pt idx="50">
                  <c:v>425.48950000000002</c:v>
                </c:pt>
                <c:pt idx="51">
                  <c:v>424.59050000000002</c:v>
                </c:pt>
                <c:pt idx="52">
                  <c:v>421.33730000000003</c:v>
                </c:pt>
                <c:pt idx="53">
                  <c:v>419.608</c:v>
                </c:pt>
                <c:pt idx="54">
                  <c:v>417.6112</c:v>
                </c:pt>
                <c:pt idx="55">
                  <c:v>415.72879999999998</c:v>
                </c:pt>
                <c:pt idx="56">
                  <c:v>415.7099</c:v>
                </c:pt>
                <c:pt idx="57">
                  <c:v>411.31360000000001</c:v>
                </c:pt>
                <c:pt idx="58">
                  <c:v>411.13150000000002</c:v>
                </c:pt>
                <c:pt idx="59">
                  <c:v>408.66910000000001</c:v>
                </c:pt>
                <c:pt idx="60">
                  <c:v>403.09969999999998</c:v>
                </c:pt>
                <c:pt idx="61">
                  <c:v>400.68209999999999</c:v>
                </c:pt>
                <c:pt idx="62">
                  <c:v>396.68360000000001</c:v>
                </c:pt>
                <c:pt idx="63">
                  <c:v>386.48540000000003</c:v>
                </c:pt>
                <c:pt idx="64">
                  <c:v>386.40339999999998</c:v>
                </c:pt>
                <c:pt idx="65">
                  <c:v>383.68239999999997</c:v>
                </c:pt>
                <c:pt idx="66">
                  <c:v>378.44220000000001</c:v>
                </c:pt>
                <c:pt idx="67">
                  <c:v>375.74509999999998</c:v>
                </c:pt>
                <c:pt idx="68">
                  <c:v>360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EDD-4EBE-9DA2-86C93E6FD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139648"/>
        <c:axId val="171140208"/>
      </c:scatterChart>
      <c:valAx>
        <c:axId val="171139648"/>
        <c:scaling>
          <c:orientation val="maxMin"/>
          <c:max val="25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one"/>
        <c:spPr>
          <a:noFill/>
          <a:ln w="15875" cap="flat" cmpd="sng" algn="ctr">
            <a:solidFill>
              <a:srgbClr val="005681"/>
            </a:solidFill>
            <a:round/>
          </a:ln>
          <a:effectLst/>
        </c:spPr>
        <c:txPr>
          <a:bodyPr rot="-60000000" vert="horz"/>
          <a:lstStyle/>
          <a:p>
            <a:pPr>
              <a:defRPr sz="1200" b="0">
                <a:solidFill>
                  <a:schemeClr val="tx1"/>
                </a:solidFill>
              </a:defRPr>
            </a:pPr>
            <a:endParaRPr lang="ru-RU"/>
          </a:p>
        </c:txPr>
        <c:crossAx val="171140208"/>
        <c:crossesAt val="493"/>
        <c:crossBetween val="midCat"/>
      </c:valAx>
      <c:valAx>
        <c:axId val="171140208"/>
        <c:scaling>
          <c:orientation val="minMax"/>
          <c:max val="580"/>
          <c:min val="350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2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r>
                  <a:rPr lang="ru-RU" sz="10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Средние</a:t>
                </a:r>
                <a:r>
                  <a:rPr lang="ru-RU" sz="1000" b="1" baseline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результаты по естествознанию</a:t>
                </a:r>
                <a:r>
                  <a:rPr lang="en-GB" sz="12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GB" sz="1200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(PISA 2015)</a:t>
                </a:r>
                <a:endParaRPr lang="de-DE" sz="1200" b="1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1075968917921034E-4"/>
              <c:y val="0.2195448646486484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high"/>
        <c:spPr>
          <a:noFill/>
          <a:ln w="15875" cap="flat" cmpd="sng" algn="ctr">
            <a:solidFill>
              <a:srgbClr val="005681"/>
            </a:solidFill>
            <a:round/>
          </a:ln>
          <a:effectLst/>
        </c:spPr>
        <c:txPr>
          <a:bodyPr rot="-60000000" vert="horz"/>
          <a:lstStyle/>
          <a:p>
            <a:pPr>
              <a:defRPr sz="1200" b="0">
                <a:solidFill>
                  <a:schemeClr val="tx1"/>
                </a:solidFill>
              </a:defRPr>
            </a:pPr>
            <a:endParaRPr lang="ru-RU"/>
          </a:p>
        </c:txPr>
        <c:crossAx val="171139648"/>
        <c:crossesAt val="12.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HelveticaNeueLT Std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11479621240629E-2"/>
          <c:y val="2.0285064852378215E-2"/>
          <c:w val="0.86463255640869008"/>
          <c:h val="0.84838676631881649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Countries/economies whose cumulative expenditure per student in 2013 was USD 50 000 or more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5681"/>
              </a:solidFill>
              <a:ln w="9525">
                <a:noFill/>
              </a:ln>
              <a:effectLst/>
            </c:spPr>
          </c:marker>
          <c:dPt>
            <c:idx val="0"/>
            <c:marker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629-4E19-A83A-3DE4EFC969D3}"/>
              </c:ext>
            </c:extLst>
          </c:dPt>
          <c:dPt>
            <c:idx val="8"/>
            <c:marker>
              <c:spPr>
                <a:noFill/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629-4E19-A83A-3DE4EFC969D3}"/>
              </c:ext>
            </c:extLst>
          </c:dPt>
          <c:dPt>
            <c:idx val="9"/>
            <c:marker>
              <c:spPr>
                <a:solidFill>
                  <a:schemeClr val="accent6">
                    <a:lumMod val="75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629-4E19-A83A-3DE4EFC969D3}"/>
              </c:ext>
            </c:extLst>
          </c:dPt>
          <c:dPt>
            <c:idx val="33"/>
            <c:marker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629-4E19-A83A-3DE4EFC969D3}"/>
              </c:ext>
            </c:extLst>
          </c:dPt>
          <c:dLbls>
            <c:dLbl>
              <c:idx val="0"/>
              <c:layout>
                <c:manualLayout>
                  <c:x val="-6.4692223773967744E-2"/>
                  <c:y val="3.533730686214074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Luxembourg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393678985154503E-2"/>
                  <c:y val="-3.8549789304153564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Switzerland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/>
                      <a:t>Norway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232514816205193E-2"/>
                  <c:y val="-3.2124824420127949E-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Austria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/>
                      <a:t>Singapore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6966985013695858E-2"/>
                  <c:y val="4.8187236630191865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United States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208731267119822E-3"/>
                  <c:y val="-9.6374473260383842E-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United Kingdom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7120986190374311E-3"/>
                  <c:y val="1.403199017539705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Malta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29-4E19-A83A-3DE4EFC969D3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629-4E19-A83A-3DE4EFC969D3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6.5888834649964131E-2"/>
                  <c:y val="0.11420990365712887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Iceland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629-4E19-A83A-3DE4EFC969D3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7.7014552111866934E-3"/>
                  <c:y val="-0.10601192058642225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Finland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2346111886983928E-2"/>
                  <c:y val="4.4974754188179158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Netherlands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8.552472076160722E-2"/>
                  <c:y val="-6.4249648840255899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Canada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2346111886983928E-2"/>
                  <c:y val="-7.0674613724281479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Japan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629-4E19-A83A-3DE4EFC969D3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3.8401158726775554E-2"/>
                  <c:y val="7.2714988458135635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Sweden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629-4E19-A83A-3DE4EFC969D3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629-4E19-A83A-3DE4EFC969D3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9170786151198261E-2"/>
                  <c:y val="3.0094475622041098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France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6184947718034566E-2"/>
                  <c:y val="5.1399719072204718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Italy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7.4277578639588004E-2"/>
                  <c:y val="-6.5765286237407489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Portugal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0.10067463426135818"/>
                  <c:y val="-7.4259059817987416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New Zealand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6.3174976455984425E-2"/>
                  <c:y val="-9.6374473260383842E-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Korea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3.7666169618823485E-2"/>
                  <c:y val="7.7175945964684065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Spain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8.5604930951871619E-2"/>
                  <c:y val="-4.5603968070040621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Poland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1.540888757133688E-2"/>
                  <c:y val="9.4715933683930456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Israel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4.0047567098170513E-2"/>
                  <c:y val="-0.22808625338290847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Estonia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0629-4E19-A83A-3DE4EFC969D3}"/>
                </c:ex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4.1587858140407837E-2"/>
                  <c:y val="2.2487377094089562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Latvia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3.010233361737993E-2"/>
                  <c:y val="0.11600354003909621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r>
                      <a:rPr lang="en-US" sz="800" dirty="0"/>
                      <a:t>Slovak Rep.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0629-4E19-A83A-3DE4EFC969D3}"/>
                </c:ext>
                <c:ext xmlns:c15="http://schemas.microsoft.com/office/drawing/2012/chart" uri="{CE6537A1-D6FC-4f65-9D91-7224C49458BB}">
                  <c15:layout>
                    <c:manualLayout>
                      <c:w val="8.4124033051861627E-2"/>
                      <c:h val="3.9272170613532192E-2"/>
                    </c:manualLayout>
                  </c15:layout>
                </c:ext>
              </c:extLst>
            </c:dLbl>
            <c:dLbl>
              <c:idx val="32"/>
              <c:layout>
                <c:manualLayout>
                  <c:x val="-8.755726262123377E-2"/>
                  <c:y val="-9.9882357783155476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Russia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1.301734194127987E-2"/>
                  <c:y val="3.5338793839956313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Croatia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r>
                      <a:rPr lang="en-US" sz="800"/>
                      <a:t>Lithuania</a:t>
                    </a:r>
                    <a:endParaRPr lang="en-US"/>
                  </a:p>
                </c:rich>
              </c:tx>
              <c:dLblPos val="l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77A0"/>
                </a:solidFill>
                <a:prstDash val="solid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3.9554109835618564E-2"/>
                  <c:y val="-0.10115853865845996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NeueLT Std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Tabelle1!$B$2:$B$52</c:f>
              <c:numCache>
                <c:formatCode>0.0</c:formatCode>
                <c:ptCount val="51"/>
                <c:pt idx="0">
                  <c:v>187.45880792356198</c:v>
                </c:pt>
                <c:pt idx="1">
                  <c:v>173.15126300428503</c:v>
                </c:pt>
                <c:pt idx="2">
                  <c:v>135.22733833061602</c:v>
                </c:pt>
                <c:pt idx="3">
                  <c:v>132.95490270821401</c:v>
                </c:pt>
                <c:pt idx="4">
                  <c:v>130.6114260377187</c:v>
                </c:pt>
                <c:pt idx="5">
                  <c:v>115.179749955067</c:v>
                </c:pt>
                <c:pt idx="6">
                  <c:v>114.92005617791901</c:v>
                </c:pt>
                <c:pt idx="7">
                  <c:v>112.78039787230794</c:v>
                </c:pt>
                <c:pt idx="8">
                  <c:v>112.13339300567002</c:v>
                </c:pt>
                <c:pt idx="9">
                  <c:v>110.732638044772</c:v>
                </c:pt>
                <c:pt idx="10">
                  <c:v>110.31569452491699</c:v>
                </c:pt>
                <c:pt idx="11">
                  <c:v>107.81147779813601</c:v>
                </c:pt>
                <c:pt idx="12">
                  <c:v>103.85172618061499</c:v>
                </c:pt>
                <c:pt idx="13">
                  <c:v>101.5272547063652</c:v>
                </c:pt>
                <c:pt idx="14">
                  <c:v>99.430079399405614</c:v>
                </c:pt>
                <c:pt idx="15">
                  <c:v>94.253622694696588</c:v>
                </c:pt>
                <c:pt idx="16">
                  <c:v>93.199909382658802</c:v>
                </c:pt>
                <c:pt idx="17">
                  <c:v>92.850163471007704</c:v>
                </c:pt>
                <c:pt idx="18">
                  <c:v>92.316152908934498</c:v>
                </c:pt>
                <c:pt idx="19">
                  <c:v>92.213902279304193</c:v>
                </c:pt>
                <c:pt idx="20">
                  <c:v>91.171350058821005</c:v>
                </c:pt>
                <c:pt idx="21">
                  <c:v>89.435004258467004</c:v>
                </c:pt>
                <c:pt idx="22">
                  <c:v>86.700789736434146</c:v>
                </c:pt>
                <c:pt idx="23">
                  <c:v>83.050076466219892</c:v>
                </c:pt>
                <c:pt idx="24">
                  <c:v>80.889512064521995</c:v>
                </c:pt>
                <c:pt idx="25">
                  <c:v>79.516814747292102</c:v>
                </c:pt>
                <c:pt idx="26">
                  <c:v>74.946940425459999</c:v>
                </c:pt>
                <c:pt idx="27">
                  <c:v>67.767005191386502</c:v>
                </c:pt>
                <c:pt idx="28">
                  <c:v>64.972631189267403</c:v>
                </c:pt>
                <c:pt idx="29">
                  <c:v>63.857599464505498</c:v>
                </c:pt>
                <c:pt idx="30">
                  <c:v>63.575858915665194</c:v>
                </c:pt>
                <c:pt idx="31">
                  <c:v>59.898777209103905</c:v>
                </c:pt>
                <c:pt idx="32">
                  <c:v>58.381601562898403</c:v>
                </c:pt>
                <c:pt idx="33">
                  <c:v>51.491513753957001</c:v>
                </c:pt>
                <c:pt idx="34">
                  <c:v>50.722434112804578</c:v>
                </c:pt>
              </c:numCache>
            </c:numRef>
          </c:xVal>
          <c:yVal>
            <c:numRef>
              <c:f>Tabelle1!$C$2:$C$52</c:f>
              <c:numCache>
                <c:formatCode>0</c:formatCode>
                <c:ptCount val="51"/>
                <c:pt idx="0">
                  <c:v>482.80637308386059</c:v>
                </c:pt>
                <c:pt idx="1">
                  <c:v>505.50581540018243</c:v>
                </c:pt>
                <c:pt idx="2">
                  <c:v>498.48110941919532</c:v>
                </c:pt>
                <c:pt idx="3">
                  <c:v>495.03748644934797</c:v>
                </c:pt>
                <c:pt idx="4">
                  <c:v>555.5746824983803</c:v>
                </c:pt>
                <c:pt idx="5">
                  <c:v>496.24243430963719</c:v>
                </c:pt>
                <c:pt idx="6">
                  <c:v>509.22150412581487</c:v>
                </c:pt>
                <c:pt idx="7">
                  <c:v>464.78193504731428</c:v>
                </c:pt>
                <c:pt idx="8">
                  <c:v>432.59641018864704</c:v>
                </c:pt>
                <c:pt idx="9">
                  <c:v>493.42235622478114</c:v>
                </c:pt>
                <c:pt idx="10">
                  <c:v>501.99971399904985</c:v>
                </c:pt>
                <c:pt idx="11">
                  <c:v>473.2300910845986</c:v>
                </c:pt>
                <c:pt idx="12">
                  <c:v>501.93688847876132</c:v>
                </c:pt>
                <c:pt idx="13">
                  <c:v>530.66115987576109</c:v>
                </c:pt>
                <c:pt idx="14">
                  <c:v>508.57480609219994</c:v>
                </c:pt>
                <c:pt idx="15">
                  <c:v>527.70468413804872</c:v>
                </c:pt>
                <c:pt idx="16">
                  <c:v>538.39475099228969</c:v>
                </c:pt>
                <c:pt idx="17">
                  <c:v>512.86357797346125</c:v>
                </c:pt>
                <c:pt idx="18">
                  <c:v>509.99385407231341</c:v>
                </c:pt>
                <c:pt idx="19">
                  <c:v>509.1406471204898</c:v>
                </c:pt>
                <c:pt idx="20">
                  <c:v>502.57511543491569</c:v>
                </c:pt>
                <c:pt idx="21">
                  <c:v>494.97759995106071</c:v>
                </c:pt>
                <c:pt idx="22">
                  <c:v>480.54676259517385</c:v>
                </c:pt>
                <c:pt idx="23">
                  <c:v>501.10006086625708</c:v>
                </c:pt>
                <c:pt idx="24">
                  <c:v>513.3035121799054</c:v>
                </c:pt>
                <c:pt idx="25">
                  <c:v>515.80991021459351</c:v>
                </c:pt>
                <c:pt idx="26">
                  <c:v>492.78613621721502</c:v>
                </c:pt>
                <c:pt idx="27">
                  <c:v>501.43533190449136</c:v>
                </c:pt>
                <c:pt idx="28">
                  <c:v>466.55281342493777</c:v>
                </c:pt>
                <c:pt idx="29">
                  <c:v>534.19374581562931</c:v>
                </c:pt>
                <c:pt idx="30">
                  <c:v>492.83004919957159</c:v>
                </c:pt>
                <c:pt idx="31">
                  <c:v>490.22502077362617</c:v>
                </c:pt>
                <c:pt idx="32">
                  <c:v>460.77485550976508</c:v>
                </c:pt>
                <c:pt idx="33">
                  <c:v>486.63104094420942</c:v>
                </c:pt>
                <c:pt idx="34">
                  <c:v>475.39117629697387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3-0629-4E19-A83A-3DE4EFC969D3}"/>
            </c:ext>
          </c:extLst>
        </c:ser>
        <c:ser>
          <c:idx val="0"/>
          <c:order val="1"/>
          <c:tx>
            <c:strRef>
              <c:f>Tabelle1!$D$1</c:f>
              <c:strCache>
                <c:ptCount val="1"/>
                <c:pt idx="0">
                  <c:v>Countries/economies whose cumulative expenditure per student in 2013 was less than USD 50 000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E4B921"/>
              </a:solidFill>
              <a:ln>
                <a:noFill/>
              </a:ln>
            </c:spPr>
          </c:marker>
          <c:dLbls>
            <c:dLbl>
              <c:idx val="35"/>
              <c:layout>
                <c:manualLayout>
                  <c:x val="-9.10789281507704E-2"/>
                  <c:y val="-3.0428149719125473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Hungary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6.1635550285347458E-2"/>
                  <c:y val="3.5079975438492787E-3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Czech Rep.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8.8351094182733098E-2"/>
                  <c:y val="-0.3662229983894586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Chinese Taipei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2.3104365633559911E-2"/>
                  <c:y val="0.23772370070894683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Chile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>
                <c:manualLayout>
                  <c:x val="-2.0023783549085284E-2"/>
                  <c:y val="0.15098667477460134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Brazil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layout>
                <c:manualLayout>
                  <c:x val="3.3886402929221203E-2"/>
                  <c:y val="-5.1399719072204718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Costa Rica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>
                <c:manualLayout>
                  <c:x val="-5.7360438412918067E-2"/>
                  <c:y val="-3.8549789304153537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Uruguay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>
                <c:manualLayout>
                  <c:x val="-4.5207542089665584E-2"/>
                  <c:y val="-6.4249648840255844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Bulgaria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>
                <c:manualLayout>
                  <c:x val="-1.8483492506847929E-2"/>
                  <c:y val="9.3161990818370927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Mexico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4"/>
              <c:layout>
                <c:manualLayout>
                  <c:x val="-6.2666741053425665E-2"/>
                  <c:y val="-3.051845672343485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800"/>
                    </a:pPr>
                    <a:r>
                      <a:rPr lang="en-US" sz="800"/>
                      <a:t>Thailand</a:t>
                    </a:r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0629-4E19-A83A-3DE4EFC969D3}"/>
                </c:ext>
                <c:ext xmlns:c15="http://schemas.microsoft.com/office/drawing/2012/chart" uri="{CE6537A1-D6FC-4f65-9D91-7224C49458BB}">
                  <c15:layout>
                    <c:manualLayout>
                      <c:w val="5.9586219610330615E-2"/>
                      <c:h val="3.5963867414019926E-2"/>
                    </c:manualLayout>
                  </c15:layout>
                </c:ext>
              </c:extLst>
            </c:dLbl>
            <c:dLbl>
              <c:idx val="4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0629-4E19-A83A-3DE4EFC969D3}"/>
                </c:ext>
                <c:ext xmlns:c15="http://schemas.microsoft.com/office/drawing/2012/chart" uri="{CE6537A1-D6FC-4f65-9D91-7224C49458BB}"/>
              </c:extLst>
            </c:dLbl>
            <c:dLbl>
              <c:idx val="46"/>
              <c:layout>
                <c:manualLayout>
                  <c:x val="-8.1658468962832298E-2"/>
                  <c:y val="-2.2487377094089562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Colombia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-4.6208731267119822E-3"/>
                  <c:y val="0.26021107780303637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Dominican Republic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-3.0805820844746545E-2"/>
                  <c:y val="-0.16383660454265253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Peru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layout>
                <c:manualLayout>
                  <c:x val="-8.2763718747707021E-2"/>
                  <c:y val="-1.0930281795418495E-2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/>
                      <a:t>Georgia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0629-4E19-A83A-3DE4EFC969D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0629-4E19-A83A-3DE4EFC969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E4B921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-9.5090655830456408E-2"/>
                  <c:y val="0.28274676860944281"/>
                </c:manualLayout>
              </c:layout>
              <c:numFmt formatCode="#,##0.00" sourceLinked="0"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</c:trendlineLbl>
          </c:trendline>
          <c:xVal>
            <c:numRef>
              <c:f>Tabelle1!$D$2:$D$52</c:f>
              <c:numCache>
                <c:formatCode>General</c:formatCode>
                <c:ptCount val="51"/>
                <c:pt idx="35" formatCode="0.0">
                  <c:v>48.389000000000003</c:v>
                </c:pt>
                <c:pt idx="36" formatCode="0.0">
                  <c:v>47.228988938180898</c:v>
                </c:pt>
                <c:pt idx="37" formatCode="0.0">
                  <c:v>46.531397165003625</c:v>
                </c:pt>
                <c:pt idx="38" formatCode="0.0">
                  <c:v>46.008728465155379</c:v>
                </c:pt>
                <c:pt idx="39" formatCode="0.0">
                  <c:v>40.607495212657604</c:v>
                </c:pt>
                <c:pt idx="40" formatCode="0.0">
                  <c:v>38.190448619839401</c:v>
                </c:pt>
                <c:pt idx="41" formatCode="0.0">
                  <c:v>32.7516187038946</c:v>
                </c:pt>
                <c:pt idx="42" formatCode="0.0">
                  <c:v>31.811043382793695</c:v>
                </c:pt>
                <c:pt idx="43" formatCode="0.0">
                  <c:v>29.980039493310574</c:v>
                </c:pt>
                <c:pt idx="44" formatCode="0.0">
                  <c:v>27.848443147447497</c:v>
                </c:pt>
                <c:pt idx="45" formatCode="0.0">
                  <c:v>27.21961715828369</c:v>
                </c:pt>
                <c:pt idx="46" formatCode="0.0">
                  <c:v>25.786460435707049</c:v>
                </c:pt>
                <c:pt idx="47" formatCode="0.0">
                  <c:v>24.395352738666702</c:v>
                </c:pt>
                <c:pt idx="48" formatCode="0.0">
                  <c:v>24.264075409611717</c:v>
                </c:pt>
                <c:pt idx="49" formatCode="0.0">
                  <c:v>20.113573397557673</c:v>
                </c:pt>
                <c:pt idx="50" formatCode="0.0">
                  <c:v>11.703517622651008</c:v>
                </c:pt>
              </c:numCache>
            </c:numRef>
          </c:xVal>
          <c:yVal>
            <c:numRef>
              <c:f>Tabelle1!$E$2:$E$52</c:f>
              <c:numCache>
                <c:formatCode>General</c:formatCode>
                <c:ptCount val="51"/>
                <c:pt idx="35" formatCode="0">
                  <c:v>475.40894871427082</c:v>
                </c:pt>
                <c:pt idx="36" formatCode="0">
                  <c:v>476.74751176879209</c:v>
                </c:pt>
                <c:pt idx="37" formatCode="0">
                  <c:v>419.60803201567819</c:v>
                </c:pt>
                <c:pt idx="38" formatCode="0">
                  <c:v>532.34745480583035</c:v>
                </c:pt>
                <c:pt idx="39" formatCode="0">
                  <c:v>446.95606627464122</c:v>
                </c:pt>
                <c:pt idx="40" formatCode="0">
                  <c:v>400.68210274807643</c:v>
                </c:pt>
                <c:pt idx="41" formatCode="0">
                  <c:v>425.48950953326022</c:v>
                </c:pt>
                <c:pt idx="42" formatCode="0">
                  <c:v>435.36295478004325</c:v>
                </c:pt>
                <c:pt idx="43" formatCode="0">
                  <c:v>445.77195679583639</c:v>
                </c:pt>
                <c:pt idx="44" formatCode="0">
                  <c:v>415.70988331756956</c:v>
                </c:pt>
                <c:pt idx="45" formatCode="0">
                  <c:v>421.33732688334368</c:v>
                </c:pt>
                <c:pt idx="46" formatCode="0">
                  <c:v>411.31364872700988</c:v>
                </c:pt>
                <c:pt idx="47" formatCode="0">
                  <c:v>415.72876056662182</c:v>
                </c:pt>
                <c:pt idx="48" formatCode="0">
                  <c:v>331.63882675324032</c:v>
                </c:pt>
                <c:pt idx="49" formatCode="0">
                  <c:v>396.68364905628727</c:v>
                </c:pt>
                <c:pt idx="50" formatCode="0">
                  <c:v>411.13152218984726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34-0629-4E19-A83A-3DE4EFC96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47728"/>
        <c:axId val="172448288"/>
      </c:scatterChart>
      <c:valAx>
        <c:axId val="172447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>
                    <a:latin typeface="+mn-lt"/>
                  </a:defRPr>
                </a:pPr>
                <a:r>
                  <a:rPr lang="ru-RU" sz="1000" b="0" i="0" baseline="0" dirty="0" smtClean="0">
                    <a:effectLst/>
                    <a:latin typeface="+mn-lt"/>
                  </a:rPr>
                  <a:t>Средние расходы на одного учащегося в возрасте от 6 до 15 лет в долларах США</a:t>
                </a:r>
                <a:r>
                  <a:rPr lang="en-GB" sz="1000" b="0" i="0" baseline="0" dirty="0" smtClean="0">
                    <a:effectLst/>
                    <a:latin typeface="+mn-lt"/>
                  </a:rPr>
                  <a:t>,  </a:t>
                </a:r>
                <a:r>
                  <a:rPr lang="en-GB" sz="1000" b="0" i="0" baseline="0" dirty="0">
                    <a:effectLst/>
                    <a:latin typeface="+mn-lt"/>
                  </a:rPr>
                  <a:t>PPP)</a:t>
                </a:r>
                <a:endParaRPr lang="de-DE" sz="1000" b="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54656674935387095"/>
              <c:y val="0.95341900459081452"/>
            </c:manualLayout>
          </c:layout>
          <c:overlay val="0"/>
        </c:title>
        <c:numFmt formatCode="0" sourceLinked="0"/>
        <c:majorTickMark val="none"/>
        <c:minorTickMark val="none"/>
        <c:tickLblPos val="low"/>
        <c:spPr>
          <a:noFill/>
          <a:ln w="15875" cap="flat" cmpd="sng" algn="ctr">
            <a:solidFill>
              <a:srgbClr val="0077A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72448288"/>
        <c:crossesAt val="0"/>
        <c:crossBetween val="midCat"/>
      </c:valAx>
      <c:valAx>
        <c:axId val="172448288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>
                    <a:latin typeface="+mn-lt"/>
                  </a:defRPr>
                </a:pPr>
                <a:r>
                  <a:rPr lang="ru-RU" sz="900" b="0" i="0" baseline="0" dirty="0" smtClean="0">
                    <a:effectLst/>
                    <a:latin typeface="+mn-lt"/>
                  </a:rPr>
                  <a:t>Результаты по естественнонаучной  грамотности </a:t>
                </a:r>
                <a:r>
                  <a:rPr lang="en-GB" sz="900" b="0" i="0" baseline="0" dirty="0" smtClean="0">
                    <a:effectLst/>
                    <a:latin typeface="+mn-lt"/>
                  </a:rPr>
                  <a:t>(PISA </a:t>
                </a:r>
                <a:r>
                  <a:rPr lang="en-GB" sz="900" b="0" i="0" baseline="0" dirty="0" smtClean="0">
                    <a:effectLst/>
                    <a:latin typeface="+mn-lt"/>
                  </a:rPr>
                  <a:t>2015, </a:t>
                </a:r>
                <a:r>
                  <a:rPr lang="ru-RU" sz="900" b="0" i="0" baseline="0" dirty="0" smtClean="0">
                    <a:effectLst/>
                    <a:latin typeface="+mn-lt"/>
                  </a:rPr>
                  <a:t>баллы</a:t>
                </a:r>
                <a:endParaRPr lang="de-DE" sz="900" b="0" dirty="0">
                  <a:effectLst/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3.7248834341927035E-3"/>
              <c:y val="7.0266060270819941E-3"/>
            </c:manualLayout>
          </c:layout>
          <c:overlay val="0"/>
        </c:title>
        <c:numFmt formatCode="0" sourceLinked="0"/>
        <c:majorTickMark val="none"/>
        <c:minorTickMark val="none"/>
        <c:tickLblPos val="low"/>
        <c:spPr>
          <a:noFill/>
          <a:ln w="15875" cap="flat" cmpd="sng" algn="ctr">
            <a:solidFill>
              <a:srgbClr val="0077A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72447728"/>
        <c:crosses val="autoZero"/>
        <c:crossBetween val="midCat"/>
      </c:valAx>
      <c:spPr>
        <a:noFill/>
        <a:ln>
          <a:solidFill>
            <a:srgbClr val="0077A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NeueLT Std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54326610832131E-2"/>
          <c:y val="3.3430559409550788E-2"/>
          <c:w val="0.89788379777555294"/>
          <c:h val="0.8756531520650066"/>
        </c:manualLayout>
      </c:layout>
      <c:scatterChart>
        <c:scatterStyle val="lineMarker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Total learning time (hours)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005681"/>
              </a:solidFill>
              <a:ln w="9525">
                <a:noFill/>
              </a:ln>
              <a:effectLst/>
            </c:spPr>
          </c:marker>
          <c:dPt>
            <c:idx val="22"/>
            <c:marker>
              <c:spPr>
                <a:solidFill>
                  <a:srgbClr val="E4B921"/>
                </a:solidFill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6EC-48BE-815F-C610DA8CDF2F}"/>
              </c:ext>
            </c:extLst>
          </c:dPt>
          <c:dPt>
            <c:idx val="68"/>
            <c:marker>
              <c:spPr>
                <a:noFill/>
                <a:ln w="9525">
                  <a:noFill/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44-999F-4BB4-8641-C42EAFCB190B}"/>
              </c:ext>
            </c:extLst>
          </c:dPt>
          <c:dLbls>
            <c:dLbl>
              <c:idx val="0"/>
              <c:layout>
                <c:manualLayout>
                  <c:x val="-4.6208731267119822E-2"/>
                  <c:y val="-4.17622717461663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Finland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692223773967744E-2"/>
                  <c:y val="2.56998595361023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Germany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450477520543787E-2"/>
                  <c:y val="1.60624122100639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Switzerland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507276055933182E-2"/>
                  <c:y val="-2.56998595361023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Japan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587858140407837E-2"/>
                  <c:y val="-3.2124824420127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Estonia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4668440224882491E-2"/>
                  <c:y val="2.56998595361023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Sweden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016592087876636"/>
                  <c:y val="-1.92748946520767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Netherlands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2369895436069132E-2"/>
                  <c:y val="-2.89123419781151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New Zealand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208731267119822E-2"/>
                  <c:y val="-4.49747541881791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Macao</a:t>
                    </a:r>
                  </a:p>
                  <a:p>
                    <a:r>
                      <a:rPr lang="en-US" dirty="0"/>
                      <a:t>(China)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4.1587858140407837E-2"/>
                  <c:y val="3.5337306862140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Iceland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5.0829604393831801E-2"/>
                  <c:y val="-5.13997190722047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Hong Kong</a:t>
                    </a:r>
                    <a:endParaRPr lang="en-US" baseline="0" dirty="0"/>
                  </a:p>
                  <a:p>
                    <a:r>
                      <a:rPr lang="en-US" dirty="0"/>
                      <a:t>(China)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6.1611641689493096E-3"/>
                  <c:y val="-6.42496488402556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Chinese</a:t>
                    </a:r>
                    <a:r>
                      <a:rPr lang="en-US" baseline="0" dirty="0"/>
                      <a:t> Taipei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1.078203729566132E-2"/>
                  <c:y val="-3.2124824420127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Uruguay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4.6208731267119822E-2"/>
                  <c:y val="-3.85497893041535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Singapore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9.2418675361831959E-3"/>
                  <c:y val="-1.60624122100639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Poland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9.2417462534239644E-3"/>
                  <c:y val="-9.63744732603838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United States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5.6990768562781166E-2"/>
                  <c:y val="-3.2124824420127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Israel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6.16116416894930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Bulgaria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-6.1611641689493096E-3"/>
                  <c:y val="-6.42496488402558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Korea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>
                <c:manualLayout>
                  <c:x val="-6.6232514816205137E-2"/>
                  <c:y val="6.42496488402558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Russia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layout>
                <c:manualLayout>
                  <c:x val="-7.701455211186636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>
                <c:manualLayout>
                  <c:x val="-7.0853387942917054E-2"/>
                  <c:y val="-1.28499297680511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Greece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>
                <c:manualLayout>
                  <c:x val="-6.1611641689493089E-2"/>
                  <c:y val="-2.57001124874757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B-S-J-G (China)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>
                <c:manualLayout>
                  <c:x val="-8.471600732305299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Colombia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4"/>
              <c:layout>
                <c:manualLayout>
                  <c:x val="-7.7014552111866362E-3"/>
                  <c:y val="-6.42496488402558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Chile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>
                <c:manualLayout>
                  <c:x val="-4.0047567098170513E-2"/>
                  <c:y val="-2.56998595361024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Mexico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layout>
                <c:manualLayout>
                  <c:x val="-2.7725238760271893E-2"/>
                  <c:y val="3.5337306862140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Brazil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-4.9289313351594477E-2"/>
                  <c:y val="4.17622717461663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Costa</a:t>
                    </a:r>
                  </a:p>
                  <a:p>
                    <a:r>
                      <a:rPr lang="en-US" dirty="0"/>
                      <a:t>Rica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-7.7014552111866362E-3"/>
                  <c:y val="-3.21248244201273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Turkey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layout>
                <c:manualLayout>
                  <c:x val="-6.1611641689493096E-3"/>
                  <c:y val="6.424964884025589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Montenegro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0"/>
              <c:layout>
                <c:manualLayout>
                  <c:x val="-6.16116416894930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Peru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-6.31519327317304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Qatar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>
                <c:manualLayout>
                  <c:x val="-4.0047567098170513E-2"/>
                  <c:y val="-2.56998595361023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Thailand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>
                <c:manualLayout>
                  <c:x val="-9.2417462534239644E-3"/>
                  <c:y val="5.8894831078786923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United</a:t>
                    </a:r>
                  </a:p>
                  <a:p>
                    <a:r>
                      <a:rPr lang="en-US" dirty="0"/>
                      <a:t>Arab</a:t>
                    </a:r>
                  </a:p>
                  <a:p>
                    <a:r>
                      <a:rPr lang="en-US" dirty="0"/>
                      <a:t>Emirates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>
                <c:manualLayout>
                  <c:x val="-6.1611641689493096E-3"/>
                  <c:y val="-3.2124824420127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Tunisia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>
                <c:manualLayout>
                  <c:x val="-9.2417462534239644E-3"/>
                  <c:y val="-3.2124824420127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Dominican </a:t>
                    </a:r>
                  </a:p>
                  <a:p>
                    <a:r>
                      <a:rPr lang="en-US" dirty="0"/>
                      <a:t>Republic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A6EC-48BE-815F-C610DA8CDF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0077A0"/>
                </a:solidFill>
                <a:prstDash val="solid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1.5414796132777939E-2"/>
                  <c:y val="3.4186125161857261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HelveticaNeueLT Std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Tabelle1!$B$2:$B$57</c:f>
              <c:numCache>
                <c:formatCode>0.0</c:formatCode>
                <c:ptCount val="56"/>
                <c:pt idx="0">
                  <c:v>36.103199924611971</c:v>
                </c:pt>
                <c:pt idx="1">
                  <c:v>36.540244050271369</c:v>
                </c:pt>
                <c:pt idx="2">
                  <c:v>38.433536964327971</c:v>
                </c:pt>
                <c:pt idx="3">
                  <c:v>41.137274155712149</c:v>
                </c:pt>
                <c:pt idx="4">
                  <c:v>42.831700903803664</c:v>
                </c:pt>
                <c:pt idx="5">
                  <c:v>39.648753236586941</c:v>
                </c:pt>
                <c:pt idx="6">
                  <c:v>40.955437399349847</c:v>
                </c:pt>
                <c:pt idx="7">
                  <c:v>41.944878848284908</c:v>
                </c:pt>
                <c:pt idx="8">
                  <c:v>42.580556101773368</c:v>
                </c:pt>
                <c:pt idx="9">
                  <c:v>41.257535871358726</c:v>
                </c:pt>
                <c:pt idx="10">
                  <c:v>44.536338300477851</c:v>
                </c:pt>
                <c:pt idx="11">
                  <c:v>43.424930470809272</c:v>
                </c:pt>
                <c:pt idx="12">
                  <c:v>45.239201658909096</c:v>
                </c:pt>
                <c:pt idx="13">
                  <c:v>43.063805349731439</c:v>
                </c:pt>
                <c:pt idx="14">
                  <c:v>42.611488095575055</c:v>
                </c:pt>
                <c:pt idx="15">
                  <c:v>42.953109068409546</c:v>
                </c:pt>
                <c:pt idx="16">
                  <c:v>44.45120513850987</c:v>
                </c:pt>
                <c:pt idx="17">
                  <c:v>41.326145369684426</c:v>
                </c:pt>
                <c:pt idx="18">
                  <c:v>42.187735867294272</c:v>
                </c:pt>
                <c:pt idx="19">
                  <c:v>44.214108931942079</c:v>
                </c:pt>
                <c:pt idx="20">
                  <c:v>43.331202540267739</c:v>
                </c:pt>
                <c:pt idx="21">
                  <c:v>46.438591268308329</c:v>
                </c:pt>
                <c:pt idx="22">
                  <c:v>44.025916609542932</c:v>
                </c:pt>
                <c:pt idx="23">
                  <c:v>48.166047948269409</c:v>
                </c:pt>
                <c:pt idx="24">
                  <c:v>44.793061979382223</c:v>
                </c:pt>
                <c:pt idx="25">
                  <c:v>45.388865517561925</c:v>
                </c:pt>
                <c:pt idx="26">
                  <c:v>39.49471880049591</c:v>
                </c:pt>
                <c:pt idx="27">
                  <c:v>43.177014560818648</c:v>
                </c:pt>
                <c:pt idx="28">
                  <c:v>50.774095833895238</c:v>
                </c:pt>
                <c:pt idx="29">
                  <c:v>46.0324604231186</c:v>
                </c:pt>
                <c:pt idx="30">
                  <c:v>43.8838155108621</c:v>
                </c:pt>
                <c:pt idx="31">
                  <c:v>46.377208050716469</c:v>
                </c:pt>
                <c:pt idx="32">
                  <c:v>42.927861952610513</c:v>
                </c:pt>
                <c:pt idx="33">
                  <c:v>46.535652149815363</c:v>
                </c:pt>
                <c:pt idx="34">
                  <c:v>45.933385701618668</c:v>
                </c:pt>
                <c:pt idx="35">
                  <c:v>48.10896563482985</c:v>
                </c:pt>
                <c:pt idx="36">
                  <c:v>45.50878210679312</c:v>
                </c:pt>
                <c:pt idx="37">
                  <c:v>43.636795281670423</c:v>
                </c:pt>
                <c:pt idx="38">
                  <c:v>50.494518139319581</c:v>
                </c:pt>
                <c:pt idx="39">
                  <c:v>48.468548661822183</c:v>
                </c:pt>
                <c:pt idx="40">
                  <c:v>49.783800230579573</c:v>
                </c:pt>
                <c:pt idx="41">
                  <c:v>48.352139835538921</c:v>
                </c:pt>
                <c:pt idx="42">
                  <c:v>57.143610876570293</c:v>
                </c:pt>
                <c:pt idx="43">
                  <c:v>46.302029175374919</c:v>
                </c:pt>
                <c:pt idx="44">
                  <c:v>50.108816816444673</c:v>
                </c:pt>
                <c:pt idx="45">
                  <c:v>47.935918376138382</c:v>
                </c:pt>
                <c:pt idx="46">
                  <c:v>46.680834209274622</c:v>
                </c:pt>
                <c:pt idx="47">
                  <c:v>49.548790550144219</c:v>
                </c:pt>
                <c:pt idx="48">
                  <c:v>50.43916466307747</c:v>
                </c:pt>
                <c:pt idx="49">
                  <c:v>50.191271677710546</c:v>
                </c:pt>
                <c:pt idx="50">
                  <c:v>50.096596679755059</c:v>
                </c:pt>
                <c:pt idx="51">
                  <c:v>54.413126939810795</c:v>
                </c:pt>
                <c:pt idx="52">
                  <c:v>55.291736870099228</c:v>
                </c:pt>
                <c:pt idx="53">
                  <c:v>58.496323712866484</c:v>
                </c:pt>
                <c:pt idx="54">
                  <c:v>55.725026981829856</c:v>
                </c:pt>
                <c:pt idx="55">
                  <c:v>50.12547888290306</c:v>
                </c:pt>
              </c:numCache>
            </c:numRef>
          </c:xVal>
          <c:yVal>
            <c:numRef>
              <c:f>Tabelle1!$C$2:$C$57</c:f>
              <c:numCache>
                <c:formatCode>0.0</c:formatCode>
                <c:ptCount val="56"/>
                <c:pt idx="0">
                  <c:v>530.66115987576109</c:v>
                </c:pt>
                <c:pt idx="1">
                  <c:v>509.1406471204898</c:v>
                </c:pt>
                <c:pt idx="2">
                  <c:v>505.50581540018243</c:v>
                </c:pt>
                <c:pt idx="3">
                  <c:v>538.39475099228969</c:v>
                </c:pt>
                <c:pt idx="4">
                  <c:v>534.19374581562931</c:v>
                </c:pt>
                <c:pt idx="5">
                  <c:v>493.42235622478114</c:v>
                </c:pt>
                <c:pt idx="6">
                  <c:v>508.57480609219994</c:v>
                </c:pt>
                <c:pt idx="7">
                  <c:v>513.3035121799054</c:v>
                </c:pt>
                <c:pt idx="8">
                  <c:v>509.99385407231341</c:v>
                </c:pt>
                <c:pt idx="9">
                  <c:v>492.83004919957159</c:v>
                </c:pt>
                <c:pt idx="10">
                  <c:v>528.54960483785692</c:v>
                </c:pt>
                <c:pt idx="11">
                  <c:v>509.22150412581487</c:v>
                </c:pt>
                <c:pt idx="12">
                  <c:v>527.70468413804872</c:v>
                </c:pt>
                <c:pt idx="13">
                  <c:v>501.99971399904985</c:v>
                </c:pt>
                <c:pt idx="14">
                  <c:v>494.97759995106071</c:v>
                </c:pt>
                <c:pt idx="15">
                  <c:v>498.48110941919532</c:v>
                </c:pt>
                <c:pt idx="16">
                  <c:v>512.86357797346125</c:v>
                </c:pt>
                <c:pt idx="17">
                  <c:v>473.2300910845986</c:v>
                </c:pt>
                <c:pt idx="18">
                  <c:v>482.80637308386059</c:v>
                </c:pt>
                <c:pt idx="19">
                  <c:v>502.57511543491569</c:v>
                </c:pt>
                <c:pt idx="20">
                  <c:v>490.22502077362617</c:v>
                </c:pt>
                <c:pt idx="21">
                  <c:v>523.27744748831401</c:v>
                </c:pt>
                <c:pt idx="22">
                  <c:v>493.20171299616851</c:v>
                </c:pt>
                <c:pt idx="23">
                  <c:v>532.34745480583035</c:v>
                </c:pt>
                <c:pt idx="24">
                  <c:v>495.03748644934797</c:v>
                </c:pt>
                <c:pt idx="25">
                  <c:v>501.10006086625708</c:v>
                </c:pt>
                <c:pt idx="26">
                  <c:v>435.36295478004325</c:v>
                </c:pt>
                <c:pt idx="27">
                  <c:v>475.40894871427082</c:v>
                </c:pt>
                <c:pt idx="28">
                  <c:v>555.5746824983803</c:v>
                </c:pt>
                <c:pt idx="29">
                  <c:v>501.93688847876132</c:v>
                </c:pt>
                <c:pt idx="30">
                  <c:v>476.74751176879209</c:v>
                </c:pt>
                <c:pt idx="31">
                  <c:v>501.43533190449136</c:v>
                </c:pt>
                <c:pt idx="32">
                  <c:v>460.77485550976508</c:v>
                </c:pt>
                <c:pt idx="33">
                  <c:v>492.78613621721502</c:v>
                </c:pt>
                <c:pt idx="34">
                  <c:v>475.39117629697387</c:v>
                </c:pt>
                <c:pt idx="35">
                  <c:v>496.24243430963719</c:v>
                </c:pt>
                <c:pt idx="36">
                  <c:v>466.55281342493777</c:v>
                </c:pt>
                <c:pt idx="37">
                  <c:v>445.77195679583639</c:v>
                </c:pt>
                <c:pt idx="38">
                  <c:v>515.80991021459351</c:v>
                </c:pt>
                <c:pt idx="39">
                  <c:v>486.63104094420942</c:v>
                </c:pt>
                <c:pt idx="40">
                  <c:v>480.54676259517385</c:v>
                </c:pt>
                <c:pt idx="41">
                  <c:v>454.82881704469946</c:v>
                </c:pt>
                <c:pt idx="42">
                  <c:v>517.77928127313987</c:v>
                </c:pt>
                <c:pt idx="43">
                  <c:v>415.72876056662182</c:v>
                </c:pt>
                <c:pt idx="44">
                  <c:v>446.95606627464122</c:v>
                </c:pt>
                <c:pt idx="45">
                  <c:v>415.70988331756956</c:v>
                </c:pt>
                <c:pt idx="46">
                  <c:v>400.68210274807643</c:v>
                </c:pt>
                <c:pt idx="47">
                  <c:v>419.60803201567819</c:v>
                </c:pt>
                <c:pt idx="48">
                  <c:v>425.48950953326022</c:v>
                </c:pt>
                <c:pt idx="49">
                  <c:v>411.31364872700988</c:v>
                </c:pt>
                <c:pt idx="50">
                  <c:v>396.68364905628727</c:v>
                </c:pt>
                <c:pt idx="51">
                  <c:v>417.61115864617545</c:v>
                </c:pt>
                <c:pt idx="52">
                  <c:v>421.33732688334368</c:v>
                </c:pt>
                <c:pt idx="53">
                  <c:v>436.73114467510754</c:v>
                </c:pt>
                <c:pt idx="54">
                  <c:v>386.40336652036831</c:v>
                </c:pt>
                <c:pt idx="55">
                  <c:v>331.63882675324032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7-999F-4BB4-8641-C42EAFCB19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2451088"/>
        <c:axId val="172451648"/>
      </c:scatterChart>
      <c:valAx>
        <c:axId val="172451088"/>
        <c:scaling>
          <c:orientation val="minMax"/>
          <c:max val="60"/>
          <c:min val="3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ru-RU" sz="1000" dirty="0" smtClean="0">
                    <a:effectLst/>
                  </a:rPr>
                  <a:t>Общее время обучения в школе и за её пределами</a:t>
                </a:r>
                <a:endParaRPr lang="de-DE" sz="1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63673776059874876"/>
              <c:y val="0.95341900459081441"/>
            </c:manualLayout>
          </c:layout>
          <c:overlay val="0"/>
        </c:title>
        <c:numFmt formatCode="0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72451648"/>
        <c:crossesAt val="0"/>
        <c:crossBetween val="midCat"/>
      </c:valAx>
      <c:valAx>
        <c:axId val="172451648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ru-RU" sz="1000" b="1" i="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Результаты по естественнонаучной грамотности </a:t>
                </a:r>
                <a:r>
                  <a:rPr lang="en-US" sz="1000" b="1" i="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PISA</a:t>
                </a:r>
                <a:r>
                  <a:rPr lang="en-GB" sz="1000" b="1" i="0" baseline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</a:rPr>
                  <a:t> </a:t>
                </a:r>
                <a:endParaRPr lang="de-DE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7.0773341321824414E-3"/>
              <c:y val="3.7812941953477688E-2"/>
            </c:manualLayout>
          </c:layout>
          <c:overlay val="0"/>
        </c:title>
        <c:numFmt formatCode="0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7245108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NeueLT Std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62760837137126E-2"/>
          <c:y val="0.11752471459096928"/>
          <c:w val="0.89841047131650931"/>
          <c:h val="0.548417466037633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Intended learning time at school (hours)</c:v>
                </c:pt>
              </c:strCache>
            </c:strRef>
          </c:tx>
          <c:spPr>
            <a:solidFill>
              <a:srgbClr val="005681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47C-48EE-9AD0-C5F699C4BCE4}"/>
              </c:ext>
            </c:extLst>
          </c:dPt>
          <c:dPt>
            <c:idx val="33"/>
            <c:invertIfNegative val="0"/>
            <c:bubble3D val="0"/>
            <c:spPr>
              <a:solidFill>
                <a:srgbClr val="005681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F6-4636-AEAD-AFE642BCC55F}"/>
              </c:ext>
            </c:extLst>
          </c:dPt>
          <c:cat>
            <c:strRef>
              <c:f>Tabelle1!$A$2:$A$57</c:f>
              <c:strCache>
                <c:ptCount val="56"/>
                <c:pt idx="0">
                  <c:v>Finland</c:v>
                </c:pt>
                <c:pt idx="1">
                  <c:v>Germany</c:v>
                </c:pt>
                <c:pt idx="2">
                  <c:v>Switzerland</c:v>
                </c:pt>
                <c:pt idx="3">
                  <c:v>Japan</c:v>
                </c:pt>
                <c:pt idx="4">
                  <c:v>Estonia</c:v>
                </c:pt>
                <c:pt idx="5">
                  <c:v>Sweden</c:v>
                </c:pt>
                <c:pt idx="6">
                  <c:v>Netherlands</c:v>
                </c:pt>
                <c:pt idx="7">
                  <c:v>New Zealand</c:v>
                </c:pt>
                <c:pt idx="8">
                  <c:v>Australia</c:v>
                </c:pt>
                <c:pt idx="9">
                  <c:v>Czech Republic</c:v>
                </c:pt>
                <c:pt idx="10">
                  <c:v>Macao (China)</c:v>
                </c:pt>
                <c:pt idx="11">
                  <c:v>United Kingdom</c:v>
                </c:pt>
                <c:pt idx="12">
                  <c:v>Canada</c:v>
                </c:pt>
                <c:pt idx="13">
                  <c:v>Belgium</c:v>
                </c:pt>
                <c:pt idx="14">
                  <c:v>France</c:v>
                </c:pt>
                <c:pt idx="15">
                  <c:v>Norway</c:v>
                </c:pt>
                <c:pt idx="16">
                  <c:v>Slovenia</c:v>
                </c:pt>
                <c:pt idx="17">
                  <c:v>Iceland</c:v>
                </c:pt>
                <c:pt idx="18">
                  <c:v>Luxembourg</c:v>
                </c:pt>
                <c:pt idx="19">
                  <c:v>Ireland</c:v>
                </c:pt>
                <c:pt idx="20">
                  <c:v>Latvia</c:v>
                </c:pt>
                <c:pt idx="21">
                  <c:v>Hong Kong (China)</c:v>
                </c:pt>
                <c:pt idx="22">
                  <c:v>OECD average</c:v>
                </c:pt>
                <c:pt idx="23">
                  <c:v>Chinese Taipei</c:v>
                </c:pt>
                <c:pt idx="24">
                  <c:v>Austria</c:v>
                </c:pt>
                <c:pt idx="25">
                  <c:v>Portugal</c:v>
                </c:pt>
                <c:pt idx="26">
                  <c:v>Uruguay</c:v>
                </c:pt>
                <c:pt idx="27">
                  <c:v>Lithuania</c:v>
                </c:pt>
                <c:pt idx="28">
                  <c:v>Singapore</c:v>
                </c:pt>
                <c:pt idx="29">
                  <c:v>Denmark</c:v>
                </c:pt>
                <c:pt idx="30">
                  <c:v>Hungary</c:v>
                </c:pt>
                <c:pt idx="31">
                  <c:v>Poland</c:v>
                </c:pt>
                <c:pt idx="32">
                  <c:v>Slovak Republic</c:v>
                </c:pt>
                <c:pt idx="33">
                  <c:v>Spain</c:v>
                </c:pt>
                <c:pt idx="34">
                  <c:v>Croatia</c:v>
                </c:pt>
                <c:pt idx="35">
                  <c:v>United States</c:v>
                </c:pt>
                <c:pt idx="36">
                  <c:v>Israel</c:v>
                </c:pt>
                <c:pt idx="37">
                  <c:v>Bulgaria</c:v>
                </c:pt>
                <c:pt idx="38">
                  <c:v>Korea</c:v>
                </c:pt>
                <c:pt idx="39">
                  <c:v>Russia</c:v>
                </c:pt>
                <c:pt idx="40">
                  <c:v>Italy</c:v>
                </c:pt>
                <c:pt idx="41">
                  <c:v>Greece</c:v>
                </c:pt>
                <c:pt idx="42">
                  <c:v>B-S-J-G (China)</c:v>
                </c:pt>
                <c:pt idx="43">
                  <c:v>Colombia</c:v>
                </c:pt>
                <c:pt idx="44">
                  <c:v>Chile</c:v>
                </c:pt>
                <c:pt idx="45">
                  <c:v>Mexico</c:v>
                </c:pt>
                <c:pt idx="46">
                  <c:v>Brazil</c:v>
                </c:pt>
                <c:pt idx="47">
                  <c:v>Costa Rica</c:v>
                </c:pt>
                <c:pt idx="48">
                  <c:v>Turkey</c:v>
                </c:pt>
                <c:pt idx="49">
                  <c:v>Montenegro</c:v>
                </c:pt>
                <c:pt idx="50">
                  <c:v>Peru</c:v>
                </c:pt>
                <c:pt idx="51">
                  <c:v>Qatar</c:v>
                </c:pt>
                <c:pt idx="52">
                  <c:v>Thailand</c:v>
                </c:pt>
                <c:pt idx="53">
                  <c:v>United Arab Emirates</c:v>
                </c:pt>
                <c:pt idx="54">
                  <c:v>Tunisia</c:v>
                </c:pt>
                <c:pt idx="55">
                  <c:v>Dominican Republic</c:v>
                </c:pt>
              </c:strCache>
            </c:strRef>
          </c:cat>
          <c:val>
            <c:numRef>
              <c:f>Tabelle1!$B$2:$B$57</c:f>
              <c:numCache>
                <c:formatCode>0.0</c:formatCode>
                <c:ptCount val="56"/>
                <c:pt idx="0">
                  <c:v>24.1548586263049</c:v>
                </c:pt>
                <c:pt idx="1">
                  <c:v>25.516346131777571</c:v>
                </c:pt>
                <c:pt idx="2">
                  <c:v>25.081895178898069</c:v>
                </c:pt>
                <c:pt idx="3">
                  <c:v>27.523984146850371</c:v>
                </c:pt>
                <c:pt idx="4">
                  <c:v>25.449713542033251</c:v>
                </c:pt>
                <c:pt idx="5">
                  <c:v>25.91100160559774</c:v>
                </c:pt>
                <c:pt idx="6">
                  <c:v>26.77347343641528</c:v>
                </c:pt>
                <c:pt idx="7">
                  <c:v>25.25896885220298</c:v>
                </c:pt>
                <c:pt idx="8">
                  <c:v>25.743001780124992</c:v>
                </c:pt>
                <c:pt idx="9">
                  <c:v>25.14857282640078</c:v>
                </c:pt>
                <c:pt idx="10">
                  <c:v>28.296325286999739</c:v>
                </c:pt>
                <c:pt idx="11">
                  <c:v>26.469207336964949</c:v>
                </c:pt>
                <c:pt idx="12">
                  <c:v>27.073930205977</c:v>
                </c:pt>
                <c:pt idx="13">
                  <c:v>27.728345155828269</c:v>
                </c:pt>
                <c:pt idx="14">
                  <c:v>27.195154815644951</c:v>
                </c:pt>
                <c:pt idx="15">
                  <c:v>25.047626852005202</c:v>
                </c:pt>
                <c:pt idx="16">
                  <c:v>27.113218978698921</c:v>
                </c:pt>
                <c:pt idx="17">
                  <c:v>26.332770975356929</c:v>
                </c:pt>
                <c:pt idx="18">
                  <c:v>26.633918853031432</c:v>
                </c:pt>
                <c:pt idx="19">
                  <c:v>28.41466786397006</c:v>
                </c:pt>
                <c:pt idx="20">
                  <c:v>25.158459160070681</c:v>
                </c:pt>
                <c:pt idx="21">
                  <c:v>28.75820716159388</c:v>
                </c:pt>
                <c:pt idx="22">
                  <c:v>26.930185540381451</c:v>
                </c:pt>
                <c:pt idx="23">
                  <c:v>31.767455723757081</c:v>
                </c:pt>
                <c:pt idx="24">
                  <c:v>28.847129845831841</c:v>
                </c:pt>
                <c:pt idx="25">
                  <c:v>28.152120473090431</c:v>
                </c:pt>
                <c:pt idx="26">
                  <c:v>23.12173045576094</c:v>
                </c:pt>
                <c:pt idx="27">
                  <c:v>24.711271295921549</c:v>
                </c:pt>
                <c:pt idx="28">
                  <c:v>28.621793110914719</c:v>
                </c:pt>
                <c:pt idx="29">
                  <c:v>27.31027737111074</c:v>
                </c:pt>
                <c:pt idx="30">
                  <c:v>26.212636332919988</c:v>
                </c:pt>
                <c:pt idx="31">
                  <c:v>27.79446671803678</c:v>
                </c:pt>
                <c:pt idx="32">
                  <c:v>24.476567511610341</c:v>
                </c:pt>
                <c:pt idx="33">
                  <c:v>28.340543817358089</c:v>
                </c:pt>
                <c:pt idx="34">
                  <c:v>26.087664708672929</c:v>
                </c:pt>
                <c:pt idx="35">
                  <c:v>27.735834478041589</c:v>
                </c:pt>
                <c:pt idx="36">
                  <c:v>28.42298742035301</c:v>
                </c:pt>
                <c:pt idx="37">
                  <c:v>24.315770589429611</c:v>
                </c:pt>
                <c:pt idx="38">
                  <c:v>30.29078565086246</c:v>
                </c:pt>
                <c:pt idx="39">
                  <c:v>25.87342070175912</c:v>
                </c:pt>
                <c:pt idx="40">
                  <c:v>28.598923297838429</c:v>
                </c:pt>
                <c:pt idx="41">
                  <c:v>27.032105488110929</c:v>
                </c:pt>
                <c:pt idx="42">
                  <c:v>30.09581747522515</c:v>
                </c:pt>
                <c:pt idx="43">
                  <c:v>26.579380757473331</c:v>
                </c:pt>
                <c:pt idx="44">
                  <c:v>31.866989782815558</c:v>
                </c:pt>
                <c:pt idx="45">
                  <c:v>27.802663024593951</c:v>
                </c:pt>
                <c:pt idx="46">
                  <c:v>24.915780852075262</c:v>
                </c:pt>
                <c:pt idx="47">
                  <c:v>31.544947611275312</c:v>
                </c:pt>
                <c:pt idx="48">
                  <c:v>25.943346376622291</c:v>
                </c:pt>
                <c:pt idx="49">
                  <c:v>26.010524555856261</c:v>
                </c:pt>
                <c:pt idx="50">
                  <c:v>29.13206601187693</c:v>
                </c:pt>
                <c:pt idx="51">
                  <c:v>28.691365545546699</c:v>
                </c:pt>
                <c:pt idx="52">
                  <c:v>31.82988927429049</c:v>
                </c:pt>
                <c:pt idx="53">
                  <c:v>28.831428498784909</c:v>
                </c:pt>
                <c:pt idx="54">
                  <c:v>30.11104510711376</c:v>
                </c:pt>
                <c:pt idx="55">
                  <c:v>25.09738250715931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B3-4A71-B9C3-3E2134996DF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Study time after school (hours)</c:v>
                </c:pt>
              </c:strCache>
            </c:strRef>
          </c:tx>
          <c:spPr>
            <a:solidFill>
              <a:srgbClr val="E4B921">
                <a:alpha val="70000"/>
              </a:srgbClr>
            </a:solidFill>
            <a:ln>
              <a:noFill/>
            </a:ln>
            <a:effectLst/>
          </c:spPr>
          <c:invertIfNegative val="0"/>
          <c:dPt>
            <c:idx val="22"/>
            <c:invertIfNegative val="0"/>
            <c:bubble3D val="0"/>
            <c:spPr>
              <a:solidFill>
                <a:schemeClr val="accent6">
                  <a:lumMod val="60000"/>
                  <a:lumOff val="4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7C-48EE-9AD0-C5F699C4BCE4}"/>
              </c:ext>
            </c:extLst>
          </c:dPt>
          <c:dPt>
            <c:idx val="33"/>
            <c:invertIfNegative val="0"/>
            <c:bubble3D val="0"/>
            <c:spPr>
              <a:solidFill>
                <a:srgbClr val="E2AC00">
                  <a:alpha val="69804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F6-4636-AEAD-AFE642BCC55F}"/>
              </c:ext>
            </c:extLst>
          </c:dPt>
          <c:cat>
            <c:strRef>
              <c:f>Tabelle1!$A$2:$A$57</c:f>
              <c:strCache>
                <c:ptCount val="56"/>
                <c:pt idx="0">
                  <c:v>Finland</c:v>
                </c:pt>
                <c:pt idx="1">
                  <c:v>Germany</c:v>
                </c:pt>
                <c:pt idx="2">
                  <c:v>Switzerland</c:v>
                </c:pt>
                <c:pt idx="3">
                  <c:v>Japan</c:v>
                </c:pt>
                <c:pt idx="4">
                  <c:v>Estonia</c:v>
                </c:pt>
                <c:pt idx="5">
                  <c:v>Sweden</c:v>
                </c:pt>
                <c:pt idx="6">
                  <c:v>Netherlands</c:v>
                </c:pt>
                <c:pt idx="7">
                  <c:v>New Zealand</c:v>
                </c:pt>
                <c:pt idx="8">
                  <c:v>Australia</c:v>
                </c:pt>
                <c:pt idx="9">
                  <c:v>Czech Republic</c:v>
                </c:pt>
                <c:pt idx="10">
                  <c:v>Macao (China)</c:v>
                </c:pt>
                <c:pt idx="11">
                  <c:v>United Kingdom</c:v>
                </c:pt>
                <c:pt idx="12">
                  <c:v>Canada</c:v>
                </c:pt>
                <c:pt idx="13">
                  <c:v>Belgium</c:v>
                </c:pt>
                <c:pt idx="14">
                  <c:v>France</c:v>
                </c:pt>
                <c:pt idx="15">
                  <c:v>Norway</c:v>
                </c:pt>
                <c:pt idx="16">
                  <c:v>Slovenia</c:v>
                </c:pt>
                <c:pt idx="17">
                  <c:v>Iceland</c:v>
                </c:pt>
                <c:pt idx="18">
                  <c:v>Luxembourg</c:v>
                </c:pt>
                <c:pt idx="19">
                  <c:v>Ireland</c:v>
                </c:pt>
                <c:pt idx="20">
                  <c:v>Latvia</c:v>
                </c:pt>
                <c:pt idx="21">
                  <c:v>Hong Kong (China)</c:v>
                </c:pt>
                <c:pt idx="22">
                  <c:v>OECD average</c:v>
                </c:pt>
                <c:pt idx="23">
                  <c:v>Chinese Taipei</c:v>
                </c:pt>
                <c:pt idx="24">
                  <c:v>Austria</c:v>
                </c:pt>
                <c:pt idx="25">
                  <c:v>Portugal</c:v>
                </c:pt>
                <c:pt idx="26">
                  <c:v>Uruguay</c:v>
                </c:pt>
                <c:pt idx="27">
                  <c:v>Lithuania</c:v>
                </c:pt>
                <c:pt idx="28">
                  <c:v>Singapore</c:v>
                </c:pt>
                <c:pt idx="29">
                  <c:v>Denmark</c:v>
                </c:pt>
                <c:pt idx="30">
                  <c:v>Hungary</c:v>
                </c:pt>
                <c:pt idx="31">
                  <c:v>Poland</c:v>
                </c:pt>
                <c:pt idx="32">
                  <c:v>Slovak Republic</c:v>
                </c:pt>
                <c:pt idx="33">
                  <c:v>Spain</c:v>
                </c:pt>
                <c:pt idx="34">
                  <c:v>Croatia</c:v>
                </c:pt>
                <c:pt idx="35">
                  <c:v>United States</c:v>
                </c:pt>
                <c:pt idx="36">
                  <c:v>Israel</c:v>
                </c:pt>
                <c:pt idx="37">
                  <c:v>Bulgaria</c:v>
                </c:pt>
                <c:pt idx="38">
                  <c:v>Korea</c:v>
                </c:pt>
                <c:pt idx="39">
                  <c:v>Russia</c:v>
                </c:pt>
                <c:pt idx="40">
                  <c:v>Italy</c:v>
                </c:pt>
                <c:pt idx="41">
                  <c:v>Greece</c:v>
                </c:pt>
                <c:pt idx="42">
                  <c:v>B-S-J-G (China)</c:v>
                </c:pt>
                <c:pt idx="43">
                  <c:v>Colombia</c:v>
                </c:pt>
                <c:pt idx="44">
                  <c:v>Chile</c:v>
                </c:pt>
                <c:pt idx="45">
                  <c:v>Mexico</c:v>
                </c:pt>
                <c:pt idx="46">
                  <c:v>Brazil</c:v>
                </c:pt>
                <c:pt idx="47">
                  <c:v>Costa Rica</c:v>
                </c:pt>
                <c:pt idx="48">
                  <c:v>Turkey</c:v>
                </c:pt>
                <c:pt idx="49">
                  <c:v>Montenegro</c:v>
                </c:pt>
                <c:pt idx="50">
                  <c:v>Peru</c:v>
                </c:pt>
                <c:pt idx="51">
                  <c:v>Qatar</c:v>
                </c:pt>
                <c:pt idx="52">
                  <c:v>Thailand</c:v>
                </c:pt>
                <c:pt idx="53">
                  <c:v>United Arab Emirates</c:v>
                </c:pt>
                <c:pt idx="54">
                  <c:v>Tunisia</c:v>
                </c:pt>
                <c:pt idx="55">
                  <c:v>Dominican Republic</c:v>
                </c:pt>
              </c:strCache>
            </c:strRef>
          </c:cat>
          <c:val>
            <c:numRef>
              <c:f>Tabelle1!$C$2:$C$57</c:f>
              <c:numCache>
                <c:formatCode>0.0</c:formatCode>
                <c:ptCount val="56"/>
                <c:pt idx="0">
                  <c:v>11.948341298307071</c:v>
                </c:pt>
                <c:pt idx="1">
                  <c:v>11.0238979184938</c:v>
                </c:pt>
                <c:pt idx="2">
                  <c:v>13.3516417854299</c:v>
                </c:pt>
                <c:pt idx="3">
                  <c:v>13.61329000886178</c:v>
                </c:pt>
                <c:pt idx="4">
                  <c:v>17.38198736177041</c:v>
                </c:pt>
                <c:pt idx="5">
                  <c:v>13.7377516309892</c:v>
                </c:pt>
                <c:pt idx="6">
                  <c:v>14.181963962934571</c:v>
                </c:pt>
                <c:pt idx="7">
                  <c:v>16.685909996081929</c:v>
                </c:pt>
                <c:pt idx="8">
                  <c:v>16.83755432164838</c:v>
                </c:pt>
                <c:pt idx="9">
                  <c:v>16.10896304495795</c:v>
                </c:pt>
                <c:pt idx="10">
                  <c:v>16.240013013478109</c:v>
                </c:pt>
                <c:pt idx="11">
                  <c:v>16.95572313384432</c:v>
                </c:pt>
                <c:pt idx="12">
                  <c:v>18.1652714529321</c:v>
                </c:pt>
                <c:pt idx="13">
                  <c:v>15.33546019390317</c:v>
                </c:pt>
                <c:pt idx="14">
                  <c:v>15.4163332799301</c:v>
                </c:pt>
                <c:pt idx="15">
                  <c:v>17.905482216404341</c:v>
                </c:pt>
                <c:pt idx="16">
                  <c:v>17.337986159810949</c:v>
                </c:pt>
                <c:pt idx="17">
                  <c:v>14.9933743943275</c:v>
                </c:pt>
                <c:pt idx="18">
                  <c:v>15.55381701426284</c:v>
                </c:pt>
                <c:pt idx="19">
                  <c:v>15.799441067972021</c:v>
                </c:pt>
                <c:pt idx="20">
                  <c:v>18.172743380197058</c:v>
                </c:pt>
                <c:pt idx="21">
                  <c:v>17.680384106714449</c:v>
                </c:pt>
                <c:pt idx="22">
                  <c:v>17.095731069161481</c:v>
                </c:pt>
                <c:pt idx="23">
                  <c:v>16.398592224512331</c:v>
                </c:pt>
                <c:pt idx="24">
                  <c:v>15.945932133550381</c:v>
                </c:pt>
                <c:pt idx="25">
                  <c:v>17.23674504447149</c:v>
                </c:pt>
                <c:pt idx="26">
                  <c:v>16.372988344734971</c:v>
                </c:pt>
                <c:pt idx="27">
                  <c:v>18.4657432648971</c:v>
                </c:pt>
                <c:pt idx="28">
                  <c:v>22.152302722980519</c:v>
                </c:pt>
                <c:pt idx="29">
                  <c:v>18.72218305200786</c:v>
                </c:pt>
                <c:pt idx="30">
                  <c:v>17.671179177942111</c:v>
                </c:pt>
                <c:pt idx="31">
                  <c:v>18.582741332679689</c:v>
                </c:pt>
                <c:pt idx="32">
                  <c:v>18.451294441000169</c:v>
                </c:pt>
                <c:pt idx="33">
                  <c:v>18.19510833245727</c:v>
                </c:pt>
                <c:pt idx="34">
                  <c:v>19.84572099294574</c:v>
                </c:pt>
                <c:pt idx="35">
                  <c:v>20.373131156788261</c:v>
                </c:pt>
                <c:pt idx="36">
                  <c:v>17.08579468644011</c:v>
                </c:pt>
                <c:pt idx="37">
                  <c:v>19.321024692240812</c:v>
                </c:pt>
                <c:pt idx="38">
                  <c:v>20.203732488457121</c:v>
                </c:pt>
                <c:pt idx="39">
                  <c:v>22.59512796006306</c:v>
                </c:pt>
                <c:pt idx="40">
                  <c:v>21.18487693274114</c:v>
                </c:pt>
                <c:pt idx="41">
                  <c:v>21.320034347427988</c:v>
                </c:pt>
                <c:pt idx="42">
                  <c:v>27.047793401345139</c:v>
                </c:pt>
                <c:pt idx="43">
                  <c:v>19.722648417901588</c:v>
                </c:pt>
                <c:pt idx="44">
                  <c:v>18.241827033629111</c:v>
                </c:pt>
                <c:pt idx="45">
                  <c:v>20.133255351544431</c:v>
                </c:pt>
                <c:pt idx="46">
                  <c:v>21.76505335719936</c:v>
                </c:pt>
                <c:pt idx="47">
                  <c:v>18.00384293886891</c:v>
                </c:pt>
                <c:pt idx="48">
                  <c:v>24.495818286455179</c:v>
                </c:pt>
                <c:pt idx="49">
                  <c:v>24.180747121854289</c:v>
                </c:pt>
                <c:pt idx="50">
                  <c:v>20.96453066787813</c:v>
                </c:pt>
                <c:pt idx="51">
                  <c:v>25.721761394264099</c:v>
                </c:pt>
                <c:pt idx="52">
                  <c:v>23.461847595808742</c:v>
                </c:pt>
                <c:pt idx="53">
                  <c:v>29.664895214081572</c:v>
                </c:pt>
                <c:pt idx="54">
                  <c:v>25.613981874716099</c:v>
                </c:pt>
                <c:pt idx="55">
                  <c:v>25.02809637574375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9B-4D70-9E89-6F2D98363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3256720"/>
        <c:axId val="173257280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Score points in science per hour of total learning time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Tabelle1!$A$2:$A$57</c:f>
              <c:strCache>
                <c:ptCount val="56"/>
                <c:pt idx="0">
                  <c:v>Finland</c:v>
                </c:pt>
                <c:pt idx="1">
                  <c:v>Germany</c:v>
                </c:pt>
                <c:pt idx="2">
                  <c:v>Switzerland</c:v>
                </c:pt>
                <c:pt idx="3">
                  <c:v>Japan</c:v>
                </c:pt>
                <c:pt idx="4">
                  <c:v>Estonia</c:v>
                </c:pt>
                <c:pt idx="5">
                  <c:v>Sweden</c:v>
                </c:pt>
                <c:pt idx="6">
                  <c:v>Netherlands</c:v>
                </c:pt>
                <c:pt idx="7">
                  <c:v>New Zealand</c:v>
                </c:pt>
                <c:pt idx="8">
                  <c:v>Australia</c:v>
                </c:pt>
                <c:pt idx="9">
                  <c:v>Czech Republic</c:v>
                </c:pt>
                <c:pt idx="10">
                  <c:v>Macao (China)</c:v>
                </c:pt>
                <c:pt idx="11">
                  <c:v>United Kingdom</c:v>
                </c:pt>
                <c:pt idx="12">
                  <c:v>Canada</c:v>
                </c:pt>
                <c:pt idx="13">
                  <c:v>Belgium</c:v>
                </c:pt>
                <c:pt idx="14">
                  <c:v>France</c:v>
                </c:pt>
                <c:pt idx="15">
                  <c:v>Norway</c:v>
                </c:pt>
                <c:pt idx="16">
                  <c:v>Slovenia</c:v>
                </c:pt>
                <c:pt idx="17">
                  <c:v>Iceland</c:v>
                </c:pt>
                <c:pt idx="18">
                  <c:v>Luxembourg</c:v>
                </c:pt>
                <c:pt idx="19">
                  <c:v>Ireland</c:v>
                </c:pt>
                <c:pt idx="20">
                  <c:v>Latvia</c:v>
                </c:pt>
                <c:pt idx="21">
                  <c:v>Hong Kong (China)</c:v>
                </c:pt>
                <c:pt idx="22">
                  <c:v>OECD average</c:v>
                </c:pt>
                <c:pt idx="23">
                  <c:v>Chinese Taipei</c:v>
                </c:pt>
                <c:pt idx="24">
                  <c:v>Austria</c:v>
                </c:pt>
                <c:pt idx="25">
                  <c:v>Portugal</c:v>
                </c:pt>
                <c:pt idx="26">
                  <c:v>Uruguay</c:v>
                </c:pt>
                <c:pt idx="27">
                  <c:v>Lithuania</c:v>
                </c:pt>
                <c:pt idx="28">
                  <c:v>Singapore</c:v>
                </c:pt>
                <c:pt idx="29">
                  <c:v>Denmark</c:v>
                </c:pt>
                <c:pt idx="30">
                  <c:v>Hungary</c:v>
                </c:pt>
                <c:pt idx="31">
                  <c:v>Poland</c:v>
                </c:pt>
                <c:pt idx="32">
                  <c:v>Slovak Republic</c:v>
                </c:pt>
                <c:pt idx="33">
                  <c:v>Spain</c:v>
                </c:pt>
                <c:pt idx="34">
                  <c:v>Croatia</c:v>
                </c:pt>
                <c:pt idx="35">
                  <c:v>United States</c:v>
                </c:pt>
                <c:pt idx="36">
                  <c:v>Israel</c:v>
                </c:pt>
                <c:pt idx="37">
                  <c:v>Bulgaria</c:v>
                </c:pt>
                <c:pt idx="38">
                  <c:v>Korea</c:v>
                </c:pt>
                <c:pt idx="39">
                  <c:v>Russia</c:v>
                </c:pt>
                <c:pt idx="40">
                  <c:v>Italy</c:v>
                </c:pt>
                <c:pt idx="41">
                  <c:v>Greece</c:v>
                </c:pt>
                <c:pt idx="42">
                  <c:v>B-S-J-G (China)</c:v>
                </c:pt>
                <c:pt idx="43">
                  <c:v>Colombia</c:v>
                </c:pt>
                <c:pt idx="44">
                  <c:v>Chile</c:v>
                </c:pt>
                <c:pt idx="45">
                  <c:v>Mexico</c:v>
                </c:pt>
                <c:pt idx="46">
                  <c:v>Brazil</c:v>
                </c:pt>
                <c:pt idx="47">
                  <c:v>Costa Rica</c:v>
                </c:pt>
                <c:pt idx="48">
                  <c:v>Turkey</c:v>
                </c:pt>
                <c:pt idx="49">
                  <c:v>Montenegro</c:v>
                </c:pt>
                <c:pt idx="50">
                  <c:v>Peru</c:v>
                </c:pt>
                <c:pt idx="51">
                  <c:v>Qatar</c:v>
                </c:pt>
                <c:pt idx="52">
                  <c:v>Thailand</c:v>
                </c:pt>
                <c:pt idx="53">
                  <c:v>United Arab Emirates</c:v>
                </c:pt>
                <c:pt idx="54">
                  <c:v>Tunisia</c:v>
                </c:pt>
                <c:pt idx="55">
                  <c:v>Dominican Republic</c:v>
                </c:pt>
              </c:strCache>
            </c:strRef>
          </c:cat>
          <c:val>
            <c:numRef>
              <c:f>Tabelle1!$D$2:$D$57</c:f>
              <c:numCache>
                <c:formatCode>0.0</c:formatCode>
                <c:ptCount val="56"/>
                <c:pt idx="0">
                  <c:v>14.698452242013129</c:v>
                </c:pt>
                <c:pt idx="1">
                  <c:v>13.933695856547205</c:v>
                </c:pt>
                <c:pt idx="2">
                  <c:v>13.152726897588606</c:v>
                </c:pt>
                <c:pt idx="3">
                  <c:v>13.087759508672512</c:v>
                </c:pt>
                <c:pt idx="4">
                  <c:v>12.47192463860781</c:v>
                </c:pt>
                <c:pt idx="5">
                  <c:v>12.444839142368354</c:v>
                </c:pt>
                <c:pt idx="6">
                  <c:v>12.417760336269131</c:v>
                </c:pt>
                <c:pt idx="7">
                  <c:v>12.23757288789723</c:v>
                </c:pt>
                <c:pt idx="8">
                  <c:v>11.977153441898649</c:v>
                </c:pt>
                <c:pt idx="9">
                  <c:v>11.945212887561171</c:v>
                </c:pt>
                <c:pt idx="10">
                  <c:v>11.867828048005148</c:v>
                </c:pt>
                <c:pt idx="11">
                  <c:v>11.726478283439494</c:v>
                </c:pt>
                <c:pt idx="12">
                  <c:v>11.664765618915961</c:v>
                </c:pt>
                <c:pt idx="13">
                  <c:v>11.657114598261588</c:v>
                </c:pt>
                <c:pt idx="14">
                  <c:v>11.61605994235299</c:v>
                </c:pt>
                <c:pt idx="15">
                  <c:v>11.605239300030323</c:v>
                </c:pt>
                <c:pt idx="16">
                  <c:v>11.537675443790091</c:v>
                </c:pt>
                <c:pt idx="17">
                  <c:v>11.451106481170767</c:v>
                </c:pt>
                <c:pt idx="18">
                  <c:v>11.444235229939245</c:v>
                </c:pt>
                <c:pt idx="19">
                  <c:v>11.366849351380569</c:v>
                </c:pt>
                <c:pt idx="20">
                  <c:v>11.313441400987186</c:v>
                </c:pt>
                <c:pt idx="21">
                  <c:v>11.268159373417962</c:v>
                </c:pt>
                <c:pt idx="22">
                  <c:v>11.202531394639118</c:v>
                </c:pt>
                <c:pt idx="23">
                  <c:v>11.052338264861886</c:v>
                </c:pt>
                <c:pt idx="24">
                  <c:v>11.051655425503363</c:v>
                </c:pt>
                <c:pt idx="25">
                  <c:v>11.040153904537902</c:v>
                </c:pt>
                <c:pt idx="26">
                  <c:v>11.023320788261358</c:v>
                </c:pt>
                <c:pt idx="27">
                  <c:v>11.010695240279182</c:v>
                </c:pt>
                <c:pt idx="28">
                  <c:v>10.942089137656206</c:v>
                </c:pt>
                <c:pt idx="29">
                  <c:v>10.903976973315913</c:v>
                </c:pt>
                <c:pt idx="30">
                  <c:v>10.863857351938503</c:v>
                </c:pt>
                <c:pt idx="31">
                  <c:v>10.812106915882895</c:v>
                </c:pt>
                <c:pt idx="32">
                  <c:v>10.733701483163305</c:v>
                </c:pt>
                <c:pt idx="33">
                  <c:v>10.589432262188041</c:v>
                </c:pt>
                <c:pt idx="34">
                  <c:v>10.349578395659638</c:v>
                </c:pt>
                <c:pt idx="35">
                  <c:v>10.314967860177156</c:v>
                </c:pt>
                <c:pt idx="36">
                  <c:v>10.251929228299327</c:v>
                </c:pt>
                <c:pt idx="37">
                  <c:v>10.215506292761198</c:v>
                </c:pt>
                <c:pt idx="38">
                  <c:v>10.215166501666989</c:v>
                </c:pt>
                <c:pt idx="39">
                  <c:v>10.040140552578999</c:v>
                </c:pt>
                <c:pt idx="40">
                  <c:v>9.6526733670283207</c:v>
                </c:pt>
                <c:pt idx="41">
                  <c:v>9.4065912820346238</c:v>
                </c:pt>
                <c:pt idx="42">
                  <c:v>9.0610179043732231</c:v>
                </c:pt>
                <c:pt idx="43">
                  <c:v>8.9786294028712099</c:v>
                </c:pt>
                <c:pt idx="44">
                  <c:v>8.9197090386688096</c:v>
                </c:pt>
                <c:pt idx="45">
                  <c:v>8.6722002498340007</c:v>
                </c:pt>
                <c:pt idx="46">
                  <c:v>8.5834392108714344</c:v>
                </c:pt>
                <c:pt idx="47">
                  <c:v>8.4685827314196036</c:v>
                </c:pt>
                <c:pt idx="48">
                  <c:v>8.435696990135277</c:v>
                </c:pt>
                <c:pt idx="49">
                  <c:v>8.1949238379164289</c:v>
                </c:pt>
                <c:pt idx="50">
                  <c:v>7.9183752060465675</c:v>
                </c:pt>
                <c:pt idx="51">
                  <c:v>7.6748237444269103</c:v>
                </c:pt>
                <c:pt idx="52">
                  <c:v>7.6202584822614838</c:v>
                </c:pt>
                <c:pt idx="53">
                  <c:v>7.4659588321966099</c:v>
                </c:pt>
                <c:pt idx="54">
                  <c:v>6.9341081996490024</c:v>
                </c:pt>
                <c:pt idx="55">
                  <c:v>6.6161727357852058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B4-4D1E-A70A-48CFE7534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258400"/>
        <c:axId val="173257840"/>
      </c:lineChart>
      <c:catAx>
        <c:axId val="17325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73257280"/>
        <c:crosses val="autoZero"/>
        <c:auto val="1"/>
        <c:lblAlgn val="ctr"/>
        <c:lblOffset val="100"/>
        <c:tickLblSkip val="1"/>
        <c:noMultiLvlLbl val="0"/>
      </c:catAx>
      <c:valAx>
        <c:axId val="17325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NeueLT Std"/>
                    <a:ea typeface="+mn-ea"/>
                    <a:cs typeface="+mn-cs"/>
                  </a:defRPr>
                </a:pPr>
                <a:r>
                  <a:rPr lang="ru-RU" b="0" dirty="0" smtClean="0"/>
                  <a:t>Часы</a:t>
                </a:r>
                <a:endParaRPr lang="de-DE" b="0" dirty="0"/>
              </a:p>
            </c:rich>
          </c:tx>
          <c:layout>
            <c:manualLayout>
              <c:xMode val="edge"/>
              <c:yMode val="edge"/>
              <c:x val="1.2591659223131052E-4"/>
              <c:y val="3.600221166994416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73256720"/>
        <c:crosses val="autoZero"/>
        <c:crossBetween val="between"/>
      </c:valAx>
      <c:valAx>
        <c:axId val="173257840"/>
        <c:scaling>
          <c:orientation val="minMax"/>
          <c:min val="6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NeueLT Std"/>
                    <a:ea typeface="+mn-ea"/>
                    <a:cs typeface="+mn-cs"/>
                  </a:defRPr>
                </a:pPr>
                <a:r>
                  <a:rPr lang="ru-RU" sz="800" b="0" dirty="0" smtClean="0"/>
                  <a:t>Баллы</a:t>
                </a:r>
                <a:r>
                  <a:rPr lang="ru-RU" sz="800" b="0" baseline="0" dirty="0" smtClean="0"/>
                  <a:t> по естественнонаучной грамотности за час общего учебного времени</a:t>
                </a:r>
                <a:endParaRPr lang="de-DE" sz="800" b="0" dirty="0"/>
              </a:p>
            </c:rich>
          </c:tx>
          <c:layout>
            <c:manualLayout>
              <c:xMode val="edge"/>
              <c:yMode val="edge"/>
              <c:x val="0.96934377922374027"/>
              <c:y val="9.941923147546903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NeueLT Std"/>
                <a:ea typeface="+mn-ea"/>
                <a:cs typeface="+mn-cs"/>
              </a:defRPr>
            </a:pPr>
            <a:endParaRPr lang="ru-RU"/>
          </a:p>
        </c:txPr>
        <c:crossAx val="173258400"/>
        <c:crosses val="max"/>
        <c:crossBetween val="between"/>
      </c:valAx>
      <c:catAx>
        <c:axId val="173258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3257840"/>
        <c:crosses val="autoZero"/>
        <c:auto val="1"/>
        <c:lblAlgn val="ctr"/>
        <c:lblOffset val="100"/>
        <c:noMultiLvlLbl val="0"/>
      </c:catAx>
      <c:spPr>
        <a:noFill/>
        <a:ln>
          <a:solidFill>
            <a:srgbClr val="005681"/>
          </a:solidFill>
        </a:ln>
        <a:effectLst/>
      </c:spPr>
    </c:plotArea>
    <c:legend>
      <c:legendPos val="t"/>
      <c:layout>
        <c:manualLayout>
          <c:xMode val="edge"/>
          <c:yMode val="edge"/>
          <c:x val="5.8429161267482363E-2"/>
          <c:y val="2.3246384750556251E-2"/>
          <c:w val="0.89999993378619159"/>
          <c:h val="5.5574618728002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HelveticaNeueLT Std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NeueLT Std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90C86-2E60-4682-B8E7-407A729CC28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03CE7F-7614-42A6-98CB-5E1D73AF2D5A}">
      <dgm:prSet phldrT="[Text]"/>
      <dgm:spPr/>
      <dgm:t>
        <a:bodyPr/>
        <a:lstStyle/>
        <a:p>
          <a:r>
            <a:rPr lang="ru-RU" dirty="0" smtClean="0"/>
            <a:t>Публикация </a:t>
          </a:r>
        </a:p>
        <a:p>
          <a:r>
            <a:rPr lang="ru-RU" dirty="0" smtClean="0"/>
            <a:t>концепции</a:t>
          </a:r>
          <a:endParaRPr lang="en-US" dirty="0"/>
        </a:p>
      </dgm:t>
    </dgm:pt>
    <dgm:pt modelId="{C72D2DC5-5416-4C79-A3E6-C42E07789E88}" type="parTrans" cxnId="{F5C63642-556C-462F-8558-1000DAD83804}">
      <dgm:prSet/>
      <dgm:spPr/>
      <dgm:t>
        <a:bodyPr/>
        <a:lstStyle/>
        <a:p>
          <a:endParaRPr lang="en-US"/>
        </a:p>
      </dgm:t>
    </dgm:pt>
    <dgm:pt modelId="{11F95CE8-E4DB-4886-A3B7-A85864E544BC}" type="sibTrans" cxnId="{F5C63642-556C-462F-8558-1000DAD83804}">
      <dgm:prSet/>
      <dgm:spPr/>
      <dgm:t>
        <a:bodyPr/>
        <a:lstStyle/>
        <a:p>
          <a:endParaRPr lang="en-US"/>
        </a:p>
      </dgm:t>
    </dgm:pt>
    <dgm:pt modelId="{9BEA5ADD-6839-4B86-BD54-190DDD2A209E}">
      <dgm:prSet phldrT="[Text]" custT="1"/>
      <dgm:spPr/>
      <dgm:t>
        <a:bodyPr/>
        <a:lstStyle/>
        <a:p>
          <a:r>
            <a:rPr lang="ru-RU" sz="1600" dirty="0" smtClean="0"/>
            <a:t>Первоначальные  отчёты (5 томов)</a:t>
          </a:r>
          <a:endParaRPr lang="en-US" sz="1600" dirty="0" smtClean="0"/>
        </a:p>
      </dgm:t>
    </dgm:pt>
    <dgm:pt modelId="{49DBF08C-80FC-4073-BDA7-A3FEC852F853}" type="parTrans" cxnId="{DA260301-DFC7-4F25-A797-06F6D87C804C}">
      <dgm:prSet/>
      <dgm:spPr/>
      <dgm:t>
        <a:bodyPr/>
        <a:lstStyle/>
        <a:p>
          <a:endParaRPr lang="en-US"/>
        </a:p>
      </dgm:t>
    </dgm:pt>
    <dgm:pt modelId="{8B817110-2E08-4340-BC7C-7C3E363543A2}" type="sibTrans" cxnId="{DA260301-DFC7-4F25-A797-06F6D87C804C}">
      <dgm:prSet/>
      <dgm:spPr/>
      <dgm:t>
        <a:bodyPr/>
        <a:lstStyle/>
        <a:p>
          <a:endParaRPr lang="en-US"/>
        </a:p>
      </dgm:t>
    </dgm:pt>
    <dgm:pt modelId="{485963F1-C9DB-49EC-AC5C-2D30E321767D}">
      <dgm:prSet phldrT="[Text]"/>
      <dgm:spPr/>
      <dgm:t>
        <a:bodyPr/>
        <a:lstStyle/>
        <a:p>
          <a:r>
            <a:rPr lang="ru-RU" dirty="0" smtClean="0"/>
            <a:t>Тематические доклады и рабочие документы</a:t>
          </a:r>
          <a:endParaRPr lang="en-US" dirty="0"/>
        </a:p>
      </dgm:t>
    </dgm:pt>
    <dgm:pt modelId="{7900DBC7-498C-43D1-B4C3-4C14F610FE61}" type="parTrans" cxnId="{F65673AA-8721-4118-8DF7-DD4068EDD19C}">
      <dgm:prSet/>
      <dgm:spPr/>
      <dgm:t>
        <a:bodyPr/>
        <a:lstStyle/>
        <a:p>
          <a:endParaRPr lang="en-US"/>
        </a:p>
      </dgm:t>
    </dgm:pt>
    <dgm:pt modelId="{0C746FB8-A18D-4079-91B1-037C9F45A1E7}" type="sibTrans" cxnId="{F65673AA-8721-4118-8DF7-DD4068EDD19C}">
      <dgm:prSet/>
      <dgm:spPr/>
      <dgm:t>
        <a:bodyPr/>
        <a:lstStyle/>
        <a:p>
          <a:endParaRPr lang="en-US"/>
        </a:p>
      </dgm:t>
    </dgm:pt>
    <dgm:pt modelId="{B96BFEC1-F55C-4B64-A432-D1E5606873F2}" type="pres">
      <dgm:prSet presAssocID="{A2E90C86-2E60-4682-B8E7-407A729CC282}" presName="CompostProcess" presStyleCnt="0">
        <dgm:presLayoutVars>
          <dgm:dir/>
          <dgm:resizeHandles val="exact"/>
        </dgm:presLayoutVars>
      </dgm:prSet>
      <dgm:spPr/>
    </dgm:pt>
    <dgm:pt modelId="{46012BFA-953E-4030-AFC9-B8065A7F00BF}" type="pres">
      <dgm:prSet presAssocID="{A2E90C86-2E60-4682-B8E7-407A729CC282}" presName="arrow" presStyleLbl="bgShp" presStyleIdx="0" presStyleCnt="1" custScaleX="117647" custScaleY="100000" custLinFactNeighborX="0" custLinFactNeighborY="815"/>
      <dgm:spPr/>
    </dgm:pt>
    <dgm:pt modelId="{2D970868-9A83-445C-BB7F-180EFF5350CC}" type="pres">
      <dgm:prSet presAssocID="{A2E90C86-2E60-4682-B8E7-407A729CC282}" presName="linearProcess" presStyleCnt="0"/>
      <dgm:spPr/>
    </dgm:pt>
    <dgm:pt modelId="{289AC2D1-AF98-428D-851C-F59F24918A15}" type="pres">
      <dgm:prSet presAssocID="{1A03CE7F-7614-42A6-98CB-5E1D73AF2D5A}" presName="textNode" presStyleLbl="node1" presStyleIdx="0" presStyleCnt="3" custScaleX="52228" custScaleY="51937" custLinFactX="-3826" custLinFactNeighborX="-100000" custLinFactNeighborY="-32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0D50C-9C59-4765-B70C-1057BA539433}" type="pres">
      <dgm:prSet presAssocID="{11F95CE8-E4DB-4886-A3B7-A85864E544BC}" presName="sibTrans" presStyleCnt="0"/>
      <dgm:spPr/>
    </dgm:pt>
    <dgm:pt modelId="{C15811F4-34EE-4147-8EAC-F027D9253DAB}" type="pres">
      <dgm:prSet presAssocID="{9BEA5ADD-6839-4B86-BD54-190DDD2A209E}" presName="textNode" presStyleLbl="node1" presStyleIdx="1" presStyleCnt="3" custScaleX="128480" custScaleY="53322" custLinFactNeighborX="-77243" custLinFactNeighborY="-30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11D1E-0549-4768-91F6-FBCB46B1B55D}" type="pres">
      <dgm:prSet presAssocID="{8B817110-2E08-4340-BC7C-7C3E363543A2}" presName="sibTrans" presStyleCnt="0"/>
      <dgm:spPr/>
    </dgm:pt>
    <dgm:pt modelId="{F42BEA8B-C4D2-4EE9-8D3C-2E5525E60D6E}" type="pres">
      <dgm:prSet presAssocID="{485963F1-C9DB-49EC-AC5C-2D30E321767D}" presName="textNode" presStyleLbl="node1" presStyleIdx="2" presStyleCnt="3" custScaleX="120378" custScaleY="50826" custLinFactNeighborX="-3579" custLinFactNeighborY="-30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FE4E-84CF-4DF0-AD3F-6F4A59A7FA6A}" type="presOf" srcId="{A2E90C86-2E60-4682-B8E7-407A729CC282}" destId="{B96BFEC1-F55C-4B64-A432-D1E5606873F2}" srcOrd="0" destOrd="0" presId="urn:microsoft.com/office/officeart/2005/8/layout/hProcess9"/>
    <dgm:cxn modelId="{1069B4AB-C06A-4871-A072-726C12520508}" type="presOf" srcId="{485963F1-C9DB-49EC-AC5C-2D30E321767D}" destId="{F42BEA8B-C4D2-4EE9-8D3C-2E5525E60D6E}" srcOrd="0" destOrd="0" presId="urn:microsoft.com/office/officeart/2005/8/layout/hProcess9"/>
    <dgm:cxn modelId="{DA260301-DFC7-4F25-A797-06F6D87C804C}" srcId="{A2E90C86-2E60-4682-B8E7-407A729CC282}" destId="{9BEA5ADD-6839-4B86-BD54-190DDD2A209E}" srcOrd="1" destOrd="0" parTransId="{49DBF08C-80FC-4073-BDA7-A3FEC852F853}" sibTransId="{8B817110-2E08-4340-BC7C-7C3E363543A2}"/>
    <dgm:cxn modelId="{F5C63642-556C-462F-8558-1000DAD83804}" srcId="{A2E90C86-2E60-4682-B8E7-407A729CC282}" destId="{1A03CE7F-7614-42A6-98CB-5E1D73AF2D5A}" srcOrd="0" destOrd="0" parTransId="{C72D2DC5-5416-4C79-A3E6-C42E07789E88}" sibTransId="{11F95CE8-E4DB-4886-A3B7-A85864E544BC}"/>
    <dgm:cxn modelId="{A1FD6FFD-A4D3-4FB7-9F7E-BB5653E59DC2}" type="presOf" srcId="{9BEA5ADD-6839-4B86-BD54-190DDD2A209E}" destId="{C15811F4-34EE-4147-8EAC-F027D9253DAB}" srcOrd="0" destOrd="0" presId="urn:microsoft.com/office/officeart/2005/8/layout/hProcess9"/>
    <dgm:cxn modelId="{F65673AA-8721-4118-8DF7-DD4068EDD19C}" srcId="{A2E90C86-2E60-4682-B8E7-407A729CC282}" destId="{485963F1-C9DB-49EC-AC5C-2D30E321767D}" srcOrd="2" destOrd="0" parTransId="{7900DBC7-498C-43D1-B4C3-4C14F610FE61}" sibTransId="{0C746FB8-A18D-4079-91B1-037C9F45A1E7}"/>
    <dgm:cxn modelId="{BAC8B321-C823-461A-8495-30DF89D00AE4}" type="presOf" srcId="{1A03CE7F-7614-42A6-98CB-5E1D73AF2D5A}" destId="{289AC2D1-AF98-428D-851C-F59F24918A15}" srcOrd="0" destOrd="0" presId="urn:microsoft.com/office/officeart/2005/8/layout/hProcess9"/>
    <dgm:cxn modelId="{8DD6AB65-51A2-4AF5-A792-900C71230F56}" type="presParOf" srcId="{B96BFEC1-F55C-4B64-A432-D1E5606873F2}" destId="{46012BFA-953E-4030-AFC9-B8065A7F00BF}" srcOrd="0" destOrd="0" presId="urn:microsoft.com/office/officeart/2005/8/layout/hProcess9"/>
    <dgm:cxn modelId="{114AEFD4-A783-4C2D-ADF2-3865CB7F6349}" type="presParOf" srcId="{B96BFEC1-F55C-4B64-A432-D1E5606873F2}" destId="{2D970868-9A83-445C-BB7F-180EFF5350CC}" srcOrd="1" destOrd="0" presId="urn:microsoft.com/office/officeart/2005/8/layout/hProcess9"/>
    <dgm:cxn modelId="{945DCE44-A72A-41EB-9CB1-A33819DC0062}" type="presParOf" srcId="{2D970868-9A83-445C-BB7F-180EFF5350CC}" destId="{289AC2D1-AF98-428D-851C-F59F24918A15}" srcOrd="0" destOrd="0" presId="urn:microsoft.com/office/officeart/2005/8/layout/hProcess9"/>
    <dgm:cxn modelId="{10B3F923-BCA2-403B-879C-7F00CBF23B3B}" type="presParOf" srcId="{2D970868-9A83-445C-BB7F-180EFF5350CC}" destId="{B4D0D50C-9C59-4765-B70C-1057BA539433}" srcOrd="1" destOrd="0" presId="urn:microsoft.com/office/officeart/2005/8/layout/hProcess9"/>
    <dgm:cxn modelId="{D208D174-3267-42D7-9801-BA0211084210}" type="presParOf" srcId="{2D970868-9A83-445C-BB7F-180EFF5350CC}" destId="{C15811F4-34EE-4147-8EAC-F027D9253DAB}" srcOrd="2" destOrd="0" presId="urn:microsoft.com/office/officeart/2005/8/layout/hProcess9"/>
    <dgm:cxn modelId="{D807DCE3-B180-40A1-B2F7-2CD9DA8CAEB3}" type="presParOf" srcId="{2D970868-9A83-445C-BB7F-180EFF5350CC}" destId="{7A611D1E-0549-4768-91F6-FBCB46B1B55D}" srcOrd="3" destOrd="0" presId="urn:microsoft.com/office/officeart/2005/8/layout/hProcess9"/>
    <dgm:cxn modelId="{687A4528-8F75-45AC-9562-EEB6A0A96D32}" type="presParOf" srcId="{2D970868-9A83-445C-BB7F-180EFF5350CC}" destId="{F42BEA8B-C4D2-4EE9-8D3C-2E5525E60D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90C86-2E60-4682-B8E7-407A729CC28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03CE7F-7614-42A6-98CB-5E1D73AF2D5A}">
      <dgm:prSet phldrT="[Text]"/>
      <dgm:spPr/>
      <dgm:t>
        <a:bodyPr/>
        <a:lstStyle/>
        <a:p>
          <a:r>
            <a:rPr lang="ru-RU" dirty="0" smtClean="0"/>
            <a:t>Публикация концепции</a:t>
          </a:r>
          <a:endParaRPr lang="en-US" dirty="0"/>
        </a:p>
      </dgm:t>
    </dgm:pt>
    <dgm:pt modelId="{C72D2DC5-5416-4C79-A3E6-C42E07789E88}" type="parTrans" cxnId="{F5C63642-556C-462F-8558-1000DAD83804}">
      <dgm:prSet/>
      <dgm:spPr/>
      <dgm:t>
        <a:bodyPr/>
        <a:lstStyle/>
        <a:p>
          <a:endParaRPr lang="en-US"/>
        </a:p>
      </dgm:t>
    </dgm:pt>
    <dgm:pt modelId="{11F95CE8-E4DB-4886-A3B7-A85864E544BC}" type="sibTrans" cxnId="{F5C63642-556C-462F-8558-1000DAD83804}">
      <dgm:prSet/>
      <dgm:spPr/>
      <dgm:t>
        <a:bodyPr/>
        <a:lstStyle/>
        <a:p>
          <a:endParaRPr lang="en-US"/>
        </a:p>
      </dgm:t>
    </dgm:pt>
    <dgm:pt modelId="{9BEA5ADD-6839-4B86-BD54-190DDD2A209E}">
      <dgm:prSet phldrT="[Text]" custT="1"/>
      <dgm:spPr/>
      <dgm:t>
        <a:bodyPr/>
        <a:lstStyle/>
        <a:p>
          <a:r>
            <a:rPr lang="ru-RU" sz="1900" dirty="0" smtClean="0"/>
            <a:t>Первоначальные отчёты</a:t>
          </a:r>
          <a:r>
            <a:rPr lang="en-US" sz="1900" dirty="0" smtClean="0"/>
            <a:t> </a:t>
          </a:r>
          <a:r>
            <a:rPr lang="en-US" sz="1900" dirty="0" smtClean="0"/>
            <a:t>(</a:t>
          </a:r>
          <a:r>
            <a:rPr lang="en-US" sz="1900" dirty="0" smtClean="0">
              <a:solidFill>
                <a:schemeClr val="accent6"/>
              </a:solidFill>
            </a:rPr>
            <a:t>6</a:t>
          </a:r>
          <a:r>
            <a:rPr lang="en-US" sz="1900" dirty="0" smtClean="0">
              <a:solidFill>
                <a:srgbClr val="FF0000"/>
              </a:solidFill>
            </a:rPr>
            <a:t> </a:t>
          </a:r>
          <a:r>
            <a:rPr lang="ru-RU" sz="1900" dirty="0" smtClean="0">
              <a:solidFill>
                <a:srgbClr val="FF0000"/>
              </a:solidFill>
            </a:rPr>
            <a:t>томов</a:t>
          </a:r>
          <a:r>
            <a:rPr lang="en-US" sz="1900" dirty="0" smtClean="0"/>
            <a:t>)</a:t>
          </a:r>
          <a:endParaRPr lang="en-US" sz="1400" dirty="0" smtClean="0"/>
        </a:p>
      </dgm:t>
    </dgm:pt>
    <dgm:pt modelId="{49DBF08C-80FC-4073-BDA7-A3FEC852F853}" type="parTrans" cxnId="{DA260301-DFC7-4F25-A797-06F6D87C804C}">
      <dgm:prSet/>
      <dgm:spPr/>
      <dgm:t>
        <a:bodyPr/>
        <a:lstStyle/>
        <a:p>
          <a:endParaRPr lang="en-US"/>
        </a:p>
      </dgm:t>
    </dgm:pt>
    <dgm:pt modelId="{8B817110-2E08-4340-BC7C-7C3E363543A2}" type="sibTrans" cxnId="{DA260301-DFC7-4F25-A797-06F6D87C804C}">
      <dgm:prSet/>
      <dgm:spPr/>
      <dgm:t>
        <a:bodyPr/>
        <a:lstStyle/>
        <a:p>
          <a:endParaRPr lang="en-US"/>
        </a:p>
      </dgm:t>
    </dgm:pt>
    <dgm:pt modelId="{485963F1-C9DB-49EC-AC5C-2D30E321767D}">
      <dgm:prSet phldrT="[Text]"/>
      <dgm:spPr/>
      <dgm:t>
        <a:bodyPr/>
        <a:lstStyle/>
        <a:p>
          <a:r>
            <a:rPr lang="ru-RU" dirty="0" smtClean="0"/>
            <a:t>Тематические доклады и рабочие документы</a:t>
          </a:r>
          <a:endParaRPr lang="en-US" dirty="0"/>
        </a:p>
      </dgm:t>
    </dgm:pt>
    <dgm:pt modelId="{7900DBC7-498C-43D1-B4C3-4C14F610FE61}" type="parTrans" cxnId="{F65673AA-8721-4118-8DF7-DD4068EDD19C}">
      <dgm:prSet/>
      <dgm:spPr/>
      <dgm:t>
        <a:bodyPr/>
        <a:lstStyle/>
        <a:p>
          <a:endParaRPr lang="en-US"/>
        </a:p>
      </dgm:t>
    </dgm:pt>
    <dgm:pt modelId="{0C746FB8-A18D-4079-91B1-037C9F45A1E7}" type="sibTrans" cxnId="{F65673AA-8721-4118-8DF7-DD4068EDD19C}">
      <dgm:prSet/>
      <dgm:spPr/>
      <dgm:t>
        <a:bodyPr/>
        <a:lstStyle/>
        <a:p>
          <a:endParaRPr lang="en-US"/>
        </a:p>
      </dgm:t>
    </dgm:pt>
    <dgm:pt modelId="{B96BFEC1-F55C-4B64-A432-D1E5606873F2}" type="pres">
      <dgm:prSet presAssocID="{A2E90C86-2E60-4682-B8E7-407A729CC282}" presName="CompostProcess" presStyleCnt="0">
        <dgm:presLayoutVars>
          <dgm:dir/>
          <dgm:resizeHandles val="exact"/>
        </dgm:presLayoutVars>
      </dgm:prSet>
      <dgm:spPr/>
    </dgm:pt>
    <dgm:pt modelId="{46012BFA-953E-4030-AFC9-B8065A7F00BF}" type="pres">
      <dgm:prSet presAssocID="{A2E90C86-2E60-4682-B8E7-407A729CC282}" presName="arrow" presStyleLbl="bgShp" presStyleIdx="0" presStyleCnt="1" custScaleX="117647" custScaleY="100000" custLinFactNeighborX="0" custLinFactNeighborY="815"/>
      <dgm:spPr/>
    </dgm:pt>
    <dgm:pt modelId="{2D970868-9A83-445C-BB7F-180EFF5350CC}" type="pres">
      <dgm:prSet presAssocID="{A2E90C86-2E60-4682-B8E7-407A729CC282}" presName="linearProcess" presStyleCnt="0"/>
      <dgm:spPr/>
    </dgm:pt>
    <dgm:pt modelId="{289AC2D1-AF98-428D-851C-F59F24918A15}" type="pres">
      <dgm:prSet presAssocID="{1A03CE7F-7614-42A6-98CB-5E1D73AF2D5A}" presName="textNode" presStyleLbl="node1" presStyleIdx="0" presStyleCnt="3" custScaleX="52228" custScaleY="51937" custLinFactX="-3826" custLinFactNeighborX="-100000" custLinFactNeighborY="-32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0D50C-9C59-4765-B70C-1057BA539433}" type="pres">
      <dgm:prSet presAssocID="{11F95CE8-E4DB-4886-A3B7-A85864E544BC}" presName="sibTrans" presStyleCnt="0"/>
      <dgm:spPr/>
    </dgm:pt>
    <dgm:pt modelId="{C15811F4-34EE-4147-8EAC-F027D9253DAB}" type="pres">
      <dgm:prSet presAssocID="{9BEA5ADD-6839-4B86-BD54-190DDD2A209E}" presName="textNode" presStyleLbl="node1" presStyleIdx="1" presStyleCnt="3" custScaleX="128480" custScaleY="53322" custLinFactNeighborX="-77597" custLinFactNeighborY="-31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11D1E-0549-4768-91F6-FBCB46B1B55D}" type="pres">
      <dgm:prSet presAssocID="{8B817110-2E08-4340-BC7C-7C3E363543A2}" presName="sibTrans" presStyleCnt="0"/>
      <dgm:spPr/>
    </dgm:pt>
    <dgm:pt modelId="{F42BEA8B-C4D2-4EE9-8D3C-2E5525E60D6E}" type="pres">
      <dgm:prSet presAssocID="{485963F1-C9DB-49EC-AC5C-2D30E321767D}" presName="textNode" presStyleLbl="node1" presStyleIdx="2" presStyleCnt="3" custScaleX="120378" custScaleY="50826" custLinFactNeighborX="-3579" custLinFactNeighborY="-307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EFE4E-84CF-4DF0-AD3F-6F4A59A7FA6A}" type="presOf" srcId="{A2E90C86-2E60-4682-B8E7-407A729CC282}" destId="{B96BFEC1-F55C-4B64-A432-D1E5606873F2}" srcOrd="0" destOrd="0" presId="urn:microsoft.com/office/officeart/2005/8/layout/hProcess9"/>
    <dgm:cxn modelId="{1069B4AB-C06A-4871-A072-726C12520508}" type="presOf" srcId="{485963F1-C9DB-49EC-AC5C-2D30E321767D}" destId="{F42BEA8B-C4D2-4EE9-8D3C-2E5525E60D6E}" srcOrd="0" destOrd="0" presId="urn:microsoft.com/office/officeart/2005/8/layout/hProcess9"/>
    <dgm:cxn modelId="{DA260301-DFC7-4F25-A797-06F6D87C804C}" srcId="{A2E90C86-2E60-4682-B8E7-407A729CC282}" destId="{9BEA5ADD-6839-4B86-BD54-190DDD2A209E}" srcOrd="1" destOrd="0" parTransId="{49DBF08C-80FC-4073-BDA7-A3FEC852F853}" sibTransId="{8B817110-2E08-4340-BC7C-7C3E363543A2}"/>
    <dgm:cxn modelId="{F5C63642-556C-462F-8558-1000DAD83804}" srcId="{A2E90C86-2E60-4682-B8E7-407A729CC282}" destId="{1A03CE7F-7614-42A6-98CB-5E1D73AF2D5A}" srcOrd="0" destOrd="0" parTransId="{C72D2DC5-5416-4C79-A3E6-C42E07789E88}" sibTransId="{11F95CE8-E4DB-4886-A3B7-A85864E544BC}"/>
    <dgm:cxn modelId="{A1FD6FFD-A4D3-4FB7-9F7E-BB5653E59DC2}" type="presOf" srcId="{9BEA5ADD-6839-4B86-BD54-190DDD2A209E}" destId="{C15811F4-34EE-4147-8EAC-F027D9253DAB}" srcOrd="0" destOrd="0" presId="urn:microsoft.com/office/officeart/2005/8/layout/hProcess9"/>
    <dgm:cxn modelId="{F65673AA-8721-4118-8DF7-DD4068EDD19C}" srcId="{A2E90C86-2E60-4682-B8E7-407A729CC282}" destId="{485963F1-C9DB-49EC-AC5C-2D30E321767D}" srcOrd="2" destOrd="0" parTransId="{7900DBC7-498C-43D1-B4C3-4C14F610FE61}" sibTransId="{0C746FB8-A18D-4079-91B1-037C9F45A1E7}"/>
    <dgm:cxn modelId="{BAC8B321-C823-461A-8495-30DF89D00AE4}" type="presOf" srcId="{1A03CE7F-7614-42A6-98CB-5E1D73AF2D5A}" destId="{289AC2D1-AF98-428D-851C-F59F24918A15}" srcOrd="0" destOrd="0" presId="urn:microsoft.com/office/officeart/2005/8/layout/hProcess9"/>
    <dgm:cxn modelId="{8DD6AB65-51A2-4AF5-A792-900C71230F56}" type="presParOf" srcId="{B96BFEC1-F55C-4B64-A432-D1E5606873F2}" destId="{46012BFA-953E-4030-AFC9-B8065A7F00BF}" srcOrd="0" destOrd="0" presId="urn:microsoft.com/office/officeart/2005/8/layout/hProcess9"/>
    <dgm:cxn modelId="{114AEFD4-A783-4C2D-ADF2-3865CB7F6349}" type="presParOf" srcId="{B96BFEC1-F55C-4B64-A432-D1E5606873F2}" destId="{2D970868-9A83-445C-BB7F-180EFF5350CC}" srcOrd="1" destOrd="0" presId="urn:microsoft.com/office/officeart/2005/8/layout/hProcess9"/>
    <dgm:cxn modelId="{945DCE44-A72A-41EB-9CB1-A33819DC0062}" type="presParOf" srcId="{2D970868-9A83-445C-BB7F-180EFF5350CC}" destId="{289AC2D1-AF98-428D-851C-F59F24918A15}" srcOrd="0" destOrd="0" presId="urn:microsoft.com/office/officeart/2005/8/layout/hProcess9"/>
    <dgm:cxn modelId="{10B3F923-BCA2-403B-879C-7F00CBF23B3B}" type="presParOf" srcId="{2D970868-9A83-445C-BB7F-180EFF5350CC}" destId="{B4D0D50C-9C59-4765-B70C-1057BA539433}" srcOrd="1" destOrd="0" presId="urn:microsoft.com/office/officeart/2005/8/layout/hProcess9"/>
    <dgm:cxn modelId="{D208D174-3267-42D7-9801-BA0211084210}" type="presParOf" srcId="{2D970868-9A83-445C-BB7F-180EFF5350CC}" destId="{C15811F4-34EE-4147-8EAC-F027D9253DAB}" srcOrd="2" destOrd="0" presId="urn:microsoft.com/office/officeart/2005/8/layout/hProcess9"/>
    <dgm:cxn modelId="{D807DCE3-B180-40A1-B2F7-2CD9DA8CAEB3}" type="presParOf" srcId="{2D970868-9A83-445C-BB7F-180EFF5350CC}" destId="{7A611D1E-0549-4768-91F6-FBCB46B1B55D}" srcOrd="3" destOrd="0" presId="urn:microsoft.com/office/officeart/2005/8/layout/hProcess9"/>
    <dgm:cxn modelId="{687A4528-8F75-45AC-9562-EEB6A0A96D32}" type="presParOf" srcId="{2D970868-9A83-445C-BB7F-180EFF5350CC}" destId="{F42BEA8B-C4D2-4EE9-8D3C-2E5525E60D6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12BFA-953E-4030-AFC9-B8065A7F00BF}">
      <dsp:nvSpPr>
        <dsp:cNvPr id="0" name=""/>
        <dsp:cNvSpPr/>
      </dsp:nvSpPr>
      <dsp:spPr>
        <a:xfrm>
          <a:off x="2" y="0"/>
          <a:ext cx="8686795" cy="38338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AC2D1-AF98-428D-851C-F59F24918A15}">
      <dsp:nvSpPr>
        <dsp:cNvPr id="0" name=""/>
        <dsp:cNvSpPr/>
      </dsp:nvSpPr>
      <dsp:spPr>
        <a:xfrm>
          <a:off x="0" y="1023175"/>
          <a:ext cx="1361082" cy="79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Публикация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концепции</a:t>
          </a:r>
          <a:endParaRPr lang="en-US" sz="1700" kern="1200" dirty="0"/>
        </a:p>
      </dsp:txBody>
      <dsp:txXfrm>
        <a:off x="38880" y="1062055"/>
        <a:ext cx="1283322" cy="718706"/>
      </dsp:txXfrm>
    </dsp:sp>
    <dsp:sp modelId="{C15811F4-34EE-4147-8EAC-F027D9253DAB}">
      <dsp:nvSpPr>
        <dsp:cNvPr id="0" name=""/>
        <dsp:cNvSpPr/>
      </dsp:nvSpPr>
      <dsp:spPr>
        <a:xfrm>
          <a:off x="1594520" y="1046032"/>
          <a:ext cx="3348240" cy="81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Первоначальные  отчёты (5 томов)</a:t>
          </a:r>
          <a:endParaRPr lang="en-US" sz="1600" kern="1200" dirty="0" smtClean="0"/>
        </a:p>
      </dsp:txBody>
      <dsp:txXfrm>
        <a:off x="1634437" y="1085949"/>
        <a:ext cx="3268406" cy="737872"/>
      </dsp:txXfrm>
    </dsp:sp>
    <dsp:sp modelId="{F42BEA8B-C4D2-4EE9-8D3C-2E5525E60D6E}">
      <dsp:nvSpPr>
        <dsp:cNvPr id="0" name=""/>
        <dsp:cNvSpPr/>
      </dsp:nvSpPr>
      <dsp:spPr>
        <a:xfrm>
          <a:off x="5362630" y="1056383"/>
          <a:ext cx="3137098" cy="779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Тематические доклады и рабочие документы</a:t>
          </a:r>
          <a:endParaRPr lang="en-US" sz="1700" kern="1200" dirty="0"/>
        </a:p>
      </dsp:txBody>
      <dsp:txXfrm>
        <a:off x="5400679" y="1094432"/>
        <a:ext cx="3061000" cy="703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12BFA-953E-4030-AFC9-B8065A7F00BF}">
      <dsp:nvSpPr>
        <dsp:cNvPr id="0" name=""/>
        <dsp:cNvSpPr/>
      </dsp:nvSpPr>
      <dsp:spPr>
        <a:xfrm>
          <a:off x="2" y="0"/>
          <a:ext cx="8686795" cy="38338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AC2D1-AF98-428D-851C-F59F24918A15}">
      <dsp:nvSpPr>
        <dsp:cNvPr id="0" name=""/>
        <dsp:cNvSpPr/>
      </dsp:nvSpPr>
      <dsp:spPr>
        <a:xfrm>
          <a:off x="0" y="1023175"/>
          <a:ext cx="1457475" cy="796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Публикация концепции</a:t>
          </a:r>
          <a:endParaRPr lang="en-US" sz="1800" kern="1200" dirty="0"/>
        </a:p>
      </dsp:txBody>
      <dsp:txXfrm>
        <a:off x="38880" y="1062055"/>
        <a:ext cx="1379715" cy="718706"/>
      </dsp:txXfrm>
    </dsp:sp>
    <dsp:sp modelId="{C15811F4-34EE-4147-8EAC-F027D9253DAB}">
      <dsp:nvSpPr>
        <dsp:cNvPr id="0" name=""/>
        <dsp:cNvSpPr/>
      </dsp:nvSpPr>
      <dsp:spPr>
        <a:xfrm>
          <a:off x="1491744" y="1021480"/>
          <a:ext cx="3585366" cy="8177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Первоначальные отчёты</a:t>
          </a:r>
          <a:r>
            <a:rPr lang="en-US" sz="1900" kern="1200" dirty="0" smtClean="0"/>
            <a:t> </a:t>
          </a:r>
          <a:r>
            <a:rPr lang="en-US" sz="1900" kern="1200" dirty="0" smtClean="0"/>
            <a:t>(</a:t>
          </a:r>
          <a:r>
            <a:rPr lang="en-US" sz="1900" kern="1200" dirty="0" smtClean="0">
              <a:solidFill>
                <a:schemeClr val="accent6"/>
              </a:solidFill>
            </a:rPr>
            <a:t>6</a:t>
          </a:r>
          <a:r>
            <a:rPr lang="en-US" sz="1900" kern="1200" dirty="0" smtClean="0">
              <a:solidFill>
                <a:srgbClr val="FF0000"/>
              </a:solidFill>
            </a:rPr>
            <a:t> </a:t>
          </a:r>
          <a:r>
            <a:rPr lang="ru-RU" sz="1900" kern="1200" dirty="0" smtClean="0">
              <a:solidFill>
                <a:srgbClr val="FF0000"/>
              </a:solidFill>
            </a:rPr>
            <a:t>томов</a:t>
          </a:r>
          <a:r>
            <a:rPr lang="en-US" sz="1900" kern="1200" dirty="0" smtClean="0"/>
            <a:t>)</a:t>
          </a:r>
          <a:endParaRPr lang="en-US" sz="1400" kern="1200" dirty="0" smtClean="0"/>
        </a:p>
      </dsp:txBody>
      <dsp:txXfrm>
        <a:off x="1531661" y="1061397"/>
        <a:ext cx="3505532" cy="737872"/>
      </dsp:txXfrm>
    </dsp:sp>
    <dsp:sp modelId="{F42BEA8B-C4D2-4EE9-8D3C-2E5525E60D6E}">
      <dsp:nvSpPr>
        <dsp:cNvPr id="0" name=""/>
        <dsp:cNvSpPr/>
      </dsp:nvSpPr>
      <dsp:spPr>
        <a:xfrm>
          <a:off x="5319476" y="1056383"/>
          <a:ext cx="3359271" cy="779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Тематические доклады и рабочие документы</a:t>
          </a:r>
          <a:endParaRPr lang="en-US" sz="1800" kern="1200" dirty="0"/>
        </a:p>
      </dsp:txBody>
      <dsp:txXfrm>
        <a:off x="5357525" y="1094432"/>
        <a:ext cx="3283173" cy="703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0.1139</cdr:x>
      <cdr:y>0.24879</cdr:y>
    </cdr:from>
    <cdr:to>
      <cdr:x>0.21849</cdr:x>
      <cdr:y>0.48647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1007319" y="1131620"/>
          <a:ext cx="925086" cy="1081030"/>
        </a:xfrm>
        <a:prstGeom xmlns:a="http://schemas.openxmlformats.org/drawingml/2006/main" prst="wedgeRectCallout">
          <a:avLst>
            <a:gd name="adj1" fmla="val 161641"/>
            <a:gd name="adj2" fmla="val 7877"/>
          </a:avLst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6783" tIns="48392" rIns="96783" bIns="48392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dirty="0" smtClean="0"/>
            <a:t>Средний показатель по ОЭСР</a:t>
          </a:r>
          <a:r>
            <a:rPr lang="en-GB" sz="1050" dirty="0" smtClean="0"/>
            <a:t>: </a:t>
          </a:r>
          <a:r>
            <a:rPr lang="en-GB" sz="1050" dirty="0"/>
            <a:t>493</a:t>
          </a:r>
        </a:p>
        <a:p xmlns:a="http://schemas.openxmlformats.org/drawingml/2006/main">
          <a:pPr algn="ctr"/>
          <a:endParaRPr lang="en-GB" sz="1050" dirty="0"/>
        </a:p>
        <a:p xmlns:a="http://schemas.openxmlformats.org/drawingml/2006/main">
          <a:pPr algn="ctr"/>
          <a:r>
            <a:rPr lang="ru-RU" sz="1050" dirty="0" smtClean="0"/>
            <a:t>Россия</a:t>
          </a:r>
          <a:r>
            <a:rPr lang="en-GB" sz="1050" dirty="0" smtClean="0"/>
            <a:t>: </a:t>
          </a:r>
          <a:r>
            <a:rPr lang="en-GB" sz="1050" dirty="0"/>
            <a:t>487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0.52529</cdr:x>
      <cdr:y>0.46357</cdr:y>
    </cdr:from>
    <cdr:to>
      <cdr:x>0.55149</cdr:x>
      <cdr:y>0.53643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331114" y="1832648"/>
          <a:ext cx="216024" cy="28803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0.36559</cdr:x>
      <cdr:y>0.20973</cdr:y>
    </cdr:from>
    <cdr:to>
      <cdr:x>0.71487</cdr:x>
      <cdr:y>0.91648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014382" y="829129"/>
          <a:ext cx="2879865" cy="279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0.87918</cdr:x>
      <cdr:y>0.05714</cdr:y>
    </cdr:from>
    <cdr:to>
      <cdr:x>1</cdr:x>
      <cdr:y>0.8972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7491926" y="225879"/>
          <a:ext cx="996156" cy="3321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0.07987</cdr:x>
      <cdr:y>0.00277</cdr:y>
    </cdr:from>
    <cdr:to>
      <cdr:x>0.09373</cdr:x>
      <cdr:y>0.03207</cdr:y>
    </cdr:to>
    <cdr:grpSp>
      <cdr:nvGrpSpPr>
        <cdr:cNvPr id="4" name="Gruppieren 4">
          <a:extLst xmlns:a="http://schemas.openxmlformats.org/drawingml/2006/main">
            <a:ext uri="{FF2B5EF4-FFF2-40B4-BE49-F238E27FC236}">
              <a16:creationId xmlns:a16="http://schemas.microsoft.com/office/drawing/2014/main" xmlns="" id="{F62AF0D5-0D7B-445F-826A-6D2A78D1552A}"/>
            </a:ext>
          </a:extLst>
        </cdr:cNvPr>
        <cdr:cNvGrpSpPr/>
      </cdr:nvGrpSpPr>
      <cdr:grpSpPr>
        <a:xfrm xmlns:a="http://schemas.openxmlformats.org/drawingml/2006/main">
          <a:off x="658544" y="10951"/>
          <a:ext cx="114278" cy="115832"/>
          <a:chOff x="2763326" y="426993"/>
          <a:chExt cx="102382" cy="186368"/>
        </a:xfrm>
        <a:solidFill xmlns:a="http://schemas.openxmlformats.org/drawingml/2006/main">
          <a:srgbClr val="E4B921"/>
        </a:solidFill>
      </cdr:grpSpPr>
      <cdr:sp macro="" textlink="">
        <cdr:nvSpPr>
          <cdr:cNvPr id="5" name="Raute 2"/>
          <cdr:cNvSpPr/>
        </cdr:nvSpPr>
        <cdr:spPr>
          <a:xfrm xmlns:a="http://schemas.openxmlformats.org/drawingml/2006/main">
            <a:off x="2763326" y="426993"/>
            <a:ext cx="102382" cy="186368"/>
          </a:xfrm>
          <a:prstGeom xmlns:a="http://schemas.openxmlformats.org/drawingml/2006/main" prst="diamond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dk1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de-DE"/>
          </a:p>
        </cdr:txBody>
      </cdr:sp>
    </cdr:grpSp>
  </cdr:relSizeAnchor>
  <cdr:relSizeAnchor xmlns:cdr="http://schemas.openxmlformats.org/drawingml/2006/chartDrawing">
    <cdr:from>
      <cdr:x>0.08372</cdr:x>
      <cdr:y>0</cdr:y>
    </cdr:from>
    <cdr:to>
      <cdr:x>0.22581</cdr:x>
      <cdr:y>0.0326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90282" y="0"/>
          <a:ext cx="1171574" cy="1288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GB" sz="1100" dirty="0"/>
            <a:t>OECD average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0.65438</cdr:x>
      <cdr:y>0.80213</cdr:y>
    </cdr:from>
    <cdr:to>
      <cdr:x>0.68617</cdr:x>
      <cdr:y>0.85176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929714" y="3127766"/>
          <a:ext cx="288032" cy="19352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84694-25D1-444B-9B90-D3D2EBF671A3}" type="datetimeFigureOut">
              <a:rPr lang="en-GB" smtClean="0"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D567-BAAC-44D0-AD84-4F87979919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08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63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7A4BC-5347-40DF-8CB7-B27E4ECEA6FC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869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57A4BC-5347-40DF-8CB7-B27E4ECEA6FC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966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24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14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83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33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2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0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0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9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0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4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2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567-BAAC-44D0-AD84-4F87979919A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7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 userDrawn="1"/>
        </p:nvSpPr>
        <p:spPr bwMode="auto">
          <a:xfrm>
            <a:off x="522288" y="3278189"/>
            <a:ext cx="4721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E4B921"/>
                </a:solidFill>
                <a:latin typeface="Helvetica Neue Thin" pitchFamily="6" charset="0"/>
              </a:rPr>
              <a:t>Name of 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856" y="1476376"/>
            <a:ext cx="4738254" cy="150235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60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3008313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2971800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>
            <a:normAutofit/>
          </a:bodyPr>
          <a:lstStyle>
            <a:lvl1pPr algn="l">
              <a:defRPr sz="1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>
                <a:latin typeface="HelveticaNeueLT Std"/>
                <a:cs typeface="HelveticaNeueLT Std"/>
              </a:defRPr>
            </a:lvl1pPr>
            <a:lvl2pPr>
              <a:defRPr sz="2800">
                <a:latin typeface="HelveticaNeueLT Std"/>
                <a:cs typeface="HelveticaNeueLT Std"/>
              </a:defRPr>
            </a:lvl2pPr>
            <a:lvl3pPr>
              <a:defRPr sz="2400">
                <a:latin typeface="HelveticaNeueLT Std"/>
                <a:cs typeface="HelveticaNeueLT Std"/>
              </a:defRPr>
            </a:lvl3pPr>
            <a:lvl4pPr>
              <a:defRPr sz="2000">
                <a:latin typeface="HelveticaNeueLT Std"/>
                <a:cs typeface="HelveticaNeueLT Std"/>
              </a:defRPr>
            </a:lvl4pPr>
            <a:lvl5pPr>
              <a:defRPr sz="2000">
                <a:latin typeface="HelveticaNeueLT Std"/>
                <a:cs typeface="HelveticaNeueLT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51857"/>
            <a:ext cx="3008313" cy="3342368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23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4025900"/>
            <a:ext cx="7278688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6950"/>
            <a:ext cx="7315200" cy="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>
                <a:latin typeface="HelveticaNeueLT Std"/>
                <a:cs typeface="HelveticaNeueLT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57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221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629400" y="206375"/>
            <a:ext cx="0" cy="438785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36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60110" y="2256543"/>
            <a:ext cx="3489325" cy="456274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D04432"/>
                </a:solidFill>
                <a:latin typeface="HelveticaNeueLT Std Med"/>
                <a:cs typeface="HelveticaNeueLT Std Me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360491" y="3058048"/>
            <a:ext cx="3489325" cy="44391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000" b="0" i="0" baseline="0">
                <a:latin typeface="HelveticaNeueLT Std"/>
                <a:cs typeface="HelveticaNeueLT Std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360491" y="4032184"/>
            <a:ext cx="3489325" cy="399050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D04432"/>
                </a:solidFill>
                <a:latin typeface="HelveticaNeueLT Std"/>
                <a:cs typeface="HelveticaNeueLT Std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55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72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86868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47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309007"/>
            <a:ext cx="8229600" cy="33940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latin typeface="HelveticaNeueLT Std"/>
                <a:cs typeface="HelveticaNeueLT Std"/>
              </a:defRPr>
            </a:lvl1pPr>
            <a:lvl2pPr>
              <a:defRPr>
                <a:latin typeface="HelveticaNeueLT Std"/>
                <a:cs typeface="HelveticaNeueLT Std"/>
              </a:defRPr>
            </a:lvl2pPr>
            <a:lvl3pPr>
              <a:defRPr>
                <a:latin typeface="HelveticaNeueLT Std"/>
                <a:cs typeface="HelveticaNeueLT Std"/>
              </a:defRPr>
            </a:lvl3pPr>
            <a:lvl4pPr>
              <a:defRPr>
                <a:latin typeface="HelveticaNeueLT Std"/>
                <a:cs typeface="HelveticaNeueLT Std"/>
              </a:defRPr>
            </a:lvl4pPr>
            <a:lvl5pPr>
              <a:defRPr>
                <a:latin typeface="HelveticaNeueLT Std"/>
                <a:cs typeface="HelveticaNeueLT Std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53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685800" y="2700338"/>
            <a:ext cx="77724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68613"/>
            <a:ext cx="6400800" cy="3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NeueLT Std"/>
                <a:cs typeface="HelveticaNeueLT St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723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86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72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HelveticaNeueLT Std Med"/>
                <a:cs typeface="HelveticaNeueLT Std M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>
                <a:latin typeface="HelveticaNeueLT Std"/>
                <a:cs typeface="HelveticaNeueLT Std"/>
              </a:defRPr>
            </a:lvl1pPr>
            <a:lvl2pPr>
              <a:defRPr sz="2000">
                <a:latin typeface="HelveticaNeueLT Std"/>
                <a:cs typeface="HelveticaNeueLT Std"/>
              </a:defRPr>
            </a:lvl2pPr>
            <a:lvl3pPr>
              <a:defRPr sz="1800">
                <a:latin typeface="HelveticaNeueLT Std"/>
                <a:cs typeface="HelveticaNeueLT Std"/>
              </a:defRPr>
            </a:lvl3pPr>
            <a:lvl4pPr>
              <a:defRPr sz="1600">
                <a:latin typeface="HelveticaNeueLT Std"/>
                <a:cs typeface="HelveticaNeueLT Std"/>
              </a:defRPr>
            </a:lvl4pPr>
            <a:lvl5pPr>
              <a:defRPr sz="1600">
                <a:latin typeface="HelveticaNeueLT Std"/>
                <a:cs typeface="HelveticaNeueLT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0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10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7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ISA_TB_3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7186">
            <a:off x="7970838" y="2544763"/>
            <a:ext cx="647541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4" y="0"/>
            <a:ext cx="29352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7" y="4162426"/>
            <a:ext cx="17891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23967">
            <a:off x="4633120" y="2513807"/>
            <a:ext cx="5943601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PISA_LOGO-0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25476"/>
            <a:ext cx="1238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03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79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kern="1200">
          <a:solidFill>
            <a:srgbClr val="005681"/>
          </a:solidFill>
          <a:latin typeface="HelveticaNeueLT Std Med"/>
          <a:ea typeface="MS PGothic" panose="020B0600070205080204" pitchFamily="34" charset="-128"/>
          <a:cs typeface="HelveticaNeueLT Std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>
          <a:solidFill>
            <a:srgbClr val="005681"/>
          </a:solidFill>
          <a:latin typeface="HelveticaNeueLT Std Med" pitchFamily="6" charset="0"/>
          <a:ea typeface="MS PGothic" panose="020B0600070205080204" pitchFamily="34" charset="-128"/>
          <a:cs typeface="HelveticaNeueLT Std Med" pitchFamily="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77A0"/>
          </a:solidFill>
          <a:latin typeface="HelveticaNeueLT Std Med" pitchFamily="6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ecd.org/pisa/pisaproducts/pisa-in-focus-all-editions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oecd.org/education/world-class-9789264300002-en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://www.oecd.org/pisa/pisa-2015-results-volume-ii-9789264267510-en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://www.oecd.org/pisa/pisa-2015-results-volume-ii-9789264267510-en.ht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pisa/dat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787/199637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s://doi.org/10.1787/199390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467544" y="1449014"/>
            <a:ext cx="7848872" cy="12560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</a:rPr>
              <a:t>От данных </a:t>
            </a:r>
            <a:r>
              <a:rPr lang="ru-RU" sz="2000" dirty="0" smtClean="0">
                <a:solidFill>
                  <a:schemeClr val="bg1"/>
                </a:solidFill>
              </a:rPr>
              <a:t>к формированию образовательной политики :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 smtClean="0">
              <a:solidFill>
                <a:schemeClr val="bg1"/>
              </a:solidFill>
            </a:endParaRPr>
          </a:p>
          <a:p>
            <a:pPr algn="l"/>
            <a:r>
              <a:rPr lang="ru-RU" dirty="0">
                <a:solidFill>
                  <a:schemeClr val="bg1"/>
                </a:solidFill>
              </a:rPr>
              <a:t>Международная программа по оценке образовательных достижений </a:t>
            </a:r>
            <a:r>
              <a:rPr lang="ru-RU" dirty="0" smtClean="0">
                <a:solidFill>
                  <a:schemeClr val="bg1"/>
                </a:solidFill>
              </a:rPr>
              <a:t>учащихся </a:t>
            </a:r>
            <a:r>
              <a:rPr lang="en-US" dirty="0" smtClean="0">
                <a:solidFill>
                  <a:schemeClr val="bg1"/>
                </a:solidFill>
              </a:rPr>
              <a:t>PISA</a:t>
            </a:r>
            <a:endParaRPr lang="en-GB" dirty="0" smtClean="0">
              <a:solidFill>
                <a:schemeClr val="bg1"/>
              </a:solidFill>
            </a:endParaRPr>
          </a:p>
          <a:p>
            <a:pPr algn="l"/>
            <a:r>
              <a:rPr lang="en-GB" sz="2000" dirty="0" smtClean="0">
                <a:solidFill>
                  <a:schemeClr val="bg1"/>
                </a:solidFill>
              </a:rPr>
              <a:t>5 </a:t>
            </a:r>
            <a:r>
              <a:rPr lang="ru-RU" sz="2000" dirty="0" smtClean="0">
                <a:solidFill>
                  <a:schemeClr val="bg1"/>
                </a:solidFill>
              </a:rPr>
              <a:t>Февраля</a:t>
            </a:r>
            <a:r>
              <a:rPr lang="en-GB" sz="2000" dirty="0" smtClean="0">
                <a:solidFill>
                  <a:schemeClr val="bg1"/>
                </a:solidFill>
              </a:rPr>
              <a:t>, 2019</a:t>
            </a:r>
            <a:r>
              <a:rPr lang="ru-RU" sz="2000" dirty="0" smtClean="0">
                <a:solidFill>
                  <a:schemeClr val="bg1"/>
                </a:solidFill>
              </a:rPr>
              <a:t> года</a:t>
            </a:r>
            <a:endParaRPr lang="en-GB" sz="2000" dirty="0">
              <a:solidFill>
                <a:schemeClr val="bg1"/>
              </a:solidFill>
            </a:endParaRPr>
          </a:p>
          <a:p>
            <a:pPr algn="l" eaLnBrk="1" hangingPunct="1"/>
            <a:endParaRPr lang="fr-FR" altLang="fr-FR" sz="3000" dirty="0">
              <a:solidFill>
                <a:schemeClr val="bg1"/>
              </a:solidFill>
              <a:latin typeface="HelveticaNeueLT Std Med" pitchFamily="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314" y="37958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en-US" sz="2400" kern="0" dirty="0" err="1" smtClean="0">
                <a:solidFill>
                  <a:srgbClr val="E4B921"/>
                </a:solidFill>
                <a:latin typeface="Helvetica Neue Thin" pitchFamily="6" charset="0"/>
                <a:ea typeface="MS PGothic" panose="020B0600070205080204" pitchFamily="34" charset="-128"/>
              </a:rPr>
              <a:t>Мияко</a:t>
            </a:r>
            <a:r>
              <a:rPr lang="ru-RU" altLang="en-US" sz="2400" kern="0" dirty="0" smtClean="0">
                <a:solidFill>
                  <a:srgbClr val="E4B921"/>
                </a:solidFill>
                <a:latin typeface="Helvetica Neue Thin" pitchFamily="6" charset="0"/>
                <a:ea typeface="MS PGothic" panose="020B0600070205080204" pitchFamily="34" charset="-128"/>
              </a:rPr>
              <a:t> </a:t>
            </a:r>
            <a:r>
              <a:rPr lang="ru-RU" altLang="en-US" sz="2400" kern="0" dirty="0" err="1" smtClean="0">
                <a:solidFill>
                  <a:srgbClr val="E4B921"/>
                </a:solidFill>
                <a:latin typeface="Helvetica Neue Thin" pitchFamily="6" charset="0"/>
                <a:ea typeface="MS PGothic" panose="020B0600070205080204" pitchFamily="34" charset="-128"/>
              </a:rPr>
              <a:t>Икеда</a:t>
            </a:r>
            <a:endParaRPr lang="en-US" altLang="en-US" sz="2400" kern="0" dirty="0" smtClean="0">
              <a:solidFill>
                <a:srgbClr val="E4B921"/>
              </a:solidFill>
              <a:latin typeface="Helvetica Neue Thin" pitchFamily="6" charset="0"/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ru-RU" altLang="en-US" sz="2400" kern="0" dirty="0" smtClean="0">
                <a:solidFill>
                  <a:srgbClr val="E4B921"/>
                </a:solidFill>
                <a:latin typeface="Helvetica Neue Thin" pitchFamily="6" charset="0"/>
                <a:ea typeface="MS PGothic" panose="020B0600070205080204" pitchFamily="34" charset="-128"/>
              </a:rPr>
              <a:t>Старший аналитик</a:t>
            </a:r>
            <a:r>
              <a:rPr lang="en-US" altLang="en-US" sz="2400" kern="0" dirty="0" smtClean="0">
                <a:solidFill>
                  <a:srgbClr val="E4B921"/>
                </a:solidFill>
                <a:latin typeface="Helvetica Neue Thin" pitchFamily="6" charset="0"/>
                <a:ea typeface="MS PGothic" panose="020B0600070205080204" pitchFamily="34" charset="-128"/>
              </a:rPr>
              <a:t>, </a:t>
            </a:r>
            <a:r>
              <a:rPr lang="ru-RU" altLang="en-US" sz="2400" kern="0" dirty="0" smtClean="0">
                <a:solidFill>
                  <a:srgbClr val="E4B921"/>
                </a:solidFill>
                <a:latin typeface="Helvetica Neue Thin" pitchFamily="6" charset="0"/>
                <a:ea typeface="MS PGothic" panose="020B0600070205080204" pitchFamily="34" charset="-128"/>
              </a:rPr>
              <a:t>ОЭСР</a:t>
            </a:r>
            <a:endParaRPr lang="en-US" altLang="en-US" sz="2400" kern="0" dirty="0">
              <a:solidFill>
                <a:srgbClr val="E4B921"/>
              </a:solidFill>
              <a:latin typeface="Helvetica Neue Thin" pitchFamily="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51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"/>
    </mc:Choice>
    <mc:Fallback xmlns="">
      <p:transition spd="slow" advTm="1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686800" cy="857250"/>
          </a:xfrm>
        </p:spPr>
        <p:txBody>
          <a:bodyPr/>
          <a:lstStyle/>
          <a:p>
            <a:pPr eaLnBrk="1" hangingPunct="1"/>
            <a:r>
              <a:rPr lang="fr-FR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PISA </a:t>
            </a:r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в фокусе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7614"/>
            <a:ext cx="1224136" cy="1733290"/>
          </a:xfrm>
          <a:prstGeom prst="rect">
            <a:avLst/>
          </a:prstGeom>
        </p:spPr>
      </p:pic>
      <p:sp>
        <p:nvSpPr>
          <p:cNvPr id="6" name=" 1"/>
          <p:cNvSpPr>
            <a:spLocks noGrp="1"/>
          </p:cNvSpPr>
          <p:nvPr/>
        </p:nvSpPr>
        <p:spPr bwMode="auto">
          <a:xfrm>
            <a:off x="1543283" y="1131590"/>
            <a:ext cx="75963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defTabSz="914378">
              <a:defRPr/>
            </a:pPr>
            <a:r>
              <a:rPr lang="ru-RU" altLang="en-US" sz="2400" kern="0" dirty="0" smtClean="0">
                <a:solidFill>
                  <a:srgbClr val="005681"/>
                </a:solidFill>
                <a:latin typeface="+mj-lt"/>
              </a:rPr>
              <a:t>Ежемесячный аналитический </a:t>
            </a:r>
            <a:r>
              <a:rPr lang="ru-RU" altLang="en-US" sz="2400" kern="0" dirty="0">
                <a:solidFill>
                  <a:srgbClr val="005681"/>
                </a:solidFill>
                <a:latin typeface="+mj-lt"/>
              </a:rPr>
              <a:t>обзор на </a:t>
            </a:r>
            <a:r>
              <a:rPr lang="ru-RU" altLang="en-US" sz="2400" kern="0" dirty="0" smtClean="0">
                <a:solidFill>
                  <a:srgbClr val="005681"/>
                </a:solidFill>
                <a:latin typeface="+mj-lt"/>
              </a:rPr>
              <a:t>4-х страницах</a:t>
            </a:r>
            <a:r>
              <a:rPr lang="en-GB" altLang="en-US" sz="2400" kern="0" noProof="0" dirty="0" smtClean="0">
                <a:solidFill>
                  <a:srgbClr val="005681"/>
                </a:solidFill>
                <a:latin typeface="+mj-lt"/>
              </a:rPr>
              <a:t>:</a:t>
            </a:r>
            <a:r>
              <a:rPr lang="ru-RU" altLang="en-US" sz="2400" kern="0" noProof="0" dirty="0" smtClean="0">
                <a:solidFill>
                  <a:srgbClr val="005681"/>
                </a:solidFill>
                <a:latin typeface="+mj-lt"/>
              </a:rPr>
              <a:t> </a:t>
            </a:r>
            <a:endParaRPr lang="en-GB" altLang="en-US" sz="2400" kern="0" noProof="0" dirty="0" smtClean="0">
              <a:solidFill>
                <a:srgbClr val="005681"/>
              </a:solidFill>
              <a:latin typeface="+mj-lt"/>
            </a:endParaRPr>
          </a:p>
          <a:p>
            <a:pPr lvl="0" defTabSz="914378">
              <a:defRPr/>
            </a:pPr>
            <a:endParaRPr lang="en-US" altLang="en-US" sz="1000" kern="0" dirty="0" smtClean="0">
              <a:solidFill>
                <a:srgbClr val="005681"/>
              </a:solidFill>
              <a:latin typeface="+mj-lt"/>
            </a:endParaRPr>
          </a:p>
          <a:p>
            <a:pPr lvl="0" defTabSz="914378">
              <a:defRPr/>
            </a:pPr>
            <a:r>
              <a:rPr lang="en-US" altLang="en-US" sz="2000" kern="0" dirty="0" smtClean="0">
                <a:solidFill>
                  <a:srgbClr val="005681"/>
                </a:solidFill>
                <a:latin typeface="+mj-lt"/>
              </a:rPr>
              <a:t>#</a:t>
            </a:r>
            <a:r>
              <a:rPr lang="en-US" altLang="en-US" sz="2000" kern="0" dirty="0" smtClean="0">
                <a:solidFill>
                  <a:srgbClr val="005681"/>
                </a:solidFill>
                <a:latin typeface="+mj-lt"/>
              </a:rPr>
              <a:t>87: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 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Стали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ли 15-летние «зеленее» с годами?</a:t>
            </a:r>
            <a:endParaRPr lang="en-US" altLang="en-US" sz="1000" kern="0" dirty="0" smtClean="0">
              <a:solidFill>
                <a:srgbClr val="005681"/>
              </a:solidFill>
              <a:latin typeface="+mj-lt"/>
            </a:endParaRPr>
          </a:p>
          <a:p>
            <a:pPr lvl="0" defTabSz="914378">
              <a:defRPr/>
            </a:pPr>
            <a:r>
              <a:rPr lang="en-US" altLang="en-US" sz="2000" kern="0" dirty="0" smtClean="0">
                <a:solidFill>
                  <a:srgbClr val="005681"/>
                </a:solidFill>
                <a:latin typeface="+mj-lt"/>
              </a:rPr>
              <a:t>#86</a:t>
            </a:r>
            <a:r>
              <a:rPr lang="en-US" altLang="en-US" sz="2000" kern="0" dirty="0">
                <a:solidFill>
                  <a:srgbClr val="005681"/>
                </a:solidFill>
                <a:latin typeface="+mj-lt"/>
              </a:rPr>
              <a:t>: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Как 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занятия спортом связаны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с успеваемостью и благополучием 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учащихся?</a:t>
            </a:r>
            <a:endParaRPr lang="en-US" altLang="en-US" sz="1000" kern="0" dirty="0" smtClean="0">
              <a:solidFill>
                <a:srgbClr val="005681"/>
              </a:solidFill>
              <a:latin typeface="+mj-lt"/>
            </a:endParaRPr>
          </a:p>
          <a:p>
            <a:pPr lvl="0" defTabSz="914378">
              <a:defRPr/>
            </a:pPr>
            <a:r>
              <a:rPr lang="en-US" altLang="en-US" sz="2000" kern="0" dirty="0" smtClean="0">
                <a:solidFill>
                  <a:srgbClr val="005681"/>
                </a:solidFill>
                <a:latin typeface="+mj-lt"/>
              </a:rPr>
              <a:t>#85</a:t>
            </a:r>
            <a:r>
              <a:rPr lang="en-US" altLang="en-US" sz="2000" kern="0" dirty="0">
                <a:solidFill>
                  <a:srgbClr val="005681"/>
                </a:solidFill>
                <a:latin typeface="+mj-lt"/>
              </a:rPr>
              <a:t>: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В каких странах самые высококвалифицированные и опытные учителя преподают в самых 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«сложных»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школах?</a:t>
            </a:r>
            <a:endParaRPr lang="en-US" altLang="en-US" sz="1000" kern="0" dirty="0" smtClean="0">
              <a:solidFill>
                <a:srgbClr val="005681"/>
              </a:solidFill>
              <a:latin typeface="+mj-lt"/>
            </a:endParaRPr>
          </a:p>
          <a:p>
            <a:pPr lvl="0" defTabSz="914378">
              <a:defRPr/>
            </a:pPr>
            <a:r>
              <a:rPr lang="en-US" altLang="en-US" sz="2000" kern="0" dirty="0" smtClean="0">
                <a:solidFill>
                  <a:srgbClr val="005681"/>
                </a:solidFill>
                <a:latin typeface="+mj-lt"/>
              </a:rPr>
              <a:t>#84</a:t>
            </a:r>
            <a:r>
              <a:rPr lang="en-US" altLang="en-US" sz="2000" kern="0" dirty="0">
                <a:solidFill>
                  <a:srgbClr val="005681"/>
                </a:solidFill>
                <a:latin typeface="+mj-lt"/>
              </a:rPr>
              <a:t>: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Какие виды деятельности распространены среди подростков, которые хорошо 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взаимодействуют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с 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окружающими? </a:t>
            </a:r>
            <a:endParaRPr lang="en-US" altLang="en-US" sz="1000" kern="0" dirty="0">
              <a:solidFill>
                <a:srgbClr val="005681"/>
              </a:solidFill>
              <a:latin typeface="+mj-lt"/>
            </a:endParaRPr>
          </a:p>
          <a:p>
            <a:pPr lvl="0" defTabSz="914378">
              <a:defRPr/>
            </a:pPr>
            <a:r>
              <a:rPr lang="en-US" altLang="en-US" sz="2000" kern="0" dirty="0" smtClean="0">
                <a:solidFill>
                  <a:srgbClr val="005681"/>
                </a:solidFill>
                <a:latin typeface="+mj-lt"/>
              </a:rPr>
              <a:t>#</a:t>
            </a:r>
            <a:r>
              <a:rPr lang="en-US" altLang="en-US" sz="2000" kern="0" dirty="0" smtClean="0">
                <a:solidFill>
                  <a:srgbClr val="005681"/>
                </a:solidFill>
                <a:latin typeface="+mj-lt"/>
              </a:rPr>
              <a:t>83: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Как изменилось 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пользование интернетом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в период с 2012 по 2015 год?</a:t>
            </a:r>
            <a:endParaRPr lang="en-GB" altLang="en-US" sz="1000" kern="0" dirty="0">
              <a:solidFill>
                <a:srgbClr val="005681"/>
              </a:solidFill>
              <a:latin typeface="+mj-lt"/>
            </a:endParaRPr>
          </a:p>
          <a:p>
            <a:pPr lvl="0" algn="r" defTabSz="914378">
              <a:defRPr/>
            </a:pPr>
            <a:r>
              <a:rPr lang="en-GB" altLang="en-US" sz="1400" kern="0" dirty="0" smtClean="0">
                <a:solidFill>
                  <a:srgbClr val="005681"/>
                </a:solidFill>
                <a:latin typeface="+mj-lt"/>
                <a:hlinkClick r:id="rId4"/>
              </a:rPr>
              <a:t>http</a:t>
            </a:r>
            <a:r>
              <a:rPr lang="en-GB" altLang="en-US" sz="1400" kern="0" dirty="0">
                <a:solidFill>
                  <a:srgbClr val="005681"/>
                </a:solidFill>
                <a:latin typeface="+mj-lt"/>
                <a:hlinkClick r:id="rId4"/>
              </a:rPr>
              <a:t>://</a:t>
            </a:r>
            <a:r>
              <a:rPr lang="en-GB" altLang="en-US" sz="1400" kern="0" dirty="0" smtClean="0">
                <a:solidFill>
                  <a:srgbClr val="005681"/>
                </a:solidFill>
                <a:latin typeface="+mj-lt"/>
                <a:hlinkClick r:id="rId4"/>
              </a:rPr>
              <a:t>www.oecd.org/pisa/pisaproducts/pisa-in-focus-all-editions.htm</a:t>
            </a:r>
            <a:endParaRPr lang="en-GB" altLang="en-US" sz="1400" kern="0" dirty="0" smtClean="0">
              <a:solidFill>
                <a:srgbClr val="005681"/>
              </a:solidFill>
              <a:latin typeface="+mj-lt"/>
            </a:endParaRPr>
          </a:p>
          <a:p>
            <a:pPr lvl="0" defTabSz="914378">
              <a:defRPr/>
            </a:pPr>
            <a:endParaRPr lang="en-GB" altLang="en-US" sz="2400" kern="0" dirty="0">
              <a:solidFill>
                <a:srgbClr val="005681"/>
              </a:solidFill>
              <a:latin typeface="+mj-lt"/>
            </a:endParaRPr>
          </a:p>
          <a:p>
            <a:pPr marR="0" lvl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altLang="en-US" sz="2400" kern="0" dirty="0">
              <a:solidFill>
                <a:srgbClr val="005681"/>
              </a:solidFill>
              <a:latin typeface="+mj-lt"/>
            </a:endParaRPr>
          </a:p>
          <a:p>
            <a:pPr marR="0" lvl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altLang="en-US" sz="2400" kern="0" noProof="0" dirty="0" smtClean="0">
              <a:solidFill>
                <a:srgbClr val="00568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62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563071"/>
              </p:ext>
            </p:extLst>
          </p:nvPr>
        </p:nvGraphicFramePr>
        <p:xfrm>
          <a:off x="457200" y="1309688"/>
          <a:ext cx="8686800" cy="383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j-lt"/>
              </a:rPr>
              <a:t>Сроки международной публикации PISA </a:t>
            </a:r>
            <a:r>
              <a:rPr lang="ru-RU" sz="2800" dirty="0" smtClean="0">
                <a:latin typeface="+mj-lt"/>
              </a:rPr>
              <a:t>2018</a:t>
            </a:r>
            <a:endParaRPr lang="en-GB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2365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Начало </a:t>
            </a:r>
            <a:r>
              <a:rPr lang="ru-RU" sz="1400" dirty="0" smtClean="0"/>
              <a:t>2019 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882365"/>
            <a:ext cx="129614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3 декабря 2019</a:t>
            </a:r>
            <a:endParaRPr lang="en-GB" sz="1300" dirty="0"/>
          </a:p>
        </p:txBody>
      </p:sp>
      <p:sp>
        <p:nvSpPr>
          <p:cNvPr id="2" name="Rounded Rectangle 1"/>
          <p:cNvSpPr/>
          <p:nvPr/>
        </p:nvSpPr>
        <p:spPr>
          <a:xfrm>
            <a:off x="2123728" y="3226593"/>
            <a:ext cx="2304256" cy="481895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Проект технического отчета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57198" y="1544818"/>
            <a:ext cx="2795720" cy="3068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2019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52918" y="1543973"/>
            <a:ext cx="2471210" cy="3068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724128" y="1543973"/>
            <a:ext cx="2962672" cy="3068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2021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57198" y="3723878"/>
            <a:ext cx="8463847" cy="36004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Ежемесячный аналитический обзор</a:t>
            </a:r>
            <a:r>
              <a:rPr lang="en-GB" dirty="0" smtClean="0"/>
              <a:t> </a:t>
            </a:r>
            <a:r>
              <a:rPr lang="en-GB" dirty="0" smtClean="0"/>
              <a:t>(PISA </a:t>
            </a:r>
            <a:r>
              <a:rPr lang="ru-RU" dirty="0" smtClean="0"/>
              <a:t>в фокусе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7" name="Line Callout 2 6"/>
          <p:cNvSpPr/>
          <p:nvPr/>
        </p:nvSpPr>
        <p:spPr>
          <a:xfrm>
            <a:off x="4139952" y="4221162"/>
            <a:ext cx="2592288" cy="83765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3678"/>
              <a:gd name="adj6" fmla="val -51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</a:rPr>
              <a:t>Чтение, математика, естественные науки</a:t>
            </a:r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</a:rPr>
              <a:t>Равноправие</a:t>
            </a:r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</a:rPr>
              <a:t>Обстановка в школе</a:t>
            </a:r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</a:rPr>
              <a:t>Школьная организация</a:t>
            </a:r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</a:rPr>
              <a:t>Финансовая грамотность</a:t>
            </a:r>
            <a:endParaRPr lang="en-GB" sz="800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solidFill>
                  <a:schemeClr val="tx1"/>
                </a:solidFill>
              </a:rPr>
              <a:t>Глобальные компетенции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143919C-E106-4534-B064-9F969C4F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9369"/>
            <a:ext cx="5244720" cy="3362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0077A0"/>
                </a:solidFill>
                <a:latin typeface="+mn-lt"/>
              </a:rPr>
              <a:t>“</a:t>
            </a:r>
            <a:r>
              <a:rPr lang="en-US" sz="2000" dirty="0" smtClean="0">
                <a:solidFill>
                  <a:srgbClr val="0077A0"/>
                </a:solidFill>
                <a:latin typeface="+mn-lt"/>
              </a:rPr>
              <a:t>PISA </a:t>
            </a:r>
            <a:r>
              <a:rPr lang="ru-RU" sz="2000" dirty="0" smtClean="0">
                <a:solidFill>
                  <a:srgbClr val="0077A0"/>
                </a:solidFill>
                <a:latin typeface="+mn-lt"/>
              </a:rPr>
              <a:t>не говорит странам, что они должны делать</a:t>
            </a:r>
            <a:r>
              <a:rPr lang="en-GB" sz="2000" dirty="0" smtClean="0">
                <a:solidFill>
                  <a:srgbClr val="0077A0"/>
                </a:solidFill>
              </a:rPr>
              <a:t>.”</a:t>
            </a:r>
            <a:endParaRPr lang="en-GB" sz="2000" dirty="0" smtClean="0">
              <a:solidFill>
                <a:srgbClr val="0077A0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0077A0"/>
              </a:solidFill>
            </a:endParaRPr>
          </a:p>
          <a:p>
            <a:pPr marL="0" indent="0">
              <a:buNone/>
            </a:pPr>
            <a:r>
              <a:rPr lang="en-GB" sz="2000" dirty="0" smtClean="0">
                <a:solidFill>
                  <a:srgbClr val="0077A0"/>
                </a:solidFill>
                <a:latin typeface="+mn-lt"/>
              </a:rPr>
              <a:t>“</a:t>
            </a:r>
            <a:r>
              <a:rPr lang="ru-RU" sz="2000" dirty="0" smtClean="0">
                <a:solidFill>
                  <a:srgbClr val="0077A0"/>
                </a:solidFill>
                <a:latin typeface="+mn-lt"/>
              </a:rPr>
              <a:t>Руководители </a:t>
            </a:r>
            <a:r>
              <a:rPr lang="ru-RU" sz="2000" dirty="0">
                <a:solidFill>
                  <a:srgbClr val="0077A0"/>
                </a:solidFill>
                <a:latin typeface="+mn-lt"/>
              </a:rPr>
              <a:t>сферы образования могут извлечь выгоду из </a:t>
            </a:r>
            <a:r>
              <a:rPr lang="ru-RU" sz="2000" dirty="0" smtClean="0">
                <a:solidFill>
                  <a:srgbClr val="0077A0"/>
                </a:solidFill>
                <a:latin typeface="+mn-lt"/>
              </a:rPr>
              <a:t>международных сравнительных исследований…черпая вдохновение у других, </a:t>
            </a:r>
            <a:r>
              <a:rPr lang="ru-RU" sz="2000" dirty="0">
                <a:solidFill>
                  <a:srgbClr val="0077A0"/>
                </a:solidFill>
                <a:latin typeface="+mn-lt"/>
              </a:rPr>
              <a:t>а затем адаптируя извлеченные уроки к своей собственной ситуации </a:t>
            </a:r>
            <a:r>
              <a:rPr lang="en-GB" sz="2000" dirty="0" smtClean="0">
                <a:solidFill>
                  <a:srgbClr val="0077A0"/>
                </a:solidFill>
                <a:latin typeface="+mn-lt"/>
              </a:rPr>
              <a:t>”</a:t>
            </a:r>
            <a:endParaRPr lang="en-GB" sz="2000" dirty="0" smtClean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+mj-lt"/>
              </a:rPr>
              <a:t>От данных к формированию образовательной политики</a:t>
            </a:r>
            <a:endParaRPr lang="en-GB" sz="28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69369"/>
            <a:ext cx="2398472" cy="33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68344" y="4706010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LINK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562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sz="2800" dirty="0" smtClean="0">
                <a:latin typeface="+mj-lt"/>
                <a:cs typeface="HelveticaNeueLT Std Med" pitchFamily="6" charset="0"/>
              </a:rPr>
              <a:t>Результаты </a:t>
            </a:r>
            <a:r>
              <a:rPr lang="en-GB" altLang="fr-FR" sz="2800" dirty="0" smtClean="0">
                <a:latin typeface="+mj-lt"/>
                <a:cs typeface="HelveticaNeueLT Std Med" pitchFamily="6" charset="0"/>
              </a:rPr>
              <a:t>PISA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5681"/>
                </a:solidFill>
                <a:latin typeface="+mn-lt"/>
              </a:rPr>
              <a:t>Международный сравнительный анализ эффективности</a:t>
            </a:r>
            <a:endParaRPr lang="en-GB" sz="20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000" dirty="0" smtClean="0">
                <a:solidFill>
                  <a:srgbClr val="005681"/>
                </a:solidFill>
                <a:latin typeface="+mn-lt"/>
              </a:rPr>
              <a:t>Тенденции в динамике</a:t>
            </a:r>
            <a:r>
              <a:rPr lang="en-US" sz="2000" dirty="0" smtClean="0">
                <a:solidFill>
                  <a:srgbClr val="005681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5681"/>
                </a:solidFill>
                <a:latin typeface="+mn-lt"/>
              </a:rPr>
              <a:t>(каждые 3 года с 2000 года</a:t>
            </a:r>
            <a:r>
              <a:rPr lang="en-US" sz="2000" dirty="0" smtClean="0">
                <a:solidFill>
                  <a:srgbClr val="005681"/>
                </a:solidFill>
                <a:latin typeface="+mn-lt"/>
              </a:rPr>
              <a:t>)</a:t>
            </a:r>
            <a:endParaRPr lang="en-US" sz="20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000" dirty="0" smtClean="0">
                <a:solidFill>
                  <a:srgbClr val="005681"/>
                </a:solidFill>
                <a:latin typeface="+mn-lt"/>
              </a:rPr>
              <a:t>Связь с контекстуальной информацией</a:t>
            </a:r>
            <a:endParaRPr lang="en-US" sz="2000" dirty="0" smtClean="0">
              <a:solidFill>
                <a:srgbClr val="005681"/>
              </a:solidFill>
              <a:latin typeface="+mn-lt"/>
            </a:endParaRPr>
          </a:p>
          <a:p>
            <a:pPr lvl="1"/>
            <a:r>
              <a:rPr lang="ru-RU" sz="2000" dirty="0" smtClean="0">
                <a:solidFill>
                  <a:srgbClr val="005681"/>
                </a:solidFill>
                <a:latin typeface="+mn-lt"/>
              </a:rPr>
              <a:t>Общие сведения об учащихся и школах</a:t>
            </a:r>
          </a:p>
          <a:p>
            <a:pPr lvl="1"/>
            <a:r>
              <a:rPr lang="ru-RU" sz="2000" dirty="0" smtClean="0">
                <a:solidFill>
                  <a:srgbClr val="005681"/>
                </a:solidFill>
                <a:latin typeface="+mn-lt"/>
              </a:rPr>
              <a:t>Политика и методы в области образования</a:t>
            </a:r>
            <a:endParaRPr lang="en-US" sz="2000" dirty="0" smtClean="0">
              <a:solidFill>
                <a:srgbClr val="00568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7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643" y="681485"/>
            <a:ext cx="253093" cy="4011389"/>
          </a:xfrm>
          <a:prstGeom prst="rect">
            <a:avLst/>
          </a:prstGeom>
          <a:gradFill>
            <a:gsLst>
              <a:gs pos="51400">
                <a:srgbClr val="FFFF00"/>
              </a:gs>
              <a:gs pos="0">
                <a:srgbClr val="FF0000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03680" y="2208876"/>
            <a:ext cx="3373514" cy="2484000"/>
          </a:xfrm>
          <a:prstGeom prst="rect">
            <a:avLst/>
          </a:prstGeom>
          <a:solidFill>
            <a:srgbClr val="D04432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994949" y="683867"/>
            <a:ext cx="3276000" cy="1512000"/>
          </a:xfrm>
          <a:prstGeom prst="rect">
            <a:avLst/>
          </a:prstGeom>
          <a:solidFill>
            <a:srgbClr val="C6DA5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986072" y="2203444"/>
            <a:ext cx="3276000" cy="2489431"/>
          </a:xfrm>
          <a:prstGeom prst="rect">
            <a:avLst/>
          </a:prstGeom>
          <a:solidFill>
            <a:srgbClr val="FFFFCC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03679" y="683867"/>
            <a:ext cx="3391269" cy="1512000"/>
          </a:xfrm>
          <a:prstGeom prst="rect">
            <a:avLst/>
          </a:prstGeom>
          <a:solidFill>
            <a:srgbClr val="FFFFCC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163397910"/>
              </p:ext>
            </p:extLst>
          </p:nvPr>
        </p:nvGraphicFramePr>
        <p:xfrm>
          <a:off x="1" y="595087"/>
          <a:ext cx="8844196" cy="45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331810" y="688440"/>
            <a:ext cx="631372" cy="3996000"/>
          </a:xfrm>
          <a:prstGeom prst="upArrow">
            <a:avLst/>
          </a:prstGeom>
          <a:gradFill flip="none" rotWithShape="1">
            <a:gsLst>
              <a:gs pos="0">
                <a:srgbClr val="0077A0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50449" y="1316542"/>
            <a:ext cx="369332" cy="236628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  <a:latin typeface="HelveticaNeueLT Std"/>
              </a:rPr>
              <a:t>Более высокие результаты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5749" y="766511"/>
            <a:ext cx="20834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srgbClr val="00B050"/>
                </a:solidFill>
                <a:latin typeface="Helvetica Neue Thin"/>
              </a:rPr>
              <a:t>Высокие результаты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elvetica Neue Thi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srgbClr val="00B050"/>
                </a:solidFill>
                <a:latin typeface="Helvetica Neue Thin"/>
              </a:rPr>
              <a:t>Высокий уровень равноправия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elvetica Neue Thi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115" y="3834826"/>
            <a:ext cx="2083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srgbClr val="C00000"/>
                </a:solidFill>
                <a:latin typeface="Helvetica Neue Thin"/>
              </a:rPr>
              <a:t>Низкие результаты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Neue Thi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srgbClr val="C00000"/>
                </a:solidFill>
                <a:latin typeface="Helvetica Neue Thin"/>
              </a:rPr>
              <a:t>Низкий уровень равноправия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Neue Thi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4265" y="3834826"/>
            <a:ext cx="20834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srgbClr val="C00000"/>
                </a:solidFill>
                <a:latin typeface="Helvetica Neue Thin"/>
              </a:rPr>
              <a:t>Низкие результаты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Neue Thi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srgbClr val="00B050"/>
                </a:solidFill>
                <a:latin typeface="Helvetica Neue Thin"/>
              </a:rPr>
              <a:t>Высокий уровень равноправия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elvetica Neue Thi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449" y="766511"/>
            <a:ext cx="20834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srgbClr val="00B050"/>
                </a:solidFill>
                <a:latin typeface="Helvetica Neue Thin"/>
              </a:rPr>
              <a:t>Высокие результаты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elvetica Neue Thi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 smtClean="0">
                <a:solidFill>
                  <a:srgbClr val="00B050"/>
                </a:solidFill>
                <a:latin typeface="Helvetica Neue Thin"/>
              </a:rPr>
              <a:t>Высокий уровень равноправия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elvetica Neue Thin"/>
            </a:endParaRPr>
          </a:p>
        </p:txBody>
      </p:sp>
      <p:sp>
        <p:nvSpPr>
          <p:cNvPr id="22" name="Titel 2"/>
          <p:cNvSpPr txBox="1">
            <a:spLocks/>
          </p:cNvSpPr>
          <p:nvPr/>
        </p:nvSpPr>
        <p:spPr bwMode="auto">
          <a:xfrm>
            <a:off x="603679" y="0"/>
            <a:ext cx="7325884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HelveticaNeueLT Std Med"/>
              </a:rPr>
              <a:t>Результаты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HelveticaNeueLT Std Med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HelveticaNeueLT Std Med"/>
              </a:rPr>
              <a:t>PISA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HelveticaNeueLT Std Med"/>
              </a:rPr>
              <a:t>(2015)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HelveticaNeueLT Std Med"/>
              </a:rPr>
              <a:t>по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MS PGothic" panose="020B0600070205080204" pitchFamily="34" charset="-128"/>
                <a:cs typeface="HelveticaNeueLT Std Med"/>
              </a:rPr>
              <a:t> естественнонаучной грамотности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MS PGothic" panose="020B0600070205080204" pitchFamily="34" charset="-128"/>
              <a:cs typeface="HelveticaNeueLT Std Med"/>
            </a:endParaRPr>
          </a:p>
        </p:txBody>
      </p:sp>
      <p:grpSp>
        <p:nvGrpSpPr>
          <p:cNvPr id="26" name="Gruppieren 6"/>
          <p:cNvGrpSpPr/>
          <p:nvPr/>
        </p:nvGrpSpPr>
        <p:grpSpPr>
          <a:xfrm>
            <a:off x="610607" y="4315688"/>
            <a:ext cx="6658392" cy="548585"/>
            <a:chOff x="2964544" y="4170559"/>
            <a:chExt cx="3788229" cy="631372"/>
          </a:xfrm>
        </p:grpSpPr>
        <p:sp>
          <p:nvSpPr>
            <p:cNvPr id="30" name="Textfeld 21"/>
            <p:cNvSpPr txBox="1"/>
            <p:nvPr/>
          </p:nvSpPr>
          <p:spPr>
            <a:xfrm rot="5400000">
              <a:off x="4542973" y="2592130"/>
              <a:ext cx="631372" cy="3788229"/>
            </a:xfrm>
            <a:prstGeom prst="upArrow">
              <a:avLst>
                <a:gd name="adj1" fmla="val 56898"/>
                <a:gd name="adj2" fmla="val 50000"/>
              </a:avLst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feld 22"/>
            <p:cNvSpPr txBox="1"/>
            <p:nvPr/>
          </p:nvSpPr>
          <p:spPr>
            <a:xfrm rot="5400000">
              <a:off x="4739897" y="3990776"/>
              <a:ext cx="425068" cy="10010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0" dirty="0" smtClean="0">
                  <a:solidFill>
                    <a:sysClr val="windowText" lastClr="000000"/>
                  </a:solidFill>
                  <a:latin typeface="HelveticaNeueLT Std"/>
                </a:rPr>
                <a:t>Больше равноправия</a:t>
              </a:r>
              <a:endPara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906" y="2284421"/>
            <a:ext cx="288032" cy="193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8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  <p:bldP spid="4" grpId="0"/>
      <p:bldP spid="23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603680" y="2208876"/>
            <a:ext cx="3373514" cy="2484000"/>
          </a:xfrm>
          <a:prstGeom prst="rect">
            <a:avLst/>
          </a:prstGeom>
          <a:solidFill>
            <a:srgbClr val="D04432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994949" y="683867"/>
            <a:ext cx="3276000" cy="1512000"/>
          </a:xfrm>
          <a:prstGeom prst="rect">
            <a:avLst/>
          </a:prstGeom>
          <a:solidFill>
            <a:srgbClr val="C6DA5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986072" y="2203444"/>
            <a:ext cx="3276000" cy="2489431"/>
          </a:xfrm>
          <a:prstGeom prst="rect">
            <a:avLst/>
          </a:prstGeom>
          <a:solidFill>
            <a:srgbClr val="FFFFCC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03679" y="683867"/>
            <a:ext cx="3391269" cy="1512000"/>
          </a:xfrm>
          <a:prstGeom prst="rect">
            <a:avLst/>
          </a:prstGeom>
          <a:solidFill>
            <a:srgbClr val="FFFFCC">
              <a:alpha val="2470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546253662"/>
              </p:ext>
            </p:extLst>
          </p:nvPr>
        </p:nvGraphicFramePr>
        <p:xfrm>
          <a:off x="0" y="595313"/>
          <a:ext cx="8844196" cy="4548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feld 23"/>
          <p:cNvSpPr txBox="1"/>
          <p:nvPr/>
        </p:nvSpPr>
        <p:spPr>
          <a:xfrm>
            <a:off x="331810" y="696060"/>
            <a:ext cx="631372" cy="3996000"/>
          </a:xfrm>
          <a:prstGeom prst="upArrow">
            <a:avLst/>
          </a:prstGeom>
          <a:gradFill flip="none" rotWithShape="1">
            <a:gsLst>
              <a:gs pos="0">
                <a:srgbClr val="0077A0"/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50449" y="1316542"/>
            <a:ext cx="369332" cy="2366282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ysClr val="windowText" lastClr="000000"/>
                </a:solidFill>
                <a:latin typeface="HelveticaNeueLT Std"/>
              </a:rPr>
              <a:t>Более высокие результаты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/>
            </a:endParaRPr>
          </a:p>
        </p:txBody>
      </p:sp>
      <p:sp>
        <p:nvSpPr>
          <p:cNvPr id="22" name="Titel 2"/>
          <p:cNvSpPr txBox="1">
            <a:spLocks/>
          </p:cNvSpPr>
          <p:nvPr/>
        </p:nvSpPr>
        <p:spPr bwMode="auto">
          <a:xfrm>
            <a:off x="463978" y="85725"/>
            <a:ext cx="908089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 smtClean="0">
                <a:latin typeface="+mj-lt"/>
              </a:rPr>
              <a:t>Результаты и равноправие</a:t>
            </a:r>
            <a:endParaRPr lang="en-US" sz="2800" kern="0" dirty="0">
              <a:latin typeface="+mj-lt"/>
            </a:endParaRPr>
          </a:p>
        </p:txBody>
      </p:sp>
      <p:sp>
        <p:nvSpPr>
          <p:cNvPr id="14" name="Textfeld 22"/>
          <p:cNvSpPr txBox="1"/>
          <p:nvPr/>
        </p:nvSpPr>
        <p:spPr>
          <a:xfrm rot="5400000">
            <a:off x="3840078" y="3737439"/>
            <a:ext cx="369332" cy="1759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"/>
              </a:rPr>
              <a:t>More </a:t>
            </a:r>
            <a:r>
              <a:rPr kumimoji="0" lang="de-DE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"/>
              </a:rPr>
              <a:t>equity</a:t>
            </a:r>
            <a:endParaRPr kumimoji="0" lang="de-DE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NeueLT Std"/>
            </a:endParaRPr>
          </a:p>
        </p:txBody>
      </p:sp>
      <p:grpSp>
        <p:nvGrpSpPr>
          <p:cNvPr id="15" name="Gruppieren 6"/>
          <p:cNvGrpSpPr/>
          <p:nvPr/>
        </p:nvGrpSpPr>
        <p:grpSpPr>
          <a:xfrm>
            <a:off x="610607" y="4315688"/>
            <a:ext cx="6658392" cy="548585"/>
            <a:chOff x="2964544" y="4170559"/>
            <a:chExt cx="3788229" cy="631372"/>
          </a:xfrm>
        </p:grpSpPr>
        <p:sp>
          <p:nvSpPr>
            <p:cNvPr id="16" name="Textfeld 21"/>
            <p:cNvSpPr txBox="1"/>
            <p:nvPr/>
          </p:nvSpPr>
          <p:spPr>
            <a:xfrm rot="5400000">
              <a:off x="4542973" y="2592130"/>
              <a:ext cx="631372" cy="3788229"/>
            </a:xfrm>
            <a:prstGeom prst="upArrow">
              <a:avLst>
                <a:gd name="adj1" fmla="val 56898"/>
                <a:gd name="adj2" fmla="val 50000"/>
              </a:avLst>
            </a:prstGeom>
            <a:gradFill flip="none" rotWithShape="1">
              <a:gsLst>
                <a:gs pos="0">
                  <a:srgbClr val="0077A0"/>
                </a:gs>
                <a:gs pos="50000">
                  <a:schemeClr val="lt1">
                    <a:shade val="67500"/>
                    <a:satMod val="115000"/>
                  </a:schemeClr>
                </a:gs>
                <a:gs pos="100000">
                  <a:schemeClr val="l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 rot="5400000">
              <a:off x="4694451" y="4017042"/>
              <a:ext cx="425068" cy="10010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0" dirty="0" smtClean="0">
                  <a:solidFill>
                    <a:sysClr val="windowText" lastClr="000000"/>
                  </a:solidFill>
                  <a:latin typeface="HelveticaNeueLT Std"/>
                </a:rPr>
                <a:t>Больше равноправия</a:t>
              </a:r>
              <a:endPara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NeueLT Std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040" y="2402922"/>
            <a:ext cx="288032" cy="193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0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016239" cy="857250"/>
          </a:xfrm>
        </p:spPr>
        <p:txBody>
          <a:bodyPr/>
          <a:lstStyle/>
          <a:p>
            <a:r>
              <a:rPr lang="ru-RU" sz="2800" dirty="0" smtClean="0">
                <a:latin typeface="+mj-lt"/>
              </a:rPr>
              <a:t>Инвестиции в образование</a:t>
            </a:r>
            <a:endParaRPr lang="de-DE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3795" y="4375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812740"/>
            <a:r>
              <a:rPr lang="it-IT" altLang="en-US" b="1" kern="0" dirty="0">
                <a:solidFill>
                  <a:schemeClr val="bg1">
                    <a:lumMod val="65000"/>
                  </a:schemeClr>
                </a:solidFill>
                <a:latin typeface="HelveticaNeueLT Std" pitchFamily="6" charset="0"/>
              </a:rPr>
              <a:t>Figure II.6.2</a:t>
            </a:r>
          </a:p>
          <a:p>
            <a:pPr algn="r" defTabSz="812740"/>
            <a:r>
              <a:rPr lang="it-IT" altLang="en-US" b="1" kern="0" dirty="0">
                <a:solidFill>
                  <a:schemeClr val="bg1">
                    <a:lumMod val="65000"/>
                  </a:schemeClr>
                </a:solidFill>
                <a:latin typeface="HelveticaNeueLT Std" pitchFamily="6" charset="0"/>
              </a:rPr>
              <a:t>Source: </a:t>
            </a:r>
            <a:r>
              <a:rPr lang="it-IT" altLang="en-US" b="1" kern="0" dirty="0">
                <a:solidFill>
                  <a:schemeClr val="bg1">
                    <a:lumMod val="65000"/>
                  </a:schemeClr>
                </a:solidFill>
                <a:latin typeface="HelveticaNeueLT Std" pitchFamily="6" charset="0"/>
                <a:hlinkClick r:id="rId2"/>
              </a:rPr>
              <a:t>LINK</a:t>
            </a:r>
            <a:endParaRPr lang="en-US" altLang="en-US" b="1" kern="0" dirty="0">
              <a:solidFill>
                <a:schemeClr val="bg1">
                  <a:lumMod val="65000"/>
                </a:schemeClr>
              </a:solidFill>
              <a:latin typeface="HelveticaNeueLT Std" pitchFamily="6" charset="0"/>
            </a:endParaRPr>
          </a:p>
        </p:txBody>
      </p:sp>
      <p:graphicFrame>
        <p:nvGraphicFramePr>
          <p:cNvPr id="14" name="Diagramm 4"/>
          <p:cNvGraphicFramePr/>
          <p:nvPr>
            <p:extLst>
              <p:ext uri="{D42A27DB-BD31-4B8C-83A1-F6EECF244321}">
                <p14:modId xmlns:p14="http://schemas.microsoft.com/office/powerpoint/2010/main" val="913127979"/>
              </p:ext>
            </p:extLst>
          </p:nvPr>
        </p:nvGraphicFramePr>
        <p:xfrm>
          <a:off x="1187624" y="1314972"/>
          <a:ext cx="7417797" cy="362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211710"/>
            <a:ext cx="288032" cy="193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09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016239" cy="857250"/>
          </a:xfrm>
        </p:spPr>
        <p:txBody>
          <a:bodyPr/>
          <a:lstStyle/>
          <a:p>
            <a:r>
              <a:rPr lang="ru-RU" sz="2000" dirty="0" smtClean="0">
                <a:latin typeface="+mj-lt"/>
              </a:rPr>
              <a:t>Время обучения и результаты по естественнонаучной грамотности</a:t>
            </a:r>
            <a:endParaRPr lang="de-DE" sz="20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273175" y="557485"/>
            <a:ext cx="15065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en-US" sz="1400" b="1" kern="0" dirty="0">
                <a:solidFill>
                  <a:schemeClr val="bg1">
                    <a:lumMod val="65000"/>
                  </a:schemeClr>
                </a:solidFill>
                <a:latin typeface="HelveticaNeueLT Std" pitchFamily="6" charset="0"/>
              </a:rPr>
              <a:t>Figure </a:t>
            </a:r>
            <a:r>
              <a:rPr lang="it-IT" altLang="en-US" sz="1400" b="1" kern="0" dirty="0" smtClean="0">
                <a:solidFill>
                  <a:schemeClr val="bg1">
                    <a:lumMod val="65000"/>
                  </a:schemeClr>
                </a:solidFill>
                <a:latin typeface="HelveticaNeueLT Std" pitchFamily="6" charset="0"/>
              </a:rPr>
              <a:t>II.6.23</a:t>
            </a:r>
          </a:p>
          <a:p>
            <a:pPr algn="r" defTabSz="914378"/>
            <a:r>
              <a:rPr lang="it-IT" altLang="en-US" sz="1400" b="1" kern="0" dirty="0">
                <a:solidFill>
                  <a:schemeClr val="bg1">
                    <a:lumMod val="65000"/>
                  </a:schemeClr>
                </a:solidFill>
                <a:latin typeface="HelveticaNeueLT Std" pitchFamily="6" charset="0"/>
              </a:rPr>
              <a:t>Source: </a:t>
            </a:r>
            <a:r>
              <a:rPr lang="it-IT" altLang="en-US" sz="1400" b="1" kern="0" dirty="0">
                <a:solidFill>
                  <a:schemeClr val="bg1">
                    <a:lumMod val="65000"/>
                  </a:schemeClr>
                </a:solidFill>
                <a:latin typeface="HelveticaNeueLT Std" pitchFamily="6" charset="0"/>
                <a:hlinkClick r:id="rId2"/>
              </a:rPr>
              <a:t>LINK</a:t>
            </a:r>
            <a:endParaRPr lang="en-US" altLang="en-US" sz="1400" b="1" kern="0" dirty="0">
              <a:solidFill>
                <a:schemeClr val="bg1">
                  <a:lumMod val="65000"/>
                </a:schemeClr>
              </a:solidFill>
              <a:latin typeface="HelveticaNeueLT Std" pitchFamily="6" charset="0"/>
            </a:endParaRPr>
          </a:p>
          <a:p>
            <a:pPr algn="r" defTabSz="91437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400" b="1" kern="0" dirty="0">
              <a:solidFill>
                <a:schemeClr val="bg1">
                  <a:lumMod val="85000"/>
                </a:schemeClr>
              </a:solidFill>
              <a:latin typeface="HelveticaNeueLT Std" pitchFamily="6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467301994"/>
              </p:ext>
            </p:extLst>
          </p:nvPr>
        </p:nvGraphicFramePr>
        <p:xfrm>
          <a:off x="528919" y="1190172"/>
          <a:ext cx="8245195" cy="395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1" y="2565403"/>
            <a:ext cx="2673349" cy="2216149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kern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6351" y="1319048"/>
            <a:ext cx="4727576" cy="124635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kern="0">
              <a:solidFill>
                <a:sysClr val="windowText" lastClr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1" y="2565400"/>
            <a:ext cx="73977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16350" y="1319047"/>
            <a:ext cx="0" cy="3462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47700" y="2565401"/>
            <a:ext cx="125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200" kern="0" dirty="0">
                <a:solidFill>
                  <a:sysClr val="windowText" lastClr="000000"/>
                </a:solidFill>
              </a:rPr>
              <a:t>OECD average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100776" y="3867534"/>
            <a:ext cx="125095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kern="0" dirty="0" smtClean="0">
                <a:solidFill>
                  <a:sysClr val="windowText" lastClr="000000"/>
                </a:solidFill>
              </a:rPr>
              <a:t>Средний показатель по ОЭСР</a:t>
            </a:r>
            <a:endParaRPr lang="en-GB" sz="105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2691948"/>
            <a:ext cx="288032" cy="1935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64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+mj-lt"/>
              </a:rPr>
              <a:t>Время обучения и результаты по естественнонаучной грамотности</a:t>
            </a:r>
            <a:endParaRPr lang="de-DE" sz="2000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267575" y="206376"/>
            <a:ext cx="1506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37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altLang="en-US" sz="1400" b="1" kern="0" dirty="0">
                <a:solidFill>
                  <a:schemeClr val="bg1">
                    <a:lumMod val="85000"/>
                  </a:schemeClr>
                </a:solidFill>
                <a:latin typeface="HelveticaNeueLT Std" pitchFamily="6" charset="0"/>
              </a:rPr>
              <a:t>Figure II.6.23</a:t>
            </a:r>
            <a:endParaRPr lang="en-US" altLang="en-US" sz="1400" b="1" kern="0" dirty="0">
              <a:solidFill>
                <a:schemeClr val="bg1">
                  <a:lumMod val="85000"/>
                </a:schemeClr>
              </a:solidFill>
              <a:latin typeface="HelveticaNeueLT Std" pitchFamily="6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692045504"/>
              </p:ext>
            </p:extLst>
          </p:nvPr>
        </p:nvGraphicFramePr>
        <p:xfrm>
          <a:off x="82446" y="1262490"/>
          <a:ext cx="9061554" cy="389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49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 animBg="0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+mj-lt"/>
              </a:rPr>
              <a:t>Design </a:t>
            </a:r>
            <a:r>
              <a:rPr lang="en-GB" sz="2400" dirty="0" smtClean="0">
                <a:latin typeface="+mj-lt"/>
              </a:rPr>
              <a:t>choices (2)</a:t>
            </a:r>
            <a:endParaRPr lang="en-GB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" y="393818"/>
            <a:ext cx="9145716" cy="47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69602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fr-F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Стратегии запоминания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0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sz="2800" dirty="0" smtClean="0">
                <a:solidFill>
                  <a:srgbClr val="005681"/>
                </a:solidFill>
                <a:latin typeface="+mj-lt"/>
                <a:cs typeface="HelveticaNeueLT Std Med" pitchFamily="6" charset="0"/>
              </a:rPr>
              <a:t>Коротко о </a:t>
            </a:r>
            <a:r>
              <a:rPr lang="en-US" altLang="fr-FR" sz="2800" dirty="0" smtClean="0">
                <a:solidFill>
                  <a:srgbClr val="005681"/>
                </a:solidFill>
                <a:latin typeface="+mj-lt"/>
                <a:cs typeface="HelveticaNeueLT Std Med" pitchFamily="6" charset="0"/>
              </a:rPr>
              <a:t>PISA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sp>
        <p:nvSpPr>
          <p:cNvPr id="15363" name=" 1"/>
          <p:cNvSpPr>
            <a:spLocks noGrp="1"/>
          </p:cNvSpPr>
          <p:nvPr/>
        </p:nvSpPr>
        <p:spPr bwMode="auto">
          <a:xfrm>
            <a:off x="457200" y="1181295"/>
            <a:ext cx="8618434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171427" lvl="1" defTabSz="914378">
              <a:defRPr/>
            </a:pPr>
            <a:r>
              <a:rPr lang="en-US" altLang="en-US" kern="0" dirty="0">
                <a:solidFill>
                  <a:srgbClr val="0077A0"/>
                </a:solidFill>
                <a:latin typeface="+mj-lt"/>
              </a:rPr>
              <a:t>C</a:t>
            </a:r>
            <a:r>
              <a:rPr lang="ru-RU" altLang="en-US" kern="0" dirty="0" smtClean="0">
                <a:solidFill>
                  <a:srgbClr val="0077A0"/>
                </a:solidFill>
                <a:latin typeface="+mj-lt"/>
              </a:rPr>
              <a:t> </a:t>
            </a:r>
            <a:r>
              <a:rPr lang="ru-RU" altLang="en-US" kern="0" dirty="0">
                <a:solidFill>
                  <a:srgbClr val="0077A0"/>
                </a:solidFill>
                <a:latin typeface="+mj-lt"/>
              </a:rPr>
              <a:t>2000 </a:t>
            </a:r>
            <a:r>
              <a:rPr lang="ru-RU" altLang="en-US" kern="0" dirty="0" smtClean="0">
                <a:solidFill>
                  <a:srgbClr val="0077A0"/>
                </a:solidFill>
                <a:latin typeface="+mj-lt"/>
              </a:rPr>
              <a:t>года, раз в три года, </a:t>
            </a:r>
            <a:r>
              <a:rPr lang="ru-RU" altLang="en-US" kern="0" dirty="0">
                <a:solidFill>
                  <a:srgbClr val="0077A0"/>
                </a:solidFill>
                <a:latin typeface="+mj-lt"/>
              </a:rPr>
              <a:t>более </a:t>
            </a:r>
            <a:r>
              <a:rPr lang="ru-RU" altLang="en-US" kern="0" dirty="0" smtClean="0">
                <a:solidFill>
                  <a:srgbClr val="0077A0"/>
                </a:solidFill>
                <a:latin typeface="+mj-lt"/>
              </a:rPr>
              <a:t>полумиллиона…</a:t>
            </a: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77A0"/>
              </a:solidFill>
              <a:effectLst/>
              <a:uLnTx/>
              <a:uFillTx/>
              <a:latin typeface="+mj-lt"/>
            </a:endParaRPr>
          </a:p>
          <a:p>
            <a:pPr marL="457170" lvl="1" indent="-285743" defTabSz="914378">
              <a:buFontTx/>
              <a:buChar char="-"/>
              <a:defRPr/>
            </a:pPr>
            <a:r>
              <a:rPr lang="ru-RU" altLang="en-US" kern="0" dirty="0">
                <a:solidFill>
                  <a:srgbClr val="0077A0"/>
                </a:solidFill>
                <a:latin typeface="+mj-lt"/>
              </a:rPr>
              <a:t>15-летних </a:t>
            </a:r>
            <a:r>
              <a:rPr lang="ru-RU" altLang="en-US" kern="0" dirty="0" smtClean="0">
                <a:solidFill>
                  <a:srgbClr val="0077A0"/>
                </a:solidFill>
                <a:latin typeface="+mj-lt"/>
              </a:rPr>
              <a:t>учащихся </a:t>
            </a:r>
            <a:r>
              <a:rPr lang="ru-RU" altLang="en-US" kern="0" dirty="0">
                <a:solidFill>
                  <a:srgbClr val="0077A0"/>
                </a:solidFill>
                <a:latin typeface="+mj-lt"/>
              </a:rPr>
              <a:t>в более чем 80 странах мира</a:t>
            </a: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77A0"/>
              </a:solidFill>
              <a:effectLst/>
              <a:uLnTx/>
              <a:uFillTx/>
              <a:latin typeface="+mj-lt"/>
            </a:endParaRPr>
          </a:p>
          <a:p>
            <a:pPr marL="457170" lvl="1" indent="-285743" defTabSz="914378">
              <a:buFontTx/>
              <a:buChar char="-"/>
              <a:defRPr/>
            </a:pPr>
            <a:r>
              <a:rPr lang="ru-RU" altLang="en-US" kern="0" dirty="0">
                <a:solidFill>
                  <a:srgbClr val="0077A0"/>
                </a:solidFill>
                <a:latin typeface="+mj-lt"/>
              </a:rPr>
              <a:t>Размеры национальной выборки варьируются от 4000 до 30000 </a:t>
            </a:r>
            <a:r>
              <a:rPr lang="ru-RU" altLang="en-US" kern="0" dirty="0" smtClean="0">
                <a:solidFill>
                  <a:srgbClr val="0077A0"/>
                </a:solidFill>
                <a:latin typeface="+mj-lt"/>
              </a:rPr>
              <a:t>учащихся</a:t>
            </a:r>
            <a:endParaRPr lang="ru-RU" altLang="en-US" kern="0" noProof="0" dirty="0">
              <a:solidFill>
                <a:srgbClr val="0077A0"/>
              </a:solidFill>
              <a:latin typeface="+mj-lt"/>
            </a:endParaRPr>
          </a:p>
          <a:p>
            <a:pPr marL="457170" lvl="1" indent="-285743" defTabSz="914378">
              <a:buFontTx/>
              <a:buChar char="-"/>
              <a:defRPr/>
            </a:pPr>
            <a:r>
              <a:rPr kumimoji="0" lang="en-GB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5681"/>
                </a:solidFill>
                <a:effectLst/>
                <a:uLnTx/>
                <a:uFillTx/>
                <a:latin typeface="+mj-lt"/>
              </a:rPr>
              <a:t>… </a:t>
            </a:r>
            <a:r>
              <a:rPr lang="ru-RU" altLang="en-US" b="1" kern="0" dirty="0" smtClean="0">
                <a:solidFill>
                  <a:srgbClr val="005681"/>
                </a:solidFill>
                <a:latin typeface="+mj-lt"/>
              </a:rPr>
              <a:t>сдают </a:t>
            </a:r>
            <a:r>
              <a:rPr lang="ru-RU" altLang="en-US" b="1" kern="0" dirty="0">
                <a:solidFill>
                  <a:srgbClr val="005681"/>
                </a:solidFill>
                <a:latin typeface="+mj-lt"/>
              </a:rPr>
              <a:t>2-часовой тест, согласованный на международном уровне</a:t>
            </a:r>
            <a:r>
              <a:rPr kumimoji="0" lang="en-GB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5681"/>
                </a:solidFill>
                <a:effectLst/>
                <a:uLnTx/>
                <a:uFillTx/>
                <a:latin typeface="+mj-lt"/>
              </a:rPr>
              <a:t>…</a:t>
            </a:r>
            <a:endParaRPr kumimoji="0" lang="en-GB" altLang="en-US" b="1" i="0" u="none" strike="noStrike" kern="0" cap="none" spc="0" normalizeH="0" baseline="0" noProof="0" dirty="0">
              <a:ln>
                <a:noFill/>
              </a:ln>
              <a:solidFill>
                <a:srgbClr val="005681"/>
              </a:solidFill>
              <a:effectLst/>
              <a:uLnTx/>
              <a:uFillTx/>
              <a:latin typeface="+mj-lt"/>
            </a:endParaRPr>
          </a:p>
          <a:p>
            <a:pPr marL="457170" marR="0" lvl="1" indent="-285743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en-US" sz="1600" kern="0" dirty="0" smtClean="0">
                <a:solidFill>
                  <a:srgbClr val="0077A0"/>
                </a:solidFill>
                <a:latin typeface="+mj-lt"/>
              </a:rPr>
              <a:t>С акцентом на грамотности</a:t>
            </a:r>
            <a:r>
              <a:rPr kumimoji="0" lang="en-GB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ru-RU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чтения, математической</a:t>
            </a:r>
            <a:r>
              <a:rPr kumimoji="0" lang="ru-RU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 грамотности</a:t>
            </a:r>
            <a:r>
              <a:rPr kumimoji="0" lang="ru-RU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 и естественнонаучной</a:t>
            </a:r>
            <a:r>
              <a:rPr kumimoji="0" lang="ru-RU" alt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 грамотности</a:t>
            </a:r>
            <a:endParaRPr kumimoji="0" lang="en-GB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77A0"/>
              </a:solidFill>
              <a:effectLst/>
              <a:uLnTx/>
              <a:uFillTx/>
              <a:latin typeface="+mj-lt"/>
            </a:endParaRPr>
          </a:p>
          <a:p>
            <a:pPr marL="457170" lvl="1" indent="-285743" defTabSz="914378">
              <a:buFontTx/>
              <a:buChar char="-"/>
              <a:defRPr/>
            </a:pPr>
            <a:r>
              <a:rPr lang="ru-RU" altLang="en-US" kern="0" dirty="0" smtClean="0">
                <a:solidFill>
                  <a:srgbClr val="FF0000"/>
                </a:solidFill>
                <a:latin typeface="+mj-lt"/>
              </a:rPr>
              <a:t>Глобальных компетенциях, </a:t>
            </a:r>
            <a:r>
              <a:rPr lang="ru-RU" altLang="en-US" kern="0" dirty="0" smtClean="0">
                <a:solidFill>
                  <a:srgbClr val="0077A9"/>
                </a:solidFill>
                <a:latin typeface="+mj-lt"/>
              </a:rPr>
              <a:t>решении проблем, коллективном решении проблем, креативном мышлении, </a:t>
            </a:r>
            <a:r>
              <a:rPr lang="ru-RU" altLang="en-US" kern="0" dirty="0" smtClean="0">
                <a:solidFill>
                  <a:srgbClr val="FF0000"/>
                </a:solidFill>
                <a:latin typeface="+mj-lt"/>
              </a:rPr>
              <a:t>финансовой грамотности</a:t>
            </a:r>
          </a:p>
          <a:p>
            <a:pPr marL="457170" marR="0" lvl="1" indent="-285743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5681"/>
                </a:solidFill>
                <a:effectLst/>
                <a:uLnTx/>
                <a:uFillTx/>
                <a:latin typeface="+mj-lt"/>
              </a:rPr>
              <a:t>… </a:t>
            </a:r>
            <a:r>
              <a:rPr kumimoji="0" lang="ru-RU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5681"/>
                </a:solidFill>
                <a:effectLst/>
                <a:uLnTx/>
                <a:uFillTx/>
                <a:latin typeface="+mj-lt"/>
              </a:rPr>
              <a:t>и</a:t>
            </a:r>
            <a:r>
              <a:rPr kumimoji="0" lang="ru-RU" altLang="en-US" b="1" i="0" u="none" strike="noStrike" kern="0" cap="none" spc="0" normalizeH="0" noProof="0" dirty="0" smtClean="0">
                <a:ln>
                  <a:noFill/>
                </a:ln>
                <a:solidFill>
                  <a:srgbClr val="005681"/>
                </a:solidFill>
                <a:effectLst/>
                <a:uLnTx/>
                <a:uFillTx/>
                <a:latin typeface="+mj-lt"/>
              </a:rPr>
              <a:t> отвечают на вопросы о</a:t>
            </a:r>
            <a:r>
              <a:rPr kumimoji="0" lang="en-GB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5681"/>
                </a:solidFill>
                <a:effectLst/>
                <a:uLnTx/>
                <a:uFillTx/>
                <a:latin typeface="+mj-lt"/>
              </a:rPr>
              <a:t>…</a:t>
            </a:r>
            <a:r>
              <a:rPr kumimoji="0" lang="ru-RU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5681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GB" altLang="en-US" b="1" i="0" u="none" strike="noStrike" kern="0" cap="none" spc="0" normalizeH="0" baseline="0" noProof="0" dirty="0">
              <a:ln>
                <a:noFill/>
              </a:ln>
              <a:solidFill>
                <a:srgbClr val="005681"/>
              </a:solidFill>
              <a:effectLst/>
              <a:uLnTx/>
              <a:uFillTx/>
              <a:latin typeface="+mj-lt"/>
            </a:endParaRPr>
          </a:p>
          <a:p>
            <a:pPr marL="457170" marR="0" lvl="1" indent="-285743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en-US" kern="0" noProof="0" dirty="0" smtClean="0">
                <a:solidFill>
                  <a:srgbClr val="0077A0"/>
                </a:solidFill>
                <a:latin typeface="+mj-lt"/>
              </a:rPr>
              <a:t>Своем происхождении</a:t>
            </a:r>
            <a:r>
              <a:rPr kumimoji="0" lang="en-GB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ru-RU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школах</a:t>
            </a:r>
            <a:r>
              <a:rPr kumimoji="0" lang="en-GB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, </a:t>
            </a:r>
            <a:r>
              <a:rPr kumimoji="0" lang="ru-RU" alt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благополучии</a:t>
            </a:r>
            <a:r>
              <a:rPr kumimoji="0" lang="ru-RU" altLang="en-US" b="0" i="0" u="none" strike="noStrike" kern="0" cap="none" spc="0" normalizeH="0" noProof="0" dirty="0" smtClean="0">
                <a:ln>
                  <a:noFill/>
                </a:ln>
                <a:solidFill>
                  <a:srgbClr val="0077A0"/>
                </a:solidFill>
                <a:effectLst/>
                <a:uLnTx/>
                <a:uFillTx/>
                <a:latin typeface="+mj-lt"/>
              </a:rPr>
              <a:t> и мотивации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77A0"/>
              </a:solidFill>
              <a:effectLst/>
              <a:uLnTx/>
              <a:uFillTx/>
              <a:latin typeface="+mj-lt"/>
            </a:endParaRPr>
          </a:p>
          <a:p>
            <a:pPr lvl="0" defTabSz="914378">
              <a:spcBef>
                <a:spcPts val="600"/>
              </a:spcBef>
              <a:defRPr/>
            </a:pPr>
            <a:r>
              <a:rPr lang="ru-RU" altLang="en-US" b="1" kern="0" dirty="0">
                <a:solidFill>
                  <a:srgbClr val="005681"/>
                </a:solidFill>
                <a:latin typeface="+mj-lt"/>
              </a:rPr>
              <a:t>Директора, учителя, родители и руководители системы предоставляют данные о</a:t>
            </a:r>
            <a:r>
              <a:rPr kumimoji="0" lang="en-GB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5681"/>
                </a:solidFill>
                <a:effectLst/>
                <a:uLnTx/>
                <a:uFillTx/>
                <a:latin typeface="+mj-lt"/>
              </a:rPr>
              <a:t>:</a:t>
            </a:r>
            <a:endParaRPr kumimoji="0" lang="en-GB" altLang="en-US" b="1" i="0" u="none" strike="noStrike" kern="0" cap="none" spc="0" normalizeH="0" baseline="0" noProof="0" dirty="0">
              <a:ln>
                <a:noFill/>
              </a:ln>
              <a:solidFill>
                <a:srgbClr val="005681"/>
              </a:solidFill>
              <a:effectLst/>
              <a:uLnTx/>
              <a:uFillTx/>
              <a:latin typeface="+mj-lt"/>
            </a:endParaRPr>
          </a:p>
          <a:p>
            <a:pPr marL="457170" lvl="1" indent="-285743" defTabSz="914378">
              <a:buFontTx/>
              <a:buChar char="-"/>
              <a:defRPr/>
            </a:pPr>
            <a:r>
              <a:rPr lang="ru-RU" altLang="en-US" kern="0" dirty="0">
                <a:solidFill>
                  <a:srgbClr val="0077A0"/>
                </a:solidFill>
                <a:latin typeface="+mj-lt"/>
              </a:rPr>
              <a:t>школьной политике, методах, ресурсах и институциональных факторах, которые помогают объяснить различия в успеваемости</a:t>
            </a:r>
            <a:endParaRPr kumimoji="0" lang="en-GB" altLang="en-US" b="0" i="0" u="none" strike="noStrike" kern="0" cap="none" spc="0" normalizeH="0" baseline="0" noProof="0" dirty="0">
              <a:ln>
                <a:noFill/>
              </a:ln>
              <a:solidFill>
                <a:srgbClr val="0077A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6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" y="338932"/>
            <a:ext cx="9041739" cy="48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62299" y="-8969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fr-F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Стратегии контроля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3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31" y="366765"/>
            <a:ext cx="8995269" cy="477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53983" y="-6186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5681"/>
                </a:solidFill>
                <a:latin typeface="HelveticaNeueLT Std Med"/>
                <a:ea typeface="MS PGothic" panose="020B0600070205080204" pitchFamily="34" charset="-128"/>
                <a:cs typeface="HelveticaNeueLT Std Med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5681"/>
                </a:solidFill>
                <a:latin typeface="HelveticaNeueLT Std Med" pitchFamily="6" charset="0"/>
                <a:ea typeface="MS PGothic" panose="020B0600070205080204" pitchFamily="34" charset="-128"/>
                <a:cs typeface="HelveticaNeueLT Std Med" pitchFamily="6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7A0"/>
                </a:solidFill>
                <a:latin typeface="HelveticaNeueLT Std Med" pitchFamily="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fr-F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Стратегии разработки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7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9407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latin typeface="+mn-lt"/>
                <a:hlinkClick r:id="rId3"/>
              </a:rPr>
              <a:t>http://www.oecd.org/pisa/data</a:t>
            </a:r>
            <a:r>
              <a:rPr lang="en-GB" sz="1600" dirty="0" smtClean="0">
                <a:latin typeface="+mn-lt"/>
                <a:hlinkClick r:id="rId3"/>
              </a:rPr>
              <a:t>/</a:t>
            </a:r>
            <a:endParaRPr lang="en-GB" sz="1600" dirty="0" smtClean="0">
              <a:latin typeface="+mn-lt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fr-FR" sz="2800" dirty="0" smtClean="0">
                <a:latin typeface="+mj-lt"/>
                <a:cs typeface="HelveticaNeueLT Std Med" pitchFamily="6" charset="0"/>
              </a:rPr>
              <a:t>“</a:t>
            </a:r>
            <a:r>
              <a:rPr lang="ru-RU" altLang="fr-FR" sz="2800" dirty="0" smtClean="0">
                <a:latin typeface="+mj-lt"/>
                <a:cs typeface="HelveticaNeueLT Std Med" pitchFamily="6" charset="0"/>
              </a:rPr>
              <a:t>Данные</a:t>
            </a:r>
            <a:r>
              <a:rPr lang="en-GB" altLang="fr-FR" sz="2800" dirty="0" smtClean="0">
                <a:latin typeface="+mj-lt"/>
                <a:cs typeface="HelveticaNeueLT Std Med" pitchFamily="6" charset="0"/>
              </a:rPr>
              <a:t>”</a:t>
            </a:r>
            <a:r>
              <a:rPr lang="ru-RU" altLang="fr-FR" sz="2800" dirty="0" smtClean="0">
                <a:latin typeface="+mj-lt"/>
                <a:cs typeface="HelveticaNeueLT Std Med" pitchFamily="6" charset="0"/>
              </a:rPr>
              <a:t> </a:t>
            </a:r>
            <a:r>
              <a:rPr lang="en-US" altLang="fr-FR" sz="2800" dirty="0" smtClean="0">
                <a:latin typeface="+mj-lt"/>
                <a:cs typeface="HelveticaNeueLT Std Med" pitchFamily="6" charset="0"/>
              </a:rPr>
              <a:t>PISA</a:t>
            </a:r>
            <a:r>
              <a:rPr lang="en-GB" altLang="fr-FR" sz="2800" dirty="0">
                <a:latin typeface="+mj-lt"/>
                <a:cs typeface="HelveticaNeueLT Std Med" pitchFamily="6" charset="0"/>
              </a:rPr>
              <a:t> </a:t>
            </a:r>
            <a:r>
              <a:rPr lang="ru-RU" altLang="fr-FR" sz="2800" dirty="0" smtClean="0">
                <a:latin typeface="+mj-lt"/>
                <a:cs typeface="HelveticaNeueLT Std Med" pitchFamily="6" charset="0"/>
              </a:rPr>
              <a:t>в интернете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653328"/>
            <a:ext cx="8389391" cy="3378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3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sz="2800" dirty="0" smtClean="0">
                <a:latin typeface="+mj-lt"/>
                <a:cs typeface="HelveticaNeueLT Std Med" pitchFamily="6" charset="0"/>
              </a:rPr>
              <a:t>Информационный продукт </a:t>
            </a:r>
            <a:r>
              <a:rPr lang="en-GB" altLang="fr-FR" sz="2800" dirty="0" smtClean="0">
                <a:latin typeface="+mj-lt"/>
                <a:cs typeface="HelveticaNeueLT Std Med" pitchFamily="6" charset="0"/>
              </a:rPr>
              <a:t>PISA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База данных </a:t>
            </a:r>
            <a:r>
              <a:rPr lang="en-GB" sz="2800" dirty="0" smtClean="0">
                <a:solidFill>
                  <a:srgbClr val="005681"/>
                </a:solidFill>
                <a:latin typeface="+mn-lt"/>
              </a:rPr>
              <a:t>PISA</a:t>
            </a:r>
            <a:endParaRPr lang="en-GB" sz="28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600" dirty="0" smtClean="0">
                <a:solidFill>
                  <a:srgbClr val="005681"/>
                </a:solidFill>
                <a:latin typeface="+mn-lt"/>
              </a:rPr>
              <a:t>Исследовательская </a:t>
            </a:r>
            <a:r>
              <a:rPr lang="ru-RU" sz="2500" dirty="0" smtClean="0">
                <a:solidFill>
                  <a:srgbClr val="005681"/>
                </a:solidFill>
                <a:latin typeface="+mn-lt"/>
              </a:rPr>
              <a:t>документация</a:t>
            </a:r>
            <a:endParaRPr lang="en-GB" sz="2500" dirty="0" smtClean="0">
              <a:solidFill>
                <a:srgbClr val="005681"/>
              </a:solidFill>
              <a:latin typeface="+mn-lt"/>
            </a:endParaRPr>
          </a:p>
          <a:p>
            <a:endParaRPr lang="en-GB" sz="28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Проводник данных</a:t>
            </a:r>
            <a:endParaRPr lang="en-GB" sz="28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Образовательный </a:t>
            </a:r>
            <a:r>
              <a:rPr lang="en-GB" sz="2800" dirty="0" smtClean="0">
                <a:solidFill>
                  <a:srgbClr val="005681"/>
                </a:solidFill>
                <a:latin typeface="+mn-lt"/>
              </a:rPr>
              <a:t>GPS</a:t>
            </a:r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5681"/>
                </a:solidFill>
                <a:latin typeface="+mn-lt"/>
              </a:rPr>
              <a:t>PISA</a:t>
            </a:r>
            <a:endParaRPr lang="en-GB" sz="28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Сравнить страну</a:t>
            </a:r>
            <a:endParaRPr lang="en-GB" sz="2800" dirty="0" smtClean="0">
              <a:solidFill>
                <a:srgbClr val="00568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80975"/>
            <a:ext cx="3390900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57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sz="2800" dirty="0" smtClean="0">
                <a:latin typeface="+mj-lt"/>
                <a:cs typeface="HelveticaNeueLT Std Med" pitchFamily="6" charset="0"/>
              </a:rPr>
              <a:t>База данных </a:t>
            </a:r>
            <a:r>
              <a:rPr lang="en-GB" altLang="fr-FR" sz="2800" dirty="0" smtClean="0">
                <a:latin typeface="+mj-lt"/>
                <a:cs typeface="HelveticaNeueLT Std Med" pitchFamily="6" charset="0"/>
              </a:rPr>
              <a:t>PISA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498600"/>
            <a:ext cx="8229600" cy="33940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Анкеты</a:t>
            </a:r>
            <a:endParaRPr lang="en-GB" sz="28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Кодовые книги</a:t>
            </a:r>
            <a:endParaRPr lang="en-GB" sz="28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Дата файлы</a:t>
            </a:r>
            <a:r>
              <a:rPr lang="en-GB" sz="2800" dirty="0" smtClean="0">
                <a:solidFill>
                  <a:srgbClr val="005681"/>
                </a:solidFill>
                <a:latin typeface="+mn-lt"/>
              </a:rPr>
              <a:t> </a:t>
            </a:r>
            <a:r>
              <a:rPr lang="en-GB" sz="2800" dirty="0" smtClean="0">
                <a:solidFill>
                  <a:srgbClr val="005681"/>
                </a:solidFill>
                <a:latin typeface="+mn-lt"/>
              </a:rPr>
              <a:t>(SAS, SPSS)</a:t>
            </a:r>
          </a:p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Сборники</a:t>
            </a:r>
            <a:endParaRPr lang="en-GB" sz="2800" dirty="0" smtClean="0">
              <a:solidFill>
                <a:srgbClr val="005681"/>
              </a:solidFill>
              <a:latin typeface="+mn-lt"/>
            </a:endParaRPr>
          </a:p>
          <a:p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Пересчитанные индексы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    д</a:t>
            </a:r>
            <a:r>
              <a:rPr lang="ru-RU" sz="2800" dirty="0" smtClean="0">
                <a:solidFill>
                  <a:srgbClr val="005681"/>
                </a:solidFill>
                <a:latin typeface="+mn-lt"/>
              </a:rPr>
              <a:t>ля тенденций</a:t>
            </a:r>
            <a:endParaRPr lang="en-GB" sz="2800" dirty="0" smtClean="0">
              <a:solidFill>
                <a:srgbClr val="00568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6375"/>
            <a:ext cx="4371975" cy="4686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04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143919C-E106-4534-B064-9F969C4F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537944" cy="308589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Балансировка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ширины</a:t>
            </a:r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 и </a:t>
            </a:r>
            <a:r>
              <a:rPr lang="ru-RU" sz="1800" dirty="0" smtClean="0">
                <a:solidFill>
                  <a:srgbClr val="C00000"/>
                </a:solidFill>
                <a:latin typeface="+mn-lt"/>
              </a:rPr>
              <a:t>глубины</a:t>
            </a:r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 охвата концепции</a:t>
            </a:r>
            <a:endParaRPr lang="en-GB" sz="1800" dirty="0">
              <a:solidFill>
                <a:srgbClr val="0077A0"/>
              </a:solidFill>
              <a:latin typeface="+mn-lt"/>
            </a:endParaRPr>
          </a:p>
          <a:p>
            <a:pPr lvl="1"/>
            <a:r>
              <a:rPr lang="ru-RU" sz="1800" b="1" dirty="0" smtClean="0">
                <a:solidFill>
                  <a:srgbClr val="FF0000"/>
                </a:solidFill>
                <a:latin typeface="+mn-lt"/>
              </a:rPr>
              <a:t>Основные</a:t>
            </a:r>
            <a:r>
              <a:rPr lang="ru-RU" sz="1800" b="1" dirty="0" smtClean="0">
                <a:solidFill>
                  <a:srgbClr val="0077A9"/>
                </a:solidFill>
                <a:latin typeface="+mn-lt"/>
              </a:rPr>
              <a:t> </a:t>
            </a:r>
            <a:r>
              <a:rPr lang="ru-RU" sz="1800" b="1" dirty="0" smtClean="0">
                <a:solidFill>
                  <a:srgbClr val="0077A0"/>
                </a:solidFill>
                <a:latin typeface="+mn-lt"/>
              </a:rPr>
              <a:t>оценки грамотности чтения, математики и естественных наук с чередованием акцента</a:t>
            </a:r>
            <a:endParaRPr lang="en-GB" sz="1800" dirty="0" smtClean="0">
              <a:solidFill>
                <a:srgbClr val="0077A0"/>
              </a:solidFill>
              <a:latin typeface="+mn-lt"/>
            </a:endParaRPr>
          </a:p>
          <a:p>
            <a:pPr lvl="1"/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Одна </a:t>
            </a:r>
            <a:r>
              <a:rPr lang="ru-RU" sz="1800" dirty="0" smtClean="0">
                <a:solidFill>
                  <a:srgbClr val="FF0000"/>
                </a:solidFill>
                <a:latin typeface="+mn-lt"/>
              </a:rPr>
              <a:t>инновационная</a:t>
            </a:r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 область оценки каждые три года</a:t>
            </a:r>
            <a:endParaRPr lang="en-GB" sz="1800" dirty="0" smtClean="0">
              <a:solidFill>
                <a:srgbClr val="0077A0"/>
              </a:solidFill>
              <a:latin typeface="+mn-lt"/>
            </a:endParaRPr>
          </a:p>
          <a:p>
            <a:pPr lvl="2"/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Цифровая грамотность</a:t>
            </a:r>
            <a:r>
              <a:rPr lang="en-GB" sz="1800" dirty="0" smtClean="0">
                <a:solidFill>
                  <a:srgbClr val="0077A0"/>
                </a:solidFill>
                <a:latin typeface="+mn-lt"/>
              </a:rPr>
              <a:t> (2009)</a:t>
            </a:r>
          </a:p>
          <a:p>
            <a:pPr lvl="2"/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Индивидуальное решение проблем</a:t>
            </a:r>
            <a:r>
              <a:rPr lang="en-GB" sz="1800" dirty="0" smtClean="0">
                <a:solidFill>
                  <a:srgbClr val="0077A0"/>
                </a:solidFill>
                <a:latin typeface="+mn-lt"/>
              </a:rPr>
              <a:t> (2012)</a:t>
            </a:r>
          </a:p>
          <a:p>
            <a:pPr lvl="2"/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Коллективное решение проблем</a:t>
            </a:r>
            <a:r>
              <a:rPr lang="en-GB" sz="1800" dirty="0" smtClean="0">
                <a:solidFill>
                  <a:srgbClr val="0077A0"/>
                </a:solidFill>
                <a:latin typeface="+mn-lt"/>
              </a:rPr>
              <a:t> (2015)</a:t>
            </a:r>
          </a:p>
          <a:p>
            <a:pPr lvl="2"/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Глобальные компетенции</a:t>
            </a:r>
            <a:r>
              <a:rPr lang="en-GB" sz="1800" dirty="0" smtClean="0">
                <a:solidFill>
                  <a:srgbClr val="0077A0"/>
                </a:solidFill>
                <a:latin typeface="+mn-lt"/>
              </a:rPr>
              <a:t> (2018)</a:t>
            </a:r>
          </a:p>
          <a:p>
            <a:pPr lvl="2"/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Креативное мышление</a:t>
            </a:r>
            <a:r>
              <a:rPr lang="en-GB" sz="1800" dirty="0" smtClean="0">
                <a:solidFill>
                  <a:srgbClr val="0077A0"/>
                </a:solidFill>
                <a:latin typeface="+mn-lt"/>
              </a:rPr>
              <a:t> (2021)</a:t>
            </a:r>
          </a:p>
          <a:p>
            <a:pPr lvl="1"/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Оценки </a:t>
            </a:r>
            <a:r>
              <a:rPr lang="ru-RU" sz="1800" b="1" dirty="0" smtClean="0">
                <a:solidFill>
                  <a:srgbClr val="0077A9"/>
                </a:solidFill>
                <a:latin typeface="+mn-lt"/>
              </a:rPr>
              <a:t>по выбору</a:t>
            </a:r>
            <a:endParaRPr lang="en-GB" sz="1800" dirty="0" smtClean="0">
              <a:solidFill>
                <a:srgbClr val="0077A9"/>
              </a:solidFill>
              <a:latin typeface="+mn-lt"/>
            </a:endParaRPr>
          </a:p>
          <a:p>
            <a:pPr lvl="2"/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Финансовая грамотность</a:t>
            </a:r>
            <a:endParaRPr lang="en-GB" sz="1800" dirty="0" smtClean="0">
              <a:solidFill>
                <a:srgbClr val="0077A0"/>
              </a:solidFill>
              <a:latin typeface="+mn-lt"/>
            </a:endParaRPr>
          </a:p>
          <a:p>
            <a:pPr lvl="1"/>
            <a:r>
              <a:rPr lang="ru-RU" sz="1800" dirty="0" smtClean="0">
                <a:solidFill>
                  <a:srgbClr val="0077A0"/>
                </a:solidFill>
                <a:latin typeface="+mn-lt"/>
              </a:rPr>
              <a:t>Матричная выборка с адаптивными инструментами оценки</a:t>
            </a:r>
            <a:endParaRPr lang="en-GB" sz="1800" dirty="0" smtClean="0">
              <a:solidFill>
                <a:srgbClr val="0077A0"/>
              </a:solidFill>
              <a:latin typeface="+mn-lt"/>
            </a:endParaRPr>
          </a:p>
          <a:p>
            <a:pPr marL="457200" lvl="1" indent="0">
              <a:buNone/>
            </a:pPr>
            <a:endParaRPr lang="en-GB" sz="2000" dirty="0">
              <a:latin typeface="+mn-lt"/>
            </a:endParaRPr>
          </a:p>
          <a:p>
            <a:pPr lvl="1"/>
            <a:endParaRPr lang="en-GB" sz="20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+mj-lt"/>
              </a:rPr>
              <a:t>Проектное решение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(1)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079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143919C-E106-4534-B064-9F969C4F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3079"/>
            <a:ext cx="8939336" cy="3774131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rgbClr val="C00000"/>
                </a:solidFill>
                <a:latin typeface="+mn-lt"/>
              </a:rPr>
              <a:t>Измерение изменений </a:t>
            </a:r>
            <a:r>
              <a:rPr lang="ru-RU" sz="1700" b="1" dirty="0" smtClean="0">
                <a:solidFill>
                  <a:srgbClr val="0070C0"/>
                </a:solidFill>
                <a:latin typeface="+mn-lt"/>
              </a:rPr>
              <a:t>против</a:t>
            </a:r>
            <a:r>
              <a:rPr lang="ru-RU" sz="1700" b="1" dirty="0" smtClean="0">
                <a:solidFill>
                  <a:srgbClr val="C00000"/>
                </a:solidFill>
                <a:latin typeface="+mn-lt"/>
              </a:rPr>
              <a:t> изменения мер</a:t>
            </a:r>
            <a:endParaRPr lang="en-GB" sz="1700" b="1" dirty="0" smtClean="0">
              <a:solidFill>
                <a:srgbClr val="C00000"/>
              </a:solidFill>
              <a:latin typeface="+mn-lt"/>
            </a:endParaRPr>
          </a:p>
          <a:p>
            <a:pPr lvl="1"/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Каждые три года пересматривается одна из концепций</a:t>
            </a:r>
            <a:endParaRPr lang="en-GB" sz="1700" dirty="0" smtClean="0">
              <a:solidFill>
                <a:srgbClr val="0077A0"/>
              </a:solidFill>
              <a:latin typeface="+mn-lt"/>
            </a:endParaRPr>
          </a:p>
          <a:p>
            <a:pPr lvl="1"/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Переход от бумажной оценки к компьютерной</a:t>
            </a:r>
            <a:r>
              <a:rPr lang="en-GB" sz="1700" dirty="0" smtClean="0">
                <a:solidFill>
                  <a:srgbClr val="0077A0"/>
                </a:solidFill>
                <a:latin typeface="+mn-lt"/>
              </a:rPr>
              <a:t> (log data, SEN)</a:t>
            </a:r>
          </a:p>
          <a:p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Как можно более высокая сопоставимость, но с учётом специфики страны, насколько это необходимо</a:t>
            </a:r>
            <a:endParaRPr lang="en-GB" sz="1700" dirty="0" smtClean="0">
              <a:solidFill>
                <a:srgbClr val="0077A0"/>
              </a:solidFill>
              <a:latin typeface="+mn-lt"/>
            </a:endParaRPr>
          </a:p>
          <a:p>
            <a:pPr lvl="1"/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Инструменты адаптивной оценки</a:t>
            </a:r>
            <a:endParaRPr lang="en-GB" sz="1700" dirty="0" smtClean="0">
              <a:solidFill>
                <a:srgbClr val="0077A0"/>
              </a:solidFill>
              <a:latin typeface="+mn-lt"/>
            </a:endParaRPr>
          </a:p>
          <a:p>
            <a:pPr lvl="1"/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Интеграция и связь с национальными системами оценки</a:t>
            </a:r>
            <a:endParaRPr lang="en-GB" sz="1700" dirty="0" smtClean="0">
              <a:solidFill>
                <a:srgbClr val="0077A0"/>
              </a:solidFill>
              <a:latin typeface="+mn-lt"/>
            </a:endParaRPr>
          </a:p>
          <a:p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Концепции с опорой на национальные стандарты и учебные программы, но не ограничиваясь ими</a:t>
            </a:r>
            <a:endParaRPr lang="en-GB" sz="1700" dirty="0" smtClean="0">
              <a:solidFill>
                <a:srgbClr val="0077A0"/>
              </a:solidFill>
              <a:latin typeface="+mn-lt"/>
            </a:endParaRPr>
          </a:p>
          <a:p>
            <a:pPr lvl="1"/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Исследования по аттестации учебных программ</a:t>
            </a:r>
            <a:endParaRPr lang="en-GB" sz="1700" dirty="0" smtClean="0">
              <a:solidFill>
                <a:srgbClr val="0077A0"/>
              </a:solidFill>
              <a:latin typeface="+mn-lt"/>
            </a:endParaRPr>
          </a:p>
          <a:p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Нахождение баланса между </a:t>
            </a:r>
            <a:r>
              <a:rPr lang="ru-RU" sz="1700" dirty="0" smtClean="0">
                <a:solidFill>
                  <a:srgbClr val="C00000"/>
                </a:solidFill>
                <a:latin typeface="+mn-lt"/>
              </a:rPr>
              <a:t>оценкой случайных величин </a:t>
            </a:r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и </a:t>
            </a:r>
            <a:r>
              <a:rPr lang="ru-RU" sz="1700" dirty="0" smtClean="0">
                <a:solidFill>
                  <a:srgbClr val="C00000"/>
                </a:solidFill>
                <a:latin typeface="+mn-lt"/>
              </a:rPr>
              <a:t>оценкой результатов </a:t>
            </a:r>
            <a:r>
              <a:rPr lang="ru-RU" sz="1700" dirty="0" smtClean="0">
                <a:solidFill>
                  <a:srgbClr val="0077A0"/>
                </a:solidFill>
                <a:latin typeface="+mn-lt"/>
              </a:rPr>
              <a:t>в </a:t>
            </a:r>
            <a:r>
              <a:rPr lang="ru-RU" sz="1600" dirty="0" smtClean="0">
                <a:solidFill>
                  <a:srgbClr val="0077A0"/>
                </a:solidFill>
                <a:latin typeface="+mn-lt"/>
              </a:rPr>
              <a:t>анкетах</a:t>
            </a:r>
            <a:endParaRPr lang="en-GB" sz="1600" b="1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sz="1700" b="1" dirty="0" smtClean="0">
                <a:solidFill>
                  <a:srgbClr val="C00000"/>
                </a:solidFill>
                <a:latin typeface="+mn-lt"/>
              </a:rPr>
              <a:t>15-летние ученики 7-го класса и старше против 15-летних подростков, не посещающих школу </a:t>
            </a:r>
            <a:endParaRPr lang="en-GB" sz="1700" b="1" dirty="0">
              <a:solidFill>
                <a:srgbClr val="C00000"/>
              </a:solidFill>
              <a:latin typeface="+mn-lt"/>
            </a:endParaRPr>
          </a:p>
          <a:p>
            <a:pPr marL="457200" lvl="1" indent="0">
              <a:buNone/>
            </a:pPr>
            <a:endParaRPr lang="en-GB" sz="1700" dirty="0">
              <a:solidFill>
                <a:srgbClr val="0077A0"/>
              </a:solidFill>
              <a:latin typeface="+mn-lt"/>
            </a:endParaRPr>
          </a:p>
          <a:p>
            <a:pPr lvl="1"/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+mj-lt"/>
              </a:rPr>
              <a:t>Проектное решение</a:t>
            </a:r>
            <a:r>
              <a:rPr lang="en-GB" sz="2800" dirty="0" smtClean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(2)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23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chleicher_A\Downloads\shutterstock_148995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10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" y="0"/>
            <a:ext cx="9144001" cy="610076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197" y="1420389"/>
            <a:ext cx="9067803" cy="3871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onotype Sorts"/>
              <a:buChar char="r"/>
              <a:tabLst>
                <a:tab pos="7712075" algn="r"/>
              </a:tabLst>
              <a:defRPr sz="2800">
                <a:solidFill>
                  <a:srgbClr val="FFFF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l"/>
              <a:tabLst>
                <a:tab pos="7712075" algn="r"/>
              </a:tabLst>
              <a:defRPr sz="2400"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tabLst>
                <a:tab pos="7712075" algn="r"/>
              </a:tabLst>
              <a:defRPr sz="2000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tabLst>
                <a:tab pos="7712075" algn="r"/>
              </a:tabLst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1981200" indent="-2286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buChar char="•"/>
              <a:tabLst>
                <a:tab pos="7712075" algn="r"/>
              </a:tabLst>
              <a:defRPr sz="2000">
                <a:solidFill>
                  <a:srgbClr val="FFCC00"/>
                </a:solidFill>
                <a:latin typeface="Calibri" panose="020F0502020204030204" pitchFamily="34" charset="0"/>
              </a:defRPr>
            </a:lvl5pPr>
            <a:lvl6pPr marL="2438400" indent="-2286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buChar char="•"/>
              <a:tabLst>
                <a:tab pos="7712075" algn="r"/>
              </a:tabLst>
              <a:defRPr sz="2000">
                <a:solidFill>
                  <a:srgbClr val="FFCC00"/>
                </a:solidFill>
                <a:latin typeface="+mn-lt"/>
              </a:defRPr>
            </a:lvl6pPr>
            <a:lvl7pPr marL="2895600" indent="-2286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buChar char="•"/>
              <a:tabLst>
                <a:tab pos="7712075" algn="r"/>
              </a:tabLst>
              <a:defRPr sz="2000">
                <a:solidFill>
                  <a:srgbClr val="FFCC00"/>
                </a:solidFill>
                <a:latin typeface="+mn-lt"/>
              </a:defRPr>
            </a:lvl7pPr>
            <a:lvl8pPr marL="3352800" indent="-2286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buChar char="•"/>
              <a:tabLst>
                <a:tab pos="7712075" algn="r"/>
              </a:tabLst>
              <a:defRPr sz="2000">
                <a:solidFill>
                  <a:srgbClr val="FFCC00"/>
                </a:solidFill>
                <a:latin typeface="+mn-lt"/>
              </a:defRPr>
            </a:lvl8pPr>
            <a:lvl9pPr marL="3810000" indent="-2286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buChar char="•"/>
              <a:tabLst>
                <a:tab pos="7712075" algn="r"/>
              </a:tabLst>
              <a:defRPr sz="2000">
                <a:solidFill>
                  <a:srgbClr val="FFCC00"/>
                </a:solidFill>
                <a:latin typeface="+mn-lt"/>
              </a:defRPr>
            </a:lvl9pPr>
          </a:lstStyle>
          <a:p>
            <a:pPr lvl="1" latinLnBrk="0">
              <a:buFont typeface="Wingdings" pitchFamily="2" charset="2"/>
              <a:buNone/>
            </a:pPr>
            <a:r>
              <a:rPr lang="ru-RU" sz="2800" b="1" kern="0" dirty="0" smtClean="0">
                <a:solidFill>
                  <a:srgbClr val="003366"/>
                </a:solidFill>
              </a:rPr>
              <a:t>Узнайте больше о нашей работе по адресу</a:t>
            </a:r>
            <a:r>
              <a:rPr lang="en-GB" sz="2800" b="1" kern="0" dirty="0" smtClean="0">
                <a:solidFill>
                  <a:srgbClr val="003366"/>
                </a:solidFill>
              </a:rPr>
              <a:t> </a:t>
            </a:r>
            <a:r>
              <a:rPr lang="en-GB" sz="2800" b="1" u="sng" kern="0" dirty="0">
                <a:solidFill>
                  <a:srgbClr val="003366"/>
                </a:solidFill>
              </a:rPr>
              <a:t>www.oecd.org/pisa</a:t>
            </a:r>
          </a:p>
          <a:p>
            <a:pPr lvl="2" latinLnBrk="0"/>
            <a:r>
              <a:rPr lang="ru-RU" altLang="ja-JP" sz="2400" b="1" kern="0" dirty="0" smtClean="0">
                <a:solidFill>
                  <a:srgbClr val="003366"/>
                </a:solidFill>
              </a:rPr>
              <a:t>Все публикации</a:t>
            </a:r>
            <a:endParaRPr lang="en-US" altLang="ja-JP" sz="2400" b="1" kern="0" dirty="0">
              <a:solidFill>
                <a:srgbClr val="003366"/>
              </a:solidFill>
            </a:endParaRPr>
          </a:p>
          <a:p>
            <a:pPr lvl="2" latinLnBrk="0"/>
            <a:r>
              <a:rPr lang="ru-RU" altLang="ja-JP" sz="2400" b="1" kern="0" dirty="0" smtClean="0">
                <a:solidFill>
                  <a:srgbClr val="003366"/>
                </a:solidFill>
              </a:rPr>
              <a:t>Полная база данных на микроуровне</a:t>
            </a:r>
            <a:endParaRPr lang="en-US" altLang="ja-JP" sz="2400" b="1" kern="0" dirty="0" smtClean="0">
              <a:solidFill>
                <a:srgbClr val="003366"/>
              </a:solidFill>
            </a:endParaRPr>
          </a:p>
          <a:p>
            <a:pPr lvl="1" latinLnBrk="0"/>
            <a:endParaRPr lang="en-GB" sz="2800" kern="0" dirty="0" smtClean="0">
              <a:solidFill>
                <a:srgbClr val="003366"/>
              </a:solidFill>
            </a:endParaRPr>
          </a:p>
          <a:p>
            <a:pPr marL="342900" lvl="1" indent="0">
              <a:buNone/>
            </a:pPr>
            <a:r>
              <a:rPr lang="en-GB" sz="2800" kern="0" dirty="0" smtClean="0">
                <a:solidFill>
                  <a:srgbClr val="003366"/>
                </a:solidFill>
              </a:rPr>
              <a:t>Email</a:t>
            </a:r>
            <a:r>
              <a:rPr lang="en-GB" sz="2800" kern="0" dirty="0">
                <a:solidFill>
                  <a:srgbClr val="003366"/>
                </a:solidFill>
              </a:rPr>
              <a:t>: </a:t>
            </a:r>
            <a:r>
              <a:rPr lang="en-GB" sz="2800" b="1" kern="0" dirty="0" smtClean="0">
                <a:solidFill>
                  <a:srgbClr val="003366"/>
                </a:solidFill>
              </a:rPr>
              <a:t>Miyako.Ikeda@OECD.org</a:t>
            </a:r>
            <a:endParaRPr lang="en-GB" sz="2800" b="1" kern="0" dirty="0">
              <a:solidFill>
                <a:srgbClr val="003366"/>
              </a:solidFill>
            </a:endParaRPr>
          </a:p>
          <a:p>
            <a:pPr lvl="1" latinLnBrk="0"/>
            <a:endParaRPr lang="en-GB" sz="2800" kern="0" dirty="0">
              <a:solidFill>
                <a:srgbClr val="003366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063625"/>
            <a:ext cx="8229600" cy="0"/>
          </a:xfrm>
          <a:prstGeom prst="line">
            <a:avLst/>
          </a:prstGeom>
          <a:ln>
            <a:solidFill>
              <a:srgbClr val="D044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Спасибо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600608"/>
              </p:ext>
            </p:extLst>
          </p:nvPr>
        </p:nvGraphicFramePr>
        <p:xfrm>
          <a:off x="457200" y="1309688"/>
          <a:ext cx="8686800" cy="383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+mj-lt"/>
              </a:rPr>
              <a:t>Сроки международной публикации PISA 2015</a:t>
            </a:r>
            <a:endParaRPr lang="en-GB" sz="28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882365"/>
            <a:ext cx="11521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Начало</a:t>
            </a:r>
            <a:r>
              <a:rPr lang="en-GB" sz="1400" dirty="0" smtClean="0"/>
              <a:t> 2016</a:t>
            </a:r>
            <a:r>
              <a:rPr lang="ru-RU" sz="1400" dirty="0" smtClean="0"/>
              <a:t>  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882365"/>
            <a:ext cx="14401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 </a:t>
            </a:r>
            <a:r>
              <a:rPr lang="ru-RU" sz="1400" dirty="0" smtClean="0"/>
              <a:t>декабря </a:t>
            </a:r>
            <a:r>
              <a:rPr lang="en-GB" sz="1400" dirty="0" smtClean="0"/>
              <a:t>2016</a:t>
            </a:r>
            <a:endParaRPr lang="en-GB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2123728" y="3226593"/>
            <a:ext cx="2304256" cy="496439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Проект технического отчета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57198" y="1544818"/>
            <a:ext cx="2795720" cy="3068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2016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52918" y="1543973"/>
            <a:ext cx="2471210" cy="3068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2017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724128" y="1543973"/>
            <a:ext cx="2962672" cy="3068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457198" y="3723878"/>
            <a:ext cx="8463847" cy="360040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Ежемесячный аналитический обзор</a:t>
            </a:r>
            <a:r>
              <a:rPr lang="en-GB" dirty="0" smtClean="0"/>
              <a:t> </a:t>
            </a:r>
            <a:r>
              <a:rPr lang="en-GB" dirty="0" smtClean="0"/>
              <a:t>(PISA </a:t>
            </a:r>
            <a:r>
              <a:rPr lang="ru-RU" dirty="0" smtClean="0"/>
              <a:t>в фокусе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sz="2800" dirty="0" smtClean="0">
                <a:latin typeface="+mj-lt"/>
                <a:cs typeface="HelveticaNeueLT Std Med" pitchFamily="6" charset="0"/>
              </a:rPr>
              <a:t>Система оценки и анализа 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55" y="1419622"/>
            <a:ext cx="2683285" cy="3581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 1"/>
          <p:cNvSpPr>
            <a:spLocks noGrp="1"/>
          </p:cNvSpPr>
          <p:nvPr/>
        </p:nvSpPr>
        <p:spPr bwMode="auto">
          <a:xfrm>
            <a:off x="3416230" y="987574"/>
            <a:ext cx="572777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2400" kern="0" noProof="0" dirty="0" smtClean="0">
              <a:solidFill>
                <a:srgbClr val="005681"/>
              </a:solidFill>
              <a:latin typeface="+mj-lt"/>
            </a:endParaRPr>
          </a:p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2400" kern="0" dirty="0" smtClean="0">
                <a:solidFill>
                  <a:srgbClr val="005681"/>
                </a:solidFill>
                <a:latin typeface="+mj-lt"/>
              </a:rPr>
              <a:t>Выпущена в начале </a:t>
            </a:r>
            <a:r>
              <a:rPr lang="en-GB" altLang="en-US" sz="2400" kern="0" noProof="0" dirty="0" smtClean="0">
                <a:solidFill>
                  <a:srgbClr val="005681"/>
                </a:solidFill>
                <a:latin typeface="+mj-lt"/>
              </a:rPr>
              <a:t>2016</a:t>
            </a:r>
            <a:r>
              <a:rPr lang="ru-RU" altLang="en-US" sz="2400" kern="0" noProof="0" dirty="0" smtClean="0">
                <a:solidFill>
                  <a:srgbClr val="005681"/>
                </a:solidFill>
                <a:latin typeface="+mj-lt"/>
              </a:rPr>
              <a:t> г.</a:t>
            </a:r>
            <a:r>
              <a:rPr lang="en-GB" altLang="en-US" sz="2400" kern="0" noProof="0" dirty="0" smtClean="0">
                <a:solidFill>
                  <a:srgbClr val="005681"/>
                </a:solidFill>
                <a:latin typeface="+mj-lt"/>
              </a:rPr>
              <a:t>, </a:t>
            </a:r>
            <a:r>
              <a:rPr lang="ru-RU" altLang="en-US" sz="2400" kern="0" dirty="0" smtClean="0">
                <a:solidFill>
                  <a:srgbClr val="005681"/>
                </a:solidFill>
                <a:latin typeface="+mj-lt"/>
              </a:rPr>
              <a:t>охватывает</a:t>
            </a:r>
            <a:r>
              <a:rPr lang="en-GB" altLang="en-US" sz="2400" kern="0" noProof="0" dirty="0" smtClean="0">
                <a:solidFill>
                  <a:srgbClr val="005681"/>
                </a:solidFill>
                <a:latin typeface="+mj-lt"/>
              </a:rPr>
              <a:t>:</a:t>
            </a:r>
            <a:endParaRPr lang="en-GB" altLang="en-US" sz="2400" kern="0" dirty="0" smtClean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Концепцию по естественнонаучной </a:t>
            </a:r>
            <a:r>
              <a:rPr lang="ru-RU" altLang="en-US" sz="2000" kern="0" dirty="0">
                <a:solidFill>
                  <a:srgbClr val="005681"/>
                </a:solidFill>
                <a:latin typeface="+mj-lt"/>
              </a:rPr>
              <a:t>г</a:t>
            </a: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рамотности</a:t>
            </a:r>
            <a:endParaRPr lang="en-GB" altLang="en-US" sz="2000" kern="0" dirty="0" smtClean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Концепцию по грамотности чтения</a:t>
            </a:r>
            <a:endParaRPr lang="en-GB" altLang="en-US" sz="2000" kern="0" dirty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Концепцию по математической грамотности</a:t>
            </a:r>
            <a:r>
              <a:rPr lang="en-GB" altLang="en-US" sz="2000" kern="0" dirty="0" smtClean="0">
                <a:solidFill>
                  <a:srgbClr val="005681"/>
                </a:solidFill>
                <a:latin typeface="+mj-lt"/>
              </a:rPr>
              <a:t> </a:t>
            </a:r>
            <a:endParaRPr lang="en-GB" altLang="en-US" sz="2000" kern="0" dirty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Финансовую грамотность</a:t>
            </a:r>
            <a:endParaRPr lang="en-GB" altLang="en-US" sz="2000" kern="0" dirty="0" smtClean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Контекстные анкеты</a:t>
            </a:r>
            <a:r>
              <a:rPr lang="en-GB" altLang="en-US" sz="2000" kern="0" dirty="0" smtClean="0">
                <a:solidFill>
                  <a:srgbClr val="005681"/>
                </a:solidFill>
                <a:latin typeface="+mj-lt"/>
              </a:rPr>
              <a:t> </a:t>
            </a:r>
            <a:endParaRPr lang="en-GB" altLang="en-US" sz="2000" kern="0" dirty="0" smtClean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r>
              <a:rPr lang="ru-RU" altLang="en-US" sz="2000" kern="0" dirty="0" smtClean="0">
                <a:solidFill>
                  <a:srgbClr val="005681"/>
                </a:solidFill>
                <a:latin typeface="+mj-lt"/>
              </a:rPr>
              <a:t>Концепцию по коллективному решению проблем</a:t>
            </a:r>
            <a:r>
              <a:rPr lang="en-GB" altLang="en-US" sz="2000" kern="0" dirty="0" smtClean="0">
                <a:solidFill>
                  <a:srgbClr val="005681"/>
                </a:solidFill>
                <a:latin typeface="+mj-lt"/>
              </a:rPr>
              <a:t> </a:t>
            </a:r>
            <a:endParaRPr lang="en-GB" altLang="en-US" sz="2000" kern="0" dirty="0" smtClean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endParaRPr lang="en-GB" altLang="en-US" sz="2400" kern="0" dirty="0">
              <a:solidFill>
                <a:srgbClr val="005681"/>
              </a:solidFill>
              <a:latin typeface="+mj-lt"/>
            </a:endParaRPr>
          </a:p>
          <a:p>
            <a:pPr algn="r" defTabSz="914378">
              <a:defRPr/>
            </a:pPr>
            <a:r>
              <a:rPr lang="en-GB" sz="1400" dirty="0" smtClean="0">
                <a:hlinkClick r:id="rId4"/>
              </a:rPr>
              <a:t>https</a:t>
            </a:r>
            <a:r>
              <a:rPr lang="en-GB" sz="1400" dirty="0">
                <a:hlinkClick r:id="rId4"/>
              </a:rPr>
              <a:t>://doi.org/10.1787/19963777</a:t>
            </a:r>
            <a:endParaRPr lang="en-GB" sz="1400" dirty="0"/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endParaRPr lang="en-GB" altLang="en-US" sz="2400" kern="0" dirty="0">
              <a:solidFill>
                <a:srgbClr val="005681"/>
              </a:solidFill>
              <a:latin typeface="+mj-lt"/>
            </a:endParaRPr>
          </a:p>
          <a:p>
            <a:pPr marR="0" lvl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altLang="en-US" sz="2400" kern="0" dirty="0">
              <a:solidFill>
                <a:srgbClr val="005681"/>
              </a:solidFill>
              <a:latin typeface="+mj-lt"/>
            </a:endParaRPr>
          </a:p>
          <a:p>
            <a:pPr marR="0" lvl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altLang="en-US" sz="2400" kern="0" noProof="0" dirty="0" smtClean="0">
              <a:solidFill>
                <a:srgbClr val="00568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0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686800" cy="857250"/>
          </a:xfrm>
        </p:spPr>
        <p:txBody>
          <a:bodyPr/>
          <a:lstStyle/>
          <a:p>
            <a:pPr eaLnBrk="1" hangingPunct="1"/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Первоначальные отчеты PISA: </a:t>
            </a:r>
            <a:r>
              <a:rPr lang="ru-RU" altLang="fr-F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I </a:t>
            </a:r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и </a:t>
            </a:r>
            <a:r>
              <a:rPr lang="ru-RU" altLang="fr-F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II тома от 6 </a:t>
            </a:r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декабря 2016 г</a:t>
            </a:r>
            <a:r>
              <a:rPr lang="ru-RU" altLang="fr-F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. 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347614"/>
            <a:ext cx="2592289" cy="345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1347613"/>
            <a:ext cx="2592288" cy="345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485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686800" cy="857250"/>
          </a:xfrm>
        </p:spPr>
        <p:txBody>
          <a:bodyPr/>
          <a:lstStyle/>
          <a:p>
            <a:pPr eaLnBrk="1" hangingPunct="1"/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Технический отчет </a:t>
            </a:r>
            <a:r>
              <a:rPr lang="fr-FR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PISA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4" y="1274986"/>
            <a:ext cx="2964933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 1"/>
          <p:cNvSpPr>
            <a:spLocks noGrp="1"/>
          </p:cNvSpPr>
          <p:nvPr/>
        </p:nvSpPr>
        <p:spPr bwMode="auto">
          <a:xfrm>
            <a:off x="3635896" y="987574"/>
            <a:ext cx="543973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2400" kern="0" noProof="0" dirty="0" smtClean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r>
              <a:rPr lang="ru-RU" altLang="en-US" sz="2400" kern="0" dirty="0">
                <a:solidFill>
                  <a:srgbClr val="005681"/>
                </a:solidFill>
                <a:latin typeface="+mj-lt"/>
              </a:rPr>
              <a:t>Проекты </a:t>
            </a:r>
            <a:r>
              <a:rPr lang="ru-RU" altLang="en-US" sz="2400" kern="0" dirty="0" smtClean="0">
                <a:solidFill>
                  <a:srgbClr val="005681"/>
                </a:solidFill>
                <a:latin typeface="+mj-lt"/>
              </a:rPr>
              <a:t>глав опубликованы онлайн </a:t>
            </a:r>
            <a:r>
              <a:rPr lang="ru-RU" altLang="en-US" sz="2400" kern="0" dirty="0">
                <a:solidFill>
                  <a:srgbClr val="005681"/>
                </a:solidFill>
                <a:latin typeface="+mj-lt"/>
              </a:rPr>
              <a:t>3 декабря 2016 года</a:t>
            </a:r>
            <a:r>
              <a:rPr lang="en-GB" altLang="en-US" sz="2400" kern="0" noProof="0" dirty="0" smtClean="0">
                <a:solidFill>
                  <a:srgbClr val="005681"/>
                </a:solidFill>
                <a:latin typeface="+mj-lt"/>
              </a:rPr>
              <a:t>.</a:t>
            </a:r>
            <a:r>
              <a:rPr lang="ru-RU" altLang="en-US" sz="2400" kern="0" noProof="0" dirty="0" smtClean="0">
                <a:solidFill>
                  <a:srgbClr val="005681"/>
                </a:solidFill>
                <a:latin typeface="+mj-lt"/>
              </a:rPr>
              <a:t> </a:t>
            </a:r>
            <a:endParaRPr lang="en-GB" altLang="en-US" sz="2400" kern="0" noProof="0" dirty="0" smtClean="0">
              <a:solidFill>
                <a:srgbClr val="005681"/>
              </a:solidFill>
              <a:latin typeface="+mj-lt"/>
            </a:endParaRPr>
          </a:p>
          <a:p>
            <a:pPr marL="342900" marR="0" lvl="0" indent="-34290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altLang="en-US" sz="2400" kern="0" dirty="0">
              <a:solidFill>
                <a:srgbClr val="005681"/>
              </a:solidFill>
              <a:latin typeface="+mj-lt"/>
            </a:endParaRPr>
          </a:p>
          <a:p>
            <a:pPr marL="342900" lvl="0" indent="-342900" defTabSz="914378">
              <a:buFont typeface="Arial" panose="020B0604020202020204" pitchFamily="34" charset="0"/>
              <a:buChar char="•"/>
              <a:defRPr/>
            </a:pPr>
            <a:r>
              <a:rPr lang="ru-RU" altLang="en-US" sz="2400" kern="0" dirty="0">
                <a:solidFill>
                  <a:srgbClr val="005681"/>
                </a:solidFill>
                <a:latin typeface="+mj-lt"/>
              </a:rPr>
              <a:t>Окончательная публикация выпущена в 2017 году</a:t>
            </a:r>
            <a:r>
              <a:rPr lang="en-GB" altLang="en-US" sz="2400" kern="0" noProof="0" dirty="0" smtClean="0">
                <a:solidFill>
                  <a:srgbClr val="005681"/>
                </a:solidFill>
                <a:latin typeface="+mj-lt"/>
              </a:rPr>
              <a:t>.</a:t>
            </a:r>
            <a:endParaRPr lang="en-GB" altLang="en-US" sz="2400" kern="0" dirty="0">
              <a:solidFill>
                <a:srgbClr val="005681"/>
              </a:solidFill>
              <a:latin typeface="+mj-lt"/>
            </a:endParaRPr>
          </a:p>
          <a:p>
            <a:pPr marR="0" lvl="0" defTabSz="9143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altLang="en-US" sz="2400" kern="0" noProof="0" dirty="0" smtClean="0">
              <a:solidFill>
                <a:srgbClr val="00568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1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Первоначальные отчеты PISA: </a:t>
            </a:r>
            <a:r>
              <a:rPr lang="ru-RU" altLang="fr-F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тома </a:t>
            </a:r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III, IV и V </a:t>
            </a:r>
            <a:r>
              <a:rPr lang="ru-RU" altLang="fr-FR" sz="2800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опубликованы в </a:t>
            </a:r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2017 году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02" y="1307899"/>
            <a:ext cx="2698689" cy="3595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57" y="1307900"/>
            <a:ext cx="2698687" cy="3595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6" y="1307899"/>
            <a:ext cx="2678050" cy="3568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7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686800" cy="857250"/>
          </a:xfrm>
        </p:spPr>
        <p:txBody>
          <a:bodyPr/>
          <a:lstStyle/>
          <a:p>
            <a:pPr eaLnBrk="1" hangingPunct="1"/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Тематические отчеты PISA в 2018 году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9622"/>
            <a:ext cx="2483346" cy="3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419622"/>
            <a:ext cx="2626153" cy="3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26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686800" cy="857250"/>
          </a:xfrm>
        </p:spPr>
        <p:txBody>
          <a:bodyPr/>
          <a:lstStyle/>
          <a:p>
            <a:pPr eaLnBrk="1" hangingPunct="1"/>
            <a:r>
              <a:rPr lang="ru-RU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Рабочие документы </a:t>
            </a:r>
            <a:r>
              <a:rPr lang="fr-FR" altLang="fr-FR" sz="2800" dirty="0">
                <a:solidFill>
                  <a:schemeClr val="accent5">
                    <a:lumMod val="75000"/>
                  </a:schemeClr>
                </a:solidFill>
                <a:latin typeface="+mj-lt"/>
                <a:cs typeface="HelveticaNeueLT Std Med" pitchFamily="6" charset="0"/>
              </a:rPr>
              <a:t>PISA 2018</a:t>
            </a:r>
            <a:endParaRPr lang="fr-FR" altLang="fr-FR" sz="2800" dirty="0">
              <a:solidFill>
                <a:schemeClr val="accent5">
                  <a:lumMod val="75000"/>
                </a:schemeClr>
              </a:solidFill>
              <a:latin typeface="+mj-lt"/>
              <a:cs typeface="HelveticaNeueLT Std Med" pitchFamily="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90264"/>
            <a:ext cx="2733831" cy="350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106263" y="4862016"/>
            <a:ext cx="20377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hlinkClick r:id="rId4"/>
              </a:rPr>
              <a:t>https://doi.org/10.1787/19939019</a:t>
            </a:r>
            <a:r>
              <a:rPr lang="en-GB" sz="10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771" y="1290264"/>
            <a:ext cx="2557568" cy="350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30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1198</Words>
  <Application>Microsoft Office PowerPoint</Application>
  <PresentationFormat>Экран (16:9)</PresentationFormat>
  <Paragraphs>409</Paragraphs>
  <Slides>27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Helvetica Neue Thin</vt:lpstr>
      <vt:lpstr>HelveticaNeueLT Std</vt:lpstr>
      <vt:lpstr>HelveticaNeueLT Std Med</vt:lpstr>
      <vt:lpstr>Wingdings</vt:lpstr>
      <vt:lpstr>Custom Design</vt:lpstr>
      <vt:lpstr>1_Custom Design</vt:lpstr>
      <vt:lpstr>Презентация PowerPoint</vt:lpstr>
      <vt:lpstr>Коротко о PISA</vt:lpstr>
      <vt:lpstr>Сроки международной публикации PISA 2015</vt:lpstr>
      <vt:lpstr>Система оценки и анализа </vt:lpstr>
      <vt:lpstr>Первоначальные отчеты PISA: I и II тома от 6 декабря 2016 г. </vt:lpstr>
      <vt:lpstr>Технический отчет PISA</vt:lpstr>
      <vt:lpstr>Первоначальные отчеты PISA: тома III, IV и V опубликованы в 2017 году</vt:lpstr>
      <vt:lpstr>Тематические отчеты PISA в 2018 году</vt:lpstr>
      <vt:lpstr>Рабочие документы PISA 2018</vt:lpstr>
      <vt:lpstr>PISA в фокусе</vt:lpstr>
      <vt:lpstr>Сроки международной публикации PISA 2018</vt:lpstr>
      <vt:lpstr>От данных к формированию образовательной политики</vt:lpstr>
      <vt:lpstr>Результаты PISA</vt:lpstr>
      <vt:lpstr>Презентация PowerPoint</vt:lpstr>
      <vt:lpstr>Презентация PowerPoint</vt:lpstr>
      <vt:lpstr>Инвестиции в образование</vt:lpstr>
      <vt:lpstr>Время обучения и результаты по естественнонаучной грамотности</vt:lpstr>
      <vt:lpstr>Время обучения и результаты по естественнонаучной грамотности</vt:lpstr>
      <vt:lpstr>Design choices (2)</vt:lpstr>
      <vt:lpstr>Презентация PowerPoint</vt:lpstr>
      <vt:lpstr>Презентация PowerPoint</vt:lpstr>
      <vt:lpstr>“Данные” PISA в интернете</vt:lpstr>
      <vt:lpstr>Информационный продукт PISA</vt:lpstr>
      <vt:lpstr>База данных PISA</vt:lpstr>
      <vt:lpstr>Проектное решение (1)</vt:lpstr>
      <vt:lpstr>Проектное решение (2)</vt:lpstr>
      <vt:lpstr>Спасибо</vt:lpstr>
    </vt:vector>
  </TitlesOfParts>
  <Company>OECD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GUILLOU Helene</dc:creator>
  <cp:lastModifiedBy>Васильев Роман Валерьевич</cp:lastModifiedBy>
  <cp:revision>172</cp:revision>
  <dcterms:created xsi:type="dcterms:W3CDTF">2018-03-26T12:28:00Z</dcterms:created>
  <dcterms:modified xsi:type="dcterms:W3CDTF">2019-02-04T17:31:27Z</dcterms:modified>
</cp:coreProperties>
</file>