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6"/>
  </p:notesMasterIdLst>
  <p:handoutMasterIdLst>
    <p:handoutMasterId r:id="rId17"/>
  </p:handoutMasterIdLst>
  <p:sldIdLst>
    <p:sldId id="256" r:id="rId6"/>
    <p:sldId id="299" r:id="rId7"/>
    <p:sldId id="300" r:id="rId8"/>
    <p:sldId id="303" r:id="rId9"/>
    <p:sldId id="304" r:id="rId10"/>
    <p:sldId id="301" r:id="rId11"/>
    <p:sldId id="302" r:id="rId12"/>
    <p:sldId id="305" r:id="rId13"/>
    <p:sldId id="306" r:id="rId14"/>
    <p:sldId id="266" r:id="rId15"/>
  </p:sldIdLst>
  <p:sldSz cx="9144000" cy="5143500" type="screen16x9"/>
  <p:notesSz cx="6669088"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0066"/>
    <a:srgbClr val="A50021"/>
    <a:srgbClr val="CC99FF"/>
    <a:srgbClr val="CC00CC"/>
    <a:srgbClr val="EAEAEA"/>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086" autoAdjust="0"/>
  </p:normalViewPr>
  <p:slideViewPr>
    <p:cSldViewPr>
      <p:cViewPr>
        <p:scale>
          <a:sx n="75" d="100"/>
          <a:sy n="75" d="100"/>
        </p:scale>
        <p:origin x="-1962" y="-1038"/>
      </p:cViewPr>
      <p:guideLst>
        <p:guide orient="horz" pos="1620"/>
        <p:guide pos="2880"/>
      </p:guideLst>
    </p:cSldViewPr>
  </p:slideViewPr>
  <p:outlineViewPr>
    <p:cViewPr>
      <p:scale>
        <a:sx n="33" d="100"/>
        <a:sy n="33" d="100"/>
      </p:scale>
      <p:origin x="0" y="5100"/>
    </p:cViewPr>
  </p:outlineViewPr>
  <p:notesTextViewPr>
    <p:cViewPr>
      <p:scale>
        <a:sx n="50" d="100"/>
        <a:sy n="50" d="100"/>
      </p:scale>
      <p:origin x="0" y="0"/>
    </p:cViewPr>
  </p:notesTextViewPr>
  <p:notesViewPr>
    <p:cSldViewPr>
      <p:cViewPr varScale="1">
        <p:scale>
          <a:sx n="61" d="100"/>
          <a:sy n="61" d="100"/>
        </p:scale>
        <p:origin x="-2724" y="-7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889108" cy="4964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8195" name="Rectangle 3"/>
          <p:cNvSpPr>
            <a:spLocks noGrp="1" noChangeArrowheads="1"/>
          </p:cNvSpPr>
          <p:nvPr>
            <p:ph type="dt" sz="quarter" idx="1"/>
          </p:nvPr>
        </p:nvSpPr>
        <p:spPr bwMode="auto">
          <a:xfrm>
            <a:off x="3778425" y="2"/>
            <a:ext cx="2889108" cy="4964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8196" name="Rectangle 4"/>
          <p:cNvSpPr>
            <a:spLocks noGrp="1" noChangeArrowheads="1"/>
          </p:cNvSpPr>
          <p:nvPr>
            <p:ph type="ftr" sz="quarter" idx="2"/>
          </p:nvPr>
        </p:nvSpPr>
        <p:spPr bwMode="auto">
          <a:xfrm>
            <a:off x="1" y="9428631"/>
            <a:ext cx="2889108"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8197" name="Rectangle 5"/>
          <p:cNvSpPr>
            <a:spLocks noGrp="1" noChangeArrowheads="1"/>
          </p:cNvSpPr>
          <p:nvPr>
            <p:ph type="sldNum" sz="quarter" idx="3"/>
          </p:nvPr>
        </p:nvSpPr>
        <p:spPr bwMode="auto">
          <a:xfrm>
            <a:off x="3778425" y="9428631"/>
            <a:ext cx="2889108"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b="1"/>
            </a:lvl1pPr>
          </a:lstStyle>
          <a:p>
            <a:pPr>
              <a:defRPr/>
            </a:pPr>
            <a:fld id="{25DD2AA7-587C-45EE-883B-BCFC0A6BAE44}" type="slidenum">
              <a:rPr lang="ru-RU"/>
              <a:pPr>
                <a:defRPr/>
              </a:pPr>
              <a:t>‹#›</a:t>
            </a:fld>
            <a:endParaRPr lang="ru-RU"/>
          </a:p>
        </p:txBody>
      </p:sp>
    </p:spTree>
    <p:extLst>
      <p:ext uri="{BB962C8B-B14F-4D97-AF65-F5344CB8AC3E}">
        <p14:creationId xmlns:p14="http://schemas.microsoft.com/office/powerpoint/2010/main" val="939053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2"/>
            <a:ext cx="2889108" cy="4964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4339" name="Rectangle 3"/>
          <p:cNvSpPr>
            <a:spLocks noGrp="1" noChangeArrowheads="1"/>
          </p:cNvSpPr>
          <p:nvPr>
            <p:ph type="dt" idx="1"/>
          </p:nvPr>
        </p:nvSpPr>
        <p:spPr bwMode="auto">
          <a:xfrm>
            <a:off x="3778425" y="2"/>
            <a:ext cx="2889108" cy="49641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32772" name="Rectangle 4"/>
          <p:cNvSpPr>
            <a:spLocks noGrp="1" noRot="1" noChangeAspect="1" noChangeArrowheads="1" noTextEdit="1"/>
          </p:cNvSpPr>
          <p:nvPr>
            <p:ph type="sldImg" idx="2"/>
          </p:nvPr>
        </p:nvSpPr>
        <p:spPr bwMode="auto">
          <a:xfrm>
            <a:off x="26988" y="744538"/>
            <a:ext cx="6615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66599" y="4715113"/>
            <a:ext cx="5335893" cy="4467706"/>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4342" name="Rectangle 6"/>
          <p:cNvSpPr>
            <a:spLocks noGrp="1" noChangeArrowheads="1"/>
          </p:cNvSpPr>
          <p:nvPr>
            <p:ph type="ftr" sz="quarter" idx="4"/>
          </p:nvPr>
        </p:nvSpPr>
        <p:spPr bwMode="auto">
          <a:xfrm>
            <a:off x="1" y="9428631"/>
            <a:ext cx="2889108"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4343" name="Rectangle 7"/>
          <p:cNvSpPr>
            <a:spLocks noGrp="1" noChangeArrowheads="1"/>
          </p:cNvSpPr>
          <p:nvPr>
            <p:ph type="sldNum" sz="quarter" idx="5"/>
          </p:nvPr>
        </p:nvSpPr>
        <p:spPr bwMode="auto">
          <a:xfrm>
            <a:off x="3778425" y="9428631"/>
            <a:ext cx="2889108" cy="496411"/>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8CD0BF6-ABAF-4CA1-8174-5A5C0B3B103A}" type="slidenum">
              <a:rPr lang="ru-RU"/>
              <a:pPr>
                <a:defRPr/>
              </a:pPr>
              <a:t>‹#›</a:t>
            </a:fld>
            <a:endParaRPr lang="ru-RU"/>
          </a:p>
        </p:txBody>
      </p:sp>
    </p:spTree>
    <p:extLst>
      <p:ext uri="{BB962C8B-B14F-4D97-AF65-F5344CB8AC3E}">
        <p14:creationId xmlns:p14="http://schemas.microsoft.com/office/powerpoint/2010/main" val="437663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extLst>
      <p:ext uri="{BB962C8B-B14F-4D97-AF65-F5344CB8AC3E}">
        <p14:creationId xmlns:p14="http://schemas.microsoft.com/office/powerpoint/2010/main" val="39986248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4BEF3225-D98E-4B16-BEBC-7FF9202982B1}" type="datetimeFigureOut">
              <a:rPr lang="ru-RU"/>
              <a:pPr>
                <a:defRPr/>
              </a:pPr>
              <a:t>13.10.2015</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411525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F7B9D134-1B97-46B8-B41D-E1990B4B1DC6}" type="datetimeFigureOut">
              <a:rPr lang="ru-RU"/>
              <a:pPr>
                <a:defRPr/>
              </a:pPr>
              <a:t>13.10.2015</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147475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EEE9DACF-F346-4E2E-BA6B-BD16E574DD4A}" type="datetimeFigureOut">
              <a:rPr lang="ru-RU"/>
              <a:pPr>
                <a:defRPr/>
              </a:pPr>
              <a:t>13.10.2015</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11000463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6C187F69-C56B-4638-BC5C-0C07E76A86B4}" type="datetimeFigureOut">
              <a:rPr lang="ru-RU"/>
              <a:pPr>
                <a:defRPr/>
              </a:pPr>
              <a:t>13.10.2015</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18802268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175C1608-525B-4DE1-8751-F0E258B8B68F}" type="datetimeFigureOut">
              <a:rPr lang="ru-RU"/>
              <a:pPr>
                <a:defRPr/>
              </a:pPr>
              <a:t>13.10.2015</a:t>
            </a:fld>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189536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E7441E32-0442-4AEF-9889-9BE623DB5AA3}" type="datetimeFigureOut">
              <a:rPr lang="ru-RU"/>
              <a:pPr>
                <a:defRPr/>
              </a:pPr>
              <a:t>13.10.2015</a:t>
            </a:fld>
            <a:endParaRPr lang="ru-RU"/>
          </a:p>
        </p:txBody>
      </p:sp>
      <p:sp>
        <p:nvSpPr>
          <p:cNvPr id="8"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159160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C9FDA733-083F-4F1D-BB77-100E1A7530DF}" type="datetimeFigureOut">
              <a:rPr lang="ru-RU"/>
              <a:pPr>
                <a:defRPr/>
              </a:pPr>
              <a:t>13.10.2015</a:t>
            </a:fld>
            <a:endParaRPr lang="ru-RU"/>
          </a:p>
        </p:txBody>
      </p:sp>
      <p:sp>
        <p:nvSpPr>
          <p:cNvPr id="4"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269961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18F44297-2016-4468-BF49-CD1BF5607186}" type="datetimeFigureOut">
              <a:rPr lang="ru-RU"/>
              <a:pPr>
                <a:defRPr/>
              </a:pPr>
              <a:t>13.10.2015</a:t>
            </a:fld>
            <a:endParaRPr lang="ru-RU"/>
          </a:p>
        </p:txBody>
      </p:sp>
      <p:sp>
        <p:nvSpPr>
          <p:cNvPr id="3"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233566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29629675-755E-491B-A979-85AE77A318CA}" type="datetimeFigureOut">
              <a:rPr lang="ru-RU"/>
              <a:pPr>
                <a:defRPr/>
              </a:pPr>
              <a:t>13.10.2015</a:t>
            </a:fld>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290516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xfrm>
            <a:off x="457200" y="4683919"/>
            <a:ext cx="2133600" cy="357188"/>
          </a:xfrm>
          <a:prstGeom prst="rect">
            <a:avLst/>
          </a:prstGeom>
        </p:spPr>
        <p:txBody>
          <a:bodyPr/>
          <a:lstStyle>
            <a:lvl1pPr>
              <a:defRPr/>
            </a:lvl1pPr>
          </a:lstStyle>
          <a:p>
            <a:pPr>
              <a:defRPr/>
            </a:pPr>
            <a:fld id="{B2B4B508-112E-4DC9-8E41-DE6A84EEFD2D}" type="datetimeFigureOut">
              <a:rPr lang="ru-RU"/>
              <a:pPr>
                <a:defRPr/>
              </a:pPr>
              <a:t>13.10.2015</a:t>
            </a:fld>
            <a:endParaRPr lang="ru-RU"/>
          </a:p>
        </p:txBody>
      </p:sp>
      <p:sp>
        <p:nvSpPr>
          <p:cNvPr id="6" name="Rectangle 5"/>
          <p:cNvSpPr>
            <a:spLocks noGrp="1" noChangeArrowheads="1"/>
          </p:cNvSpPr>
          <p:nvPr>
            <p:ph type="ftr" sz="quarter" idx="11"/>
          </p:nvPr>
        </p:nvSpPr>
        <p:spPr/>
        <p:txBody>
          <a:bodyPr/>
          <a:lstStyle>
            <a:lvl1pPr>
              <a:defRPr/>
            </a:lvl1pPr>
          </a:lstStyle>
          <a:p>
            <a:pPr>
              <a:defRPr/>
            </a:pPr>
            <a:endParaRPr lang="ru-RU"/>
          </a:p>
        </p:txBody>
      </p:sp>
    </p:spTree>
    <p:extLst>
      <p:ext uri="{BB962C8B-B14F-4D97-AF65-F5344CB8AC3E}">
        <p14:creationId xmlns:p14="http://schemas.microsoft.com/office/powerpoint/2010/main" val="23253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36513" y="-20241"/>
            <a:ext cx="9190038" cy="5183982"/>
          </a:xfrm>
          <a:prstGeom prst="rect">
            <a:avLst/>
          </a:prstGeom>
          <a:gradFill rotWithShape="1">
            <a:gsLst>
              <a:gs pos="0">
                <a:schemeClr val="bg1">
                  <a:gamma/>
                  <a:shade val="87843"/>
                  <a:invGamma/>
                </a:schemeClr>
              </a:gs>
              <a:gs pos="50000">
                <a:schemeClr val="bg1"/>
              </a:gs>
              <a:gs pos="100000">
                <a:schemeClr val="bg1">
                  <a:gamma/>
                  <a:shade val="87843"/>
                  <a:invGamma/>
                </a:schemeClr>
              </a:gs>
            </a:gsLst>
            <a:lin ang="5400000" scaled="1"/>
          </a:gradFill>
          <a:ln>
            <a:noFill/>
          </a:ln>
          <a:effectLst/>
          <a:extLst/>
        </p:spPr>
        <p:txBody>
          <a:bodyPr wrap="none" anchor="ctr"/>
          <a:lstStyle/>
          <a:p>
            <a:pPr>
              <a:defRPr/>
            </a:pPr>
            <a:endParaRPr lang="ru-RU"/>
          </a:p>
        </p:txBody>
      </p:sp>
      <p:sp>
        <p:nvSpPr>
          <p:cNvPr id="1027" name="Rectangle 2"/>
          <p:cNvSpPr>
            <a:spLocks noGrp="1" noChangeArrowheads="1"/>
          </p:cNvSpPr>
          <p:nvPr>
            <p:ph type="title"/>
          </p:nvPr>
        </p:nvSpPr>
        <p:spPr bwMode="auto">
          <a:xfrm>
            <a:off x="395288" y="2500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1030" name="Line 13"/>
          <p:cNvSpPr>
            <a:spLocks noChangeShapeType="1"/>
          </p:cNvSpPr>
          <p:nvPr userDrawn="1"/>
        </p:nvSpPr>
        <p:spPr bwMode="auto">
          <a:xfrm>
            <a:off x="38101" y="4800600"/>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 name="Freeform 15"/>
          <p:cNvSpPr>
            <a:spLocks/>
          </p:cNvSpPr>
          <p:nvPr userDrawn="1"/>
        </p:nvSpPr>
        <p:spPr bwMode="auto">
          <a:xfrm>
            <a:off x="3276601" y="4839891"/>
            <a:ext cx="5832475" cy="275034"/>
          </a:xfrm>
          <a:custGeom>
            <a:avLst/>
            <a:gdLst>
              <a:gd name="T0" fmla="*/ 2147483647 w 3629"/>
              <a:gd name="T1" fmla="*/ 0 h 318"/>
              <a:gd name="T2" fmla="*/ 0 w 3629"/>
              <a:gd name="T3" fmla="*/ 2147483647 h 318"/>
              <a:gd name="T4" fmla="*/ 2147483647 w 3629"/>
              <a:gd name="T5" fmla="*/ 2147483647 h 318"/>
              <a:gd name="T6" fmla="*/ 2147483647 w 3629"/>
              <a:gd name="T7" fmla="*/ 0 h 318"/>
              <a:gd name="T8" fmla="*/ 2147483647 w 3629"/>
              <a:gd name="T9" fmla="*/ 0 h 3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29" h="318">
                <a:moveTo>
                  <a:pt x="136" y="0"/>
                </a:moveTo>
                <a:lnTo>
                  <a:pt x="0" y="318"/>
                </a:lnTo>
                <a:lnTo>
                  <a:pt x="3629" y="318"/>
                </a:lnTo>
                <a:lnTo>
                  <a:pt x="3629" y="0"/>
                </a:lnTo>
                <a:lnTo>
                  <a:pt x="136" y="0"/>
                </a:lnTo>
                <a:close/>
              </a:path>
            </a:pathLst>
          </a:custGeom>
          <a:solidFill>
            <a:schemeClr val="bg1">
              <a:lumMod val="85000"/>
            </a:schemeClr>
          </a:solidFill>
          <a:ln w="9525">
            <a:solidFill>
              <a:schemeClr val="tx1"/>
            </a:solidFill>
            <a:round/>
            <a:headEnd/>
            <a:tailEnd/>
          </a:ln>
        </p:spPr>
        <p:txBody>
          <a:bodyPr/>
          <a:lstStyle/>
          <a:p>
            <a:pPr>
              <a:defRPr/>
            </a:pPr>
            <a:endParaRPr lang="ru-RU"/>
          </a:p>
        </p:txBody>
      </p:sp>
      <p:sp>
        <p:nvSpPr>
          <p:cNvPr id="1033" name="Freeform 19"/>
          <p:cNvSpPr>
            <a:spLocks/>
          </p:cNvSpPr>
          <p:nvPr userDrawn="1"/>
        </p:nvSpPr>
        <p:spPr bwMode="auto">
          <a:xfrm>
            <a:off x="34925" y="4839891"/>
            <a:ext cx="3384550" cy="270272"/>
          </a:xfrm>
          <a:custGeom>
            <a:avLst/>
            <a:gdLst>
              <a:gd name="T0" fmla="*/ 2147483647 w 2132"/>
              <a:gd name="T1" fmla="*/ 0 h 227"/>
              <a:gd name="T2" fmla="*/ 2147483647 w 2132"/>
              <a:gd name="T3" fmla="*/ 2147483647 h 227"/>
              <a:gd name="T4" fmla="*/ 0 w 2132"/>
              <a:gd name="T5" fmla="*/ 2147483647 h 227"/>
              <a:gd name="T6" fmla="*/ 0 w 2132"/>
              <a:gd name="T7" fmla="*/ 0 h 227"/>
              <a:gd name="T8" fmla="*/ 2147483647 w 2132"/>
              <a:gd name="T9" fmla="*/ 0 h 2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32" h="227">
                <a:moveTo>
                  <a:pt x="2132" y="0"/>
                </a:moveTo>
                <a:lnTo>
                  <a:pt x="1996" y="227"/>
                </a:lnTo>
                <a:lnTo>
                  <a:pt x="0" y="227"/>
                </a:lnTo>
                <a:lnTo>
                  <a:pt x="0" y="0"/>
                </a:lnTo>
                <a:lnTo>
                  <a:pt x="2132" y="0"/>
                </a:lnTo>
                <a:close/>
              </a:path>
            </a:pathLst>
          </a:custGeom>
          <a:solidFill>
            <a:schemeClr val="bg1">
              <a:lumMod val="85000"/>
            </a:schemeClr>
          </a:solidFill>
          <a:ln>
            <a:solidFill>
              <a:schemeClr val="tx1"/>
            </a:solidFill>
          </a:ln>
        </p:spPr>
        <p:txBody>
          <a:bodyPr/>
          <a:lstStyle/>
          <a:p>
            <a:pPr>
              <a:defRPr/>
            </a:pPr>
            <a:endParaRPr lang="ru-RU"/>
          </a:p>
        </p:txBody>
      </p:sp>
      <p:sp>
        <p:nvSpPr>
          <p:cNvPr id="1036" name="Номер слайда 3"/>
          <p:cNvSpPr txBox="1">
            <a:spLocks noGrp="1"/>
          </p:cNvSpPr>
          <p:nvPr userDrawn="1"/>
        </p:nvSpPr>
        <p:spPr bwMode="auto">
          <a:xfrm>
            <a:off x="8391525" y="4788420"/>
            <a:ext cx="717550" cy="303610"/>
          </a:xfrm>
          <a:prstGeom prst="rect">
            <a:avLst/>
          </a:prstGeom>
          <a:noFill/>
          <a:ln>
            <a:noFill/>
          </a:ln>
          <a:effectLs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54CF7BE7-286C-4A91-933F-45CE32AB98FF}" type="slidenum">
              <a:rPr lang="ru-RU" b="1" smtClean="0"/>
              <a:pPr algn="r" eaLnBrk="1" hangingPunct="1">
                <a:defRPr/>
              </a:pPr>
              <a:t>‹#›</a:t>
            </a:fld>
            <a:endParaRPr lang="ru-RU" b="1" dirty="0" smtClean="0"/>
          </a:p>
        </p:txBody>
      </p:sp>
    </p:spTree>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rgbClr val="660033"/>
          </a:solidFill>
          <a:latin typeface="+mj-lt"/>
          <a:ea typeface="+mj-ea"/>
          <a:cs typeface="+mj-cs"/>
        </a:defRPr>
      </a:lvl1pPr>
      <a:lvl2pPr algn="ctr" rtl="0" eaLnBrk="0" fontAlgn="base" hangingPunct="0">
        <a:spcBef>
          <a:spcPct val="0"/>
        </a:spcBef>
        <a:spcAft>
          <a:spcPct val="0"/>
        </a:spcAft>
        <a:defRPr sz="4400">
          <a:solidFill>
            <a:srgbClr val="660033"/>
          </a:solidFill>
          <a:latin typeface="Arial" charset="0"/>
        </a:defRPr>
      </a:lvl2pPr>
      <a:lvl3pPr algn="ctr" rtl="0" eaLnBrk="0" fontAlgn="base" hangingPunct="0">
        <a:spcBef>
          <a:spcPct val="0"/>
        </a:spcBef>
        <a:spcAft>
          <a:spcPct val="0"/>
        </a:spcAft>
        <a:defRPr sz="4400">
          <a:solidFill>
            <a:srgbClr val="660033"/>
          </a:solidFill>
          <a:latin typeface="Arial" charset="0"/>
        </a:defRPr>
      </a:lvl3pPr>
      <a:lvl4pPr algn="ctr" rtl="0" eaLnBrk="0" fontAlgn="base" hangingPunct="0">
        <a:spcBef>
          <a:spcPct val="0"/>
        </a:spcBef>
        <a:spcAft>
          <a:spcPct val="0"/>
        </a:spcAft>
        <a:defRPr sz="4400">
          <a:solidFill>
            <a:srgbClr val="660033"/>
          </a:solidFill>
          <a:latin typeface="Arial" charset="0"/>
        </a:defRPr>
      </a:lvl4pPr>
      <a:lvl5pPr algn="ctr" rtl="0" eaLnBrk="0" fontAlgn="base" hangingPunct="0">
        <a:spcBef>
          <a:spcPct val="0"/>
        </a:spcBef>
        <a:spcAft>
          <a:spcPct val="0"/>
        </a:spcAft>
        <a:defRPr sz="4400">
          <a:solidFill>
            <a:srgbClr val="660033"/>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289" y="535781"/>
            <a:ext cx="8353425" cy="3482579"/>
          </a:xfrm>
          <a:prstGeom prst="rect">
            <a:avLst/>
          </a:prstGeom>
          <a:solidFill>
            <a:schemeClr val="bg1"/>
          </a:solidFill>
          <a:ln>
            <a:solidFill>
              <a:srgbClr val="66003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3315" name="Rectangle 2"/>
          <p:cNvSpPr>
            <a:spLocks noGrp="1" noChangeArrowheads="1"/>
          </p:cNvSpPr>
          <p:nvPr>
            <p:ph type="ctrTitle"/>
          </p:nvPr>
        </p:nvSpPr>
        <p:spPr>
          <a:xfrm>
            <a:off x="357189" y="1167594"/>
            <a:ext cx="8358187" cy="910828"/>
          </a:xfrm>
        </p:spPr>
        <p:txBody>
          <a:bodyPr/>
          <a:lstStyle/>
          <a:p>
            <a:r>
              <a:rPr lang="en-US" sz="3800" b="1" dirty="0"/>
              <a:t>National assessment in Belarus</a:t>
            </a:r>
            <a:endParaRPr lang="ru-RU" sz="3800" dirty="0"/>
          </a:p>
        </p:txBody>
      </p:sp>
      <p:sp>
        <p:nvSpPr>
          <p:cNvPr id="13316" name="Line 7"/>
          <p:cNvSpPr>
            <a:spLocks noChangeShapeType="1"/>
          </p:cNvSpPr>
          <p:nvPr/>
        </p:nvSpPr>
        <p:spPr bwMode="auto">
          <a:xfrm>
            <a:off x="785814" y="2194471"/>
            <a:ext cx="745172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18" name="Line 12"/>
          <p:cNvSpPr>
            <a:spLocks noChangeShapeType="1"/>
          </p:cNvSpPr>
          <p:nvPr/>
        </p:nvSpPr>
        <p:spPr bwMode="auto">
          <a:xfrm>
            <a:off x="785814" y="2139702"/>
            <a:ext cx="7451725" cy="0"/>
          </a:xfrm>
          <a:prstGeom prst="line">
            <a:avLst/>
          </a:prstGeom>
          <a:noFill/>
          <a:ln w="28575">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9" name="Rectangle 2"/>
          <p:cNvSpPr txBox="1">
            <a:spLocks noChangeArrowheads="1"/>
          </p:cNvSpPr>
          <p:nvPr/>
        </p:nvSpPr>
        <p:spPr bwMode="auto">
          <a:xfrm>
            <a:off x="357189" y="2266479"/>
            <a:ext cx="8358187" cy="1673423"/>
          </a:xfrm>
          <a:prstGeom prst="rect">
            <a:avLst/>
          </a:prstGeom>
          <a:noFill/>
          <a:ln w="9525">
            <a:noFill/>
            <a:miter lim="800000"/>
            <a:headEnd/>
            <a:tailEnd/>
          </a:ln>
        </p:spPr>
        <p:txBody>
          <a:bodyPr anchor="ctr"/>
          <a:lstStyle/>
          <a:p>
            <a:pPr algn="ctr">
              <a:defRPr/>
            </a:pPr>
            <a:r>
              <a:rPr lang="en-US" b="1" kern="0" dirty="0" smtClean="0">
                <a:solidFill>
                  <a:srgbClr val="660033"/>
                </a:solidFill>
                <a:latin typeface="+mj-lt"/>
                <a:ea typeface="+mj-ea"/>
                <a:cs typeface="+mj-cs"/>
              </a:rPr>
              <a:t>LUDMILA HUDENKO, </a:t>
            </a:r>
            <a:br>
              <a:rPr lang="en-US" b="1" kern="0" dirty="0" smtClean="0">
                <a:solidFill>
                  <a:srgbClr val="660033"/>
                </a:solidFill>
                <a:latin typeface="+mj-lt"/>
                <a:ea typeface="+mj-ea"/>
                <a:cs typeface="+mj-cs"/>
              </a:rPr>
            </a:br>
            <a:r>
              <a:rPr lang="en-US" sz="1600" b="1" kern="0" dirty="0" smtClean="0">
                <a:solidFill>
                  <a:srgbClr val="660033"/>
                </a:solidFill>
              </a:rPr>
              <a:t>Deputy Director for research work, </a:t>
            </a:r>
            <a:br>
              <a:rPr lang="en-US" sz="1600" b="1" kern="0" dirty="0" smtClean="0">
                <a:solidFill>
                  <a:srgbClr val="660033"/>
                </a:solidFill>
              </a:rPr>
            </a:br>
            <a:r>
              <a:rPr lang="en-US" sz="1600" b="1" kern="0" dirty="0" smtClean="0">
                <a:solidFill>
                  <a:srgbClr val="660033"/>
                </a:solidFill>
                <a:latin typeface="+mj-lt"/>
                <a:ea typeface="+mj-ea"/>
                <a:cs typeface="+mj-cs"/>
              </a:rPr>
              <a:t>National Institute for Education of the </a:t>
            </a:r>
            <a:br>
              <a:rPr lang="en-US" sz="1600" b="1" kern="0" dirty="0" smtClean="0">
                <a:solidFill>
                  <a:srgbClr val="660033"/>
                </a:solidFill>
                <a:latin typeface="+mj-lt"/>
                <a:ea typeface="+mj-ea"/>
                <a:cs typeface="+mj-cs"/>
              </a:rPr>
            </a:br>
            <a:r>
              <a:rPr lang="en-US" sz="1600" b="1" kern="0" dirty="0" smtClean="0">
                <a:solidFill>
                  <a:srgbClr val="660033"/>
                </a:solidFill>
                <a:latin typeface="+mj-lt"/>
                <a:ea typeface="+mj-ea"/>
                <a:cs typeface="+mj-cs"/>
              </a:rPr>
              <a:t>Ministry of Education of the Republic of Belarus,</a:t>
            </a:r>
          </a:p>
          <a:p>
            <a:pPr algn="ctr">
              <a:defRPr/>
            </a:pPr>
            <a:r>
              <a:rPr lang="en-US" sz="1600" b="1" kern="0" dirty="0" err="1">
                <a:solidFill>
                  <a:srgbClr val="660033"/>
                </a:solidFill>
                <a:latin typeface="+mj-lt"/>
                <a:ea typeface="+mj-ea"/>
                <a:cs typeface="+mj-cs"/>
              </a:rPr>
              <a:t>Ph.D</a:t>
            </a:r>
            <a:r>
              <a:rPr lang="en-US" sz="1600" b="1" kern="0" dirty="0">
                <a:solidFill>
                  <a:srgbClr val="660033"/>
                </a:solidFill>
                <a:latin typeface="+mj-lt"/>
                <a:ea typeface="+mj-ea"/>
                <a:cs typeface="+mj-cs"/>
              </a:rPr>
              <a:t> </a:t>
            </a:r>
            <a:endParaRPr lang="ru-RU" sz="2000" b="1" kern="0" dirty="0">
              <a:solidFill>
                <a:srgbClr val="660033"/>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a:xfrm>
            <a:off x="395288" y="1644254"/>
            <a:ext cx="8229600" cy="1463278"/>
          </a:xfrm>
        </p:spPr>
        <p:txBody>
          <a:bodyPr/>
          <a:lstStyle/>
          <a:p>
            <a:r>
              <a:rPr lang="en-US" sz="5400" dirty="0" smtClean="0"/>
              <a:t>Thank you </a:t>
            </a:r>
            <a:br>
              <a:rPr lang="en-US" sz="5400" dirty="0" smtClean="0"/>
            </a:br>
            <a:r>
              <a:rPr lang="en-US" sz="5400" dirty="0" smtClean="0"/>
              <a:t>for attention</a:t>
            </a:r>
            <a:r>
              <a:rPr lang="ru-RU" sz="54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0538"/>
            <a:ext cx="9144000" cy="857251"/>
          </a:xfrm>
        </p:spPr>
        <p:txBody>
          <a:bodyPr/>
          <a:lstStyle/>
          <a:p>
            <a:pPr eaLnBrk="1" hangingPunct="1"/>
            <a:r>
              <a:rPr lang="en-US" sz="2800" b="1" dirty="0" smtClean="0"/>
              <a:t>Components of a national system assessing </a:t>
            </a:r>
            <a:br>
              <a:rPr lang="en-US" sz="2800" b="1" dirty="0" smtClean="0"/>
            </a:br>
            <a:r>
              <a:rPr lang="en-US" sz="2800" b="1" dirty="0" smtClean="0"/>
              <a:t>school education quality</a:t>
            </a:r>
            <a:endParaRPr lang="ru-RU" sz="2800" b="1" dirty="0" smtClean="0"/>
          </a:p>
        </p:txBody>
      </p:sp>
      <p:sp>
        <p:nvSpPr>
          <p:cNvPr id="15363" name="Rectangle 3"/>
          <p:cNvSpPr txBox="1">
            <a:spLocks noChangeArrowheads="1"/>
          </p:cNvSpPr>
          <p:nvPr/>
        </p:nvSpPr>
        <p:spPr bwMode="auto">
          <a:xfrm>
            <a:off x="248544" y="1095847"/>
            <a:ext cx="8643936" cy="3708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600"/>
              </a:spcAft>
              <a:buFont typeface="Wingdings" pitchFamily="2" charset="2"/>
              <a:buChar char="q"/>
            </a:pPr>
            <a:r>
              <a:rPr lang="en-US" sz="1900" dirty="0"/>
              <a:t>current, intermediate and final students’ assessment in a classroom environment;</a:t>
            </a:r>
            <a:endParaRPr lang="ru-RU" sz="1900" dirty="0"/>
          </a:p>
          <a:p>
            <a:pPr marL="342900" indent="-342900">
              <a:spcAft>
                <a:spcPts val="600"/>
              </a:spcAft>
              <a:buFont typeface="Wingdings" pitchFamily="2" charset="2"/>
              <a:buChar char="q"/>
            </a:pPr>
            <a:r>
              <a:rPr lang="en-US" sz="1900" dirty="0"/>
              <a:t>final examinations after completion of studies at II и III levels;</a:t>
            </a:r>
            <a:endParaRPr lang="ru-RU" sz="1900" dirty="0"/>
          </a:p>
          <a:p>
            <a:pPr marL="342900" indent="-342900">
              <a:spcAft>
                <a:spcPts val="600"/>
              </a:spcAft>
              <a:buFont typeface="Wingdings" pitchFamily="2" charset="2"/>
              <a:buChar char="q"/>
            </a:pPr>
            <a:r>
              <a:rPr lang="en-US" sz="1900" dirty="0"/>
              <a:t>entrance examinations to gymnasium and lyceum;</a:t>
            </a:r>
            <a:endParaRPr lang="ru-RU" sz="1900" dirty="0"/>
          </a:p>
          <a:p>
            <a:pPr marL="342900" indent="-342900">
              <a:spcAft>
                <a:spcPts val="600"/>
              </a:spcAft>
              <a:buFont typeface="Wingdings" pitchFamily="2" charset="2"/>
              <a:buChar char="q"/>
            </a:pPr>
            <a:r>
              <a:rPr lang="en-US" sz="1900" dirty="0"/>
              <a:t>entrance examinations to institutions providing specialized secondary and higher education held in the form of centralized testing;</a:t>
            </a:r>
            <a:endParaRPr lang="ru-RU" sz="1900" dirty="0"/>
          </a:p>
          <a:p>
            <a:pPr marL="342900" indent="-342900">
              <a:spcAft>
                <a:spcPts val="600"/>
              </a:spcAft>
              <a:buFont typeface="Wingdings" pitchFamily="2" charset="2"/>
              <a:buChar char="q"/>
            </a:pPr>
            <a:r>
              <a:rPr lang="en-US" sz="1900" dirty="0"/>
              <a:t>national education quality monitoring;</a:t>
            </a:r>
            <a:endParaRPr lang="ru-RU" sz="1900" dirty="0"/>
          </a:p>
          <a:p>
            <a:pPr marL="342900" indent="-342900">
              <a:spcAft>
                <a:spcPts val="600"/>
              </a:spcAft>
              <a:buFont typeface="Wingdings" pitchFamily="2" charset="2"/>
              <a:buChar char="q"/>
            </a:pPr>
            <a:r>
              <a:rPr lang="en-US" sz="1900" dirty="0"/>
              <a:t>expert-based assessment: self-assessment of performance by educational institutions; supervision, accreditation and attestation of educational institutions; professional certification of the pedagogical staff, etc.</a:t>
            </a:r>
            <a:endParaRPr lang="ru-RU" sz="1900" dirty="0"/>
          </a:p>
        </p:txBody>
      </p:sp>
      <p:sp>
        <p:nvSpPr>
          <p:cNvPr id="15364" name="Line 6"/>
          <p:cNvSpPr>
            <a:spLocks noChangeShapeType="1"/>
          </p:cNvSpPr>
          <p:nvPr/>
        </p:nvSpPr>
        <p:spPr bwMode="auto">
          <a:xfrm>
            <a:off x="0" y="987574"/>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13022"/>
            <a:ext cx="9144000" cy="857251"/>
          </a:xfrm>
        </p:spPr>
        <p:txBody>
          <a:bodyPr/>
          <a:lstStyle/>
          <a:p>
            <a:pPr eaLnBrk="1" hangingPunct="1"/>
            <a:r>
              <a:rPr lang="en-US" sz="3200" b="1" dirty="0"/>
              <a:t>Assessment of students' achievement </a:t>
            </a:r>
            <a:r>
              <a:rPr lang="en-US" sz="3200" b="1" dirty="0" smtClean="0"/>
              <a:t/>
            </a:r>
            <a:br>
              <a:rPr lang="en-US" sz="3200" b="1" dirty="0" smtClean="0"/>
            </a:br>
            <a:r>
              <a:rPr lang="en-US" sz="3200" b="1" dirty="0" smtClean="0"/>
              <a:t>in </a:t>
            </a:r>
            <a:r>
              <a:rPr lang="en-US" sz="3200" b="1" dirty="0"/>
              <a:t>a </a:t>
            </a:r>
            <a:r>
              <a:rPr lang="en-US" sz="3200" b="1" dirty="0" smtClean="0"/>
              <a:t>classroom</a:t>
            </a:r>
            <a:endParaRPr lang="ru-RU" sz="3200" b="1" dirty="0" smtClean="0"/>
          </a:p>
        </p:txBody>
      </p:sp>
      <p:sp>
        <p:nvSpPr>
          <p:cNvPr id="15363" name="Rectangle 3"/>
          <p:cNvSpPr txBox="1">
            <a:spLocks noChangeArrowheads="1"/>
          </p:cNvSpPr>
          <p:nvPr/>
        </p:nvSpPr>
        <p:spPr bwMode="auto">
          <a:xfrm>
            <a:off x="611560" y="1527895"/>
            <a:ext cx="7560840" cy="233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1200"/>
              </a:spcAft>
              <a:buFont typeface="Wingdings" pitchFamily="2" charset="2"/>
              <a:buChar char="q"/>
            </a:pPr>
            <a:r>
              <a:rPr lang="en-US" sz="2400" dirty="0"/>
              <a:t>Current, intermediate and final students’ assessment in grades III–XI with an application of 10-grade assessment system determining one out of five levels of school material mastering. </a:t>
            </a:r>
            <a:endParaRPr lang="ru-RU" sz="2400" dirty="0"/>
          </a:p>
          <a:p>
            <a:pPr marL="342900" indent="-342900">
              <a:spcAft>
                <a:spcPts val="1200"/>
              </a:spcAft>
              <a:buFont typeface="Wingdings" pitchFamily="2" charset="2"/>
              <a:buChar char="q"/>
            </a:pPr>
            <a:r>
              <a:rPr lang="en-US" sz="2400" dirty="0"/>
              <a:t>Ungraded education - grades I-II. </a:t>
            </a:r>
            <a:endParaRPr lang="ru-RU" sz="2400" dirty="0"/>
          </a:p>
        </p:txBody>
      </p:sp>
      <p:sp>
        <p:nvSpPr>
          <p:cNvPr id="15364" name="Line 6"/>
          <p:cNvSpPr>
            <a:spLocks noChangeShapeType="1"/>
          </p:cNvSpPr>
          <p:nvPr/>
        </p:nvSpPr>
        <p:spPr bwMode="auto">
          <a:xfrm>
            <a:off x="0" y="1203598"/>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203576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0538"/>
            <a:ext cx="9144000" cy="857251"/>
          </a:xfrm>
        </p:spPr>
        <p:txBody>
          <a:bodyPr/>
          <a:lstStyle/>
          <a:p>
            <a:pPr eaLnBrk="1" hangingPunct="1"/>
            <a:r>
              <a:rPr lang="en-US" sz="2800" b="1" dirty="0" smtClean="0"/>
              <a:t>Final examinations </a:t>
            </a:r>
            <a:br>
              <a:rPr lang="en-US" sz="2800" b="1" dirty="0" smtClean="0"/>
            </a:br>
            <a:r>
              <a:rPr lang="en-US" sz="2800" b="1" dirty="0" smtClean="0"/>
              <a:t>after completion of studies - grades IX and XI</a:t>
            </a:r>
            <a:endParaRPr lang="ru-RU" sz="2800" b="1" dirty="0" smtClean="0"/>
          </a:p>
        </p:txBody>
      </p:sp>
      <p:sp>
        <p:nvSpPr>
          <p:cNvPr id="15363" name="Rectangle 3"/>
          <p:cNvSpPr txBox="1">
            <a:spLocks noChangeArrowheads="1"/>
          </p:cNvSpPr>
          <p:nvPr/>
        </p:nvSpPr>
        <p:spPr bwMode="auto">
          <a:xfrm>
            <a:off x="680592" y="1311871"/>
            <a:ext cx="6987752" cy="2628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1200"/>
              </a:spcAft>
              <a:buFont typeface="Wingdings" pitchFamily="2" charset="2"/>
              <a:buChar char="q"/>
            </a:pPr>
            <a:r>
              <a:rPr lang="en-US" sz="2400" dirty="0"/>
              <a:t>Grade IX - mathematics (test), Belorussian or Russian language (dictation); </a:t>
            </a:r>
            <a:endParaRPr lang="ru-RU" sz="2400" dirty="0"/>
          </a:p>
          <a:p>
            <a:pPr marL="342900" indent="-342900">
              <a:spcAft>
                <a:spcPts val="1200"/>
              </a:spcAft>
              <a:buFont typeface="Wingdings" pitchFamily="2" charset="2"/>
              <a:buChar char="q"/>
            </a:pPr>
            <a:r>
              <a:rPr lang="en-US" sz="2400" dirty="0"/>
              <a:t>Grade XI - Belorussian or Russian language (written reproduction), mathematics (test), foreign language (orally); history of Belarus (orally).</a:t>
            </a:r>
            <a:endParaRPr lang="ru-RU" sz="2000" dirty="0"/>
          </a:p>
        </p:txBody>
      </p:sp>
      <p:sp>
        <p:nvSpPr>
          <p:cNvPr id="15364" name="Line 6"/>
          <p:cNvSpPr>
            <a:spLocks noChangeShapeType="1"/>
          </p:cNvSpPr>
          <p:nvPr/>
        </p:nvSpPr>
        <p:spPr bwMode="auto">
          <a:xfrm>
            <a:off x="0" y="987574"/>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268998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13692"/>
            <a:ext cx="9144000" cy="569218"/>
          </a:xfrm>
        </p:spPr>
        <p:txBody>
          <a:bodyPr/>
          <a:lstStyle/>
          <a:p>
            <a:pPr eaLnBrk="1" hangingPunct="1"/>
            <a:r>
              <a:rPr lang="en-US" sz="2400" b="1" dirty="0" smtClean="0"/>
              <a:t>Centralized testing (CT)</a:t>
            </a:r>
            <a:endParaRPr lang="ru-RU" sz="2400" b="1" dirty="0" smtClean="0"/>
          </a:p>
        </p:txBody>
      </p:sp>
      <p:sp>
        <p:nvSpPr>
          <p:cNvPr id="15363" name="Rectangle 3"/>
          <p:cNvSpPr txBox="1">
            <a:spLocks noChangeArrowheads="1"/>
          </p:cNvSpPr>
          <p:nvPr/>
        </p:nvSpPr>
        <p:spPr bwMode="auto">
          <a:xfrm>
            <a:off x="179512" y="699542"/>
            <a:ext cx="8891463"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buFont typeface="Arial" pitchFamily="34" charset="0"/>
              <a:buChar char="•"/>
            </a:pPr>
            <a:r>
              <a:rPr lang="en-US" dirty="0"/>
              <a:t>There are 15 school subjects, knowledge of which can be checked in a course of such testing.</a:t>
            </a:r>
            <a:endParaRPr lang="ru-RU" dirty="0"/>
          </a:p>
          <a:p>
            <a:pPr marL="285750" indent="-285750">
              <a:buFont typeface="Arial" pitchFamily="34" charset="0"/>
              <a:buChar char="•"/>
            </a:pPr>
            <a:r>
              <a:rPr lang="en-US" dirty="0"/>
              <a:t>Each school leaver shall pass CT on 3 different school subjects: Russian or Belorussian language (upon choice made by a school leaver) and 2 vocation-related subjects.</a:t>
            </a:r>
            <a:endParaRPr lang="ru-RU" dirty="0"/>
          </a:p>
          <a:p>
            <a:pPr marL="285750" indent="-285750">
              <a:buFont typeface="Arial" pitchFamily="34" charset="0"/>
              <a:buChar char="•"/>
            </a:pPr>
            <a:r>
              <a:rPr lang="en-US" dirty="0"/>
              <a:t>Part A contains closed tasks, while Part В comprises open type tasks.</a:t>
            </a:r>
            <a:endParaRPr lang="ru-RU" dirty="0"/>
          </a:p>
          <a:p>
            <a:pPr marL="285750" indent="-285750">
              <a:buFont typeface="Arial" pitchFamily="34" charset="0"/>
              <a:buChar char="•"/>
            </a:pPr>
            <a:r>
              <a:rPr lang="en-US" dirty="0"/>
              <a:t>Republican Institute for Knowledge Control (RIKC) is charged with responsibility to organize proper testing. </a:t>
            </a:r>
            <a:endParaRPr lang="ru-RU" dirty="0"/>
          </a:p>
          <a:p>
            <a:pPr marL="285750" indent="-285750">
              <a:buFont typeface="Arial" pitchFamily="34" charset="0"/>
              <a:buChar char="•"/>
            </a:pPr>
            <a:r>
              <a:rPr lang="en-US" dirty="0"/>
              <a:t>The State Courier Service ensures delivery of materials to testing points as well as their return. </a:t>
            </a:r>
            <a:endParaRPr lang="ru-RU" dirty="0"/>
          </a:p>
          <a:p>
            <a:pPr marL="285750" indent="-285750">
              <a:buFont typeface="Arial" pitchFamily="34" charset="0"/>
              <a:buChar char="•"/>
            </a:pPr>
            <a:r>
              <a:rPr lang="en-US" dirty="0"/>
              <a:t>The information on centralized testing results is available through the RIKC web-site and can also be obtained via SMS request. </a:t>
            </a:r>
            <a:endParaRPr lang="ru-RU" dirty="0" smtClean="0">
              <a:effectLst/>
            </a:endParaRPr>
          </a:p>
          <a:p>
            <a:pPr marL="285750" indent="-285750">
              <a:buFont typeface="Arial" pitchFamily="34" charset="0"/>
              <a:buChar char="•"/>
            </a:pPr>
            <a:r>
              <a:rPr lang="en-US" dirty="0"/>
              <a:t>An access to the information on the centralized testing results is granted to a school leaver </a:t>
            </a:r>
            <a:r>
              <a:rPr lang="en-US" dirty="0" smtClean="0"/>
              <a:t>only.</a:t>
            </a:r>
            <a:endParaRPr lang="ru-RU" dirty="0"/>
          </a:p>
        </p:txBody>
      </p:sp>
      <p:sp>
        <p:nvSpPr>
          <p:cNvPr id="15364" name="Line 6"/>
          <p:cNvSpPr>
            <a:spLocks noChangeShapeType="1"/>
          </p:cNvSpPr>
          <p:nvPr/>
        </p:nvSpPr>
        <p:spPr bwMode="auto">
          <a:xfrm>
            <a:off x="0" y="627534"/>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704770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5010"/>
            <a:ext cx="9144000" cy="857251"/>
          </a:xfrm>
        </p:spPr>
        <p:txBody>
          <a:bodyPr/>
          <a:lstStyle/>
          <a:p>
            <a:pPr eaLnBrk="1" hangingPunct="1"/>
            <a:r>
              <a:rPr lang="en-US" sz="2000" b="1" dirty="0"/>
              <a:t>National quality monitoring in the field of general secondary education</a:t>
            </a:r>
            <a:endParaRPr lang="ru-RU" sz="2000" b="1" dirty="0" smtClean="0"/>
          </a:p>
        </p:txBody>
      </p:sp>
      <p:sp>
        <p:nvSpPr>
          <p:cNvPr id="15363" name="Rectangle 3"/>
          <p:cNvSpPr txBox="1">
            <a:spLocks noChangeArrowheads="1"/>
          </p:cNvSpPr>
          <p:nvPr/>
        </p:nvSpPr>
        <p:spPr bwMode="auto">
          <a:xfrm>
            <a:off x="251520" y="807815"/>
            <a:ext cx="8643936" cy="406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1200"/>
              </a:spcAft>
              <a:buFont typeface="Arial" pitchFamily="34" charset="0"/>
              <a:buChar char="•"/>
            </a:pPr>
            <a:r>
              <a:rPr lang="en-US" sz="2400" dirty="0"/>
              <a:t>It is conducted on an annual basis within the framework of the following five areas:</a:t>
            </a:r>
            <a:endParaRPr lang="ru-RU" sz="2400" dirty="0"/>
          </a:p>
          <a:p>
            <a:pPr marL="342900" indent="-342900">
              <a:spcAft>
                <a:spcPts val="1200"/>
              </a:spcAft>
              <a:buFont typeface="Arial" pitchFamily="34" charset="0"/>
              <a:buChar char="•"/>
            </a:pPr>
            <a:r>
              <a:rPr lang="en-US" sz="2400" dirty="0"/>
              <a:t>educational experience of students within all school subjects; </a:t>
            </a:r>
            <a:endParaRPr lang="ru-RU" sz="2400" dirty="0"/>
          </a:p>
          <a:p>
            <a:pPr marL="342900" indent="-342900">
              <a:spcAft>
                <a:spcPts val="1200"/>
              </a:spcAft>
              <a:buFont typeface="Arial" pitchFamily="34" charset="0"/>
              <a:buChar char="•"/>
            </a:pPr>
            <a:r>
              <a:rPr lang="en-US" sz="2400" dirty="0"/>
              <a:t>students’ fatigue and performance indicators; </a:t>
            </a:r>
            <a:endParaRPr lang="ru-RU" sz="2400" dirty="0"/>
          </a:p>
          <a:p>
            <a:pPr marL="342900" indent="-342900">
              <a:spcAft>
                <a:spcPts val="1200"/>
              </a:spcAft>
              <a:buFont typeface="Arial" pitchFamily="34" charset="0"/>
              <a:buChar char="•"/>
            </a:pPr>
            <a:r>
              <a:rPr lang="en-US" sz="2400" dirty="0"/>
              <a:t>students’ personal development; </a:t>
            </a:r>
            <a:endParaRPr lang="ru-RU" sz="2400" dirty="0"/>
          </a:p>
          <a:p>
            <a:pPr marL="342900" indent="-342900">
              <a:spcAft>
                <a:spcPts val="1200"/>
              </a:spcAft>
              <a:buFont typeface="Arial" pitchFamily="34" charset="0"/>
              <a:buChar char="•"/>
            </a:pPr>
            <a:r>
              <a:rPr lang="en-US" sz="2400" dirty="0"/>
              <a:t>quality of educational services; </a:t>
            </a:r>
            <a:endParaRPr lang="ru-RU" sz="2400" dirty="0"/>
          </a:p>
          <a:p>
            <a:pPr marL="342900" indent="-342900">
              <a:spcAft>
                <a:spcPts val="1200"/>
              </a:spcAft>
              <a:buFont typeface="Arial" pitchFamily="34" charset="0"/>
              <a:buChar char="•"/>
            </a:pPr>
            <a:r>
              <a:rPr lang="en-US" sz="2400" dirty="0"/>
              <a:t>professional competence of the pedagogical staff.</a:t>
            </a:r>
            <a:endParaRPr lang="ru-RU" sz="2400" dirty="0"/>
          </a:p>
        </p:txBody>
      </p:sp>
      <p:sp>
        <p:nvSpPr>
          <p:cNvPr id="15364" name="Line 6"/>
          <p:cNvSpPr>
            <a:spLocks noChangeShapeType="1"/>
          </p:cNvSpPr>
          <p:nvPr/>
        </p:nvSpPr>
        <p:spPr bwMode="auto">
          <a:xfrm>
            <a:off x="1" y="641747"/>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203576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5010"/>
            <a:ext cx="9144000" cy="857251"/>
          </a:xfrm>
        </p:spPr>
        <p:txBody>
          <a:bodyPr/>
          <a:lstStyle/>
          <a:p>
            <a:pPr eaLnBrk="1" hangingPunct="1"/>
            <a:r>
              <a:rPr lang="en-US" sz="2400" b="1" dirty="0"/>
              <a:t>Utilization the monitoring results</a:t>
            </a:r>
            <a:endParaRPr lang="ru-RU" sz="2400" b="1" dirty="0" smtClean="0"/>
          </a:p>
        </p:txBody>
      </p:sp>
      <p:sp>
        <p:nvSpPr>
          <p:cNvPr id="15363" name="Rectangle 3"/>
          <p:cNvSpPr txBox="1">
            <a:spLocks noChangeArrowheads="1"/>
          </p:cNvSpPr>
          <p:nvPr/>
        </p:nvSpPr>
        <p:spPr bwMode="auto">
          <a:xfrm>
            <a:off x="179512" y="879823"/>
            <a:ext cx="8643936" cy="406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600"/>
              </a:spcAft>
              <a:buFont typeface="Arial" pitchFamily="34" charset="0"/>
              <a:buChar char="•"/>
            </a:pPr>
            <a:r>
              <a:rPr lang="en-US" sz="2200" dirty="0"/>
              <a:t>Provision of appropriate regulatory, legal, personnel and financial support to the educational system; </a:t>
            </a:r>
            <a:endParaRPr lang="ru-RU" sz="2200" dirty="0"/>
          </a:p>
          <a:p>
            <a:pPr marL="342900" indent="-342900">
              <a:spcAft>
                <a:spcPts val="600"/>
              </a:spcAft>
              <a:buFont typeface="Arial" pitchFamily="34" charset="0"/>
              <a:buChar char="•"/>
            </a:pPr>
            <a:r>
              <a:rPr lang="en-US" sz="2200" dirty="0"/>
              <a:t>Improvement of the content of education, educational standards, curricula and textbooks;</a:t>
            </a:r>
            <a:endParaRPr lang="ru-RU" sz="2200" dirty="0"/>
          </a:p>
          <a:p>
            <a:pPr marL="342900" indent="-342900">
              <a:spcAft>
                <a:spcPts val="600"/>
              </a:spcAft>
              <a:buFont typeface="Arial" pitchFamily="34" charset="0"/>
              <a:buChar char="•"/>
            </a:pPr>
            <a:r>
              <a:rPr lang="en-US" sz="2200" dirty="0"/>
              <a:t>Elaboration of modern methods and technologies for training and upbringing;</a:t>
            </a:r>
            <a:endParaRPr lang="ru-RU" sz="2200" dirty="0"/>
          </a:p>
          <a:p>
            <a:pPr marL="342900" indent="-342900">
              <a:spcAft>
                <a:spcPts val="600"/>
              </a:spcAft>
              <a:buFont typeface="Arial" pitchFamily="34" charset="0"/>
              <a:buChar char="•"/>
            </a:pPr>
            <a:r>
              <a:rPr lang="en-US" sz="2200" dirty="0"/>
              <a:t>Establishment of mechanisms for effective monitoring and evaluation of activities;</a:t>
            </a:r>
            <a:endParaRPr lang="ru-RU" sz="2200" dirty="0"/>
          </a:p>
          <a:p>
            <a:pPr marL="342900" indent="-342900">
              <a:spcAft>
                <a:spcPts val="600"/>
              </a:spcAft>
              <a:buFont typeface="Arial" pitchFamily="34" charset="0"/>
              <a:buChar char="•"/>
            </a:pPr>
            <a:r>
              <a:rPr lang="en-US" sz="2200" dirty="0"/>
              <a:t>Improvement of curricula, training and refresher programs for the teaching staff.</a:t>
            </a:r>
            <a:endParaRPr lang="ru-RU" sz="2200" dirty="0"/>
          </a:p>
        </p:txBody>
      </p:sp>
      <p:sp>
        <p:nvSpPr>
          <p:cNvPr id="15364" name="Line 6"/>
          <p:cNvSpPr>
            <a:spLocks noChangeShapeType="1"/>
          </p:cNvSpPr>
          <p:nvPr/>
        </p:nvSpPr>
        <p:spPr bwMode="auto">
          <a:xfrm>
            <a:off x="1" y="699542"/>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20357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5010"/>
            <a:ext cx="9144000" cy="857251"/>
          </a:xfrm>
        </p:spPr>
        <p:txBody>
          <a:bodyPr/>
          <a:lstStyle/>
          <a:p>
            <a:pPr eaLnBrk="1" hangingPunct="1"/>
            <a:r>
              <a:rPr lang="en-US" sz="2800" b="1" dirty="0"/>
              <a:t>Cross-country monitoring studies</a:t>
            </a:r>
            <a:endParaRPr lang="ru-RU" sz="2800" b="1" dirty="0" smtClean="0"/>
          </a:p>
        </p:txBody>
      </p:sp>
      <p:sp>
        <p:nvSpPr>
          <p:cNvPr id="15363" name="Rectangle 3"/>
          <p:cNvSpPr txBox="1">
            <a:spLocks noChangeArrowheads="1"/>
          </p:cNvSpPr>
          <p:nvPr/>
        </p:nvSpPr>
        <p:spPr bwMode="auto">
          <a:xfrm>
            <a:off x="179512" y="879823"/>
            <a:ext cx="8643936" cy="406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342900" indent="-342900">
              <a:spcAft>
                <a:spcPts val="600"/>
              </a:spcAft>
              <a:buFont typeface="Arial" pitchFamily="34" charset="0"/>
              <a:buChar char="•"/>
            </a:pPr>
            <a:r>
              <a:rPr lang="en-US" sz="2800" dirty="0"/>
              <a:t>Assessment of information and communication competence of 9 grade students - project implemented in partnership with the National Training Foundation (Russian Federation) under Small Grants Program of the Center for International Cooperation in Education Development (CICED).</a:t>
            </a:r>
            <a:endParaRPr lang="ru-RU" sz="2400" dirty="0"/>
          </a:p>
        </p:txBody>
      </p:sp>
      <p:sp>
        <p:nvSpPr>
          <p:cNvPr id="15364" name="Line 6"/>
          <p:cNvSpPr>
            <a:spLocks noChangeShapeType="1"/>
          </p:cNvSpPr>
          <p:nvPr/>
        </p:nvSpPr>
        <p:spPr bwMode="auto">
          <a:xfrm>
            <a:off x="1" y="699542"/>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948105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75010"/>
            <a:ext cx="9144000" cy="857251"/>
          </a:xfrm>
        </p:spPr>
        <p:txBody>
          <a:bodyPr/>
          <a:lstStyle/>
          <a:p>
            <a:pPr eaLnBrk="1" hangingPunct="1"/>
            <a:r>
              <a:rPr lang="en-US" sz="2000" b="1" dirty="0"/>
              <a:t>Prospects for the national assessment </a:t>
            </a:r>
            <a:r>
              <a:rPr lang="en-US" sz="2000" b="1" dirty="0" smtClean="0"/>
              <a:t/>
            </a:r>
            <a:br>
              <a:rPr lang="en-US" sz="2000" b="1" dirty="0" smtClean="0"/>
            </a:br>
            <a:r>
              <a:rPr lang="en-US" sz="2000" b="1" dirty="0" smtClean="0"/>
              <a:t>development </a:t>
            </a:r>
            <a:r>
              <a:rPr lang="en-US" sz="2000" b="1" dirty="0"/>
              <a:t>in Belarus</a:t>
            </a:r>
            <a:endParaRPr lang="ru-RU" sz="2000" b="1" dirty="0" smtClean="0"/>
          </a:p>
        </p:txBody>
      </p:sp>
      <p:sp>
        <p:nvSpPr>
          <p:cNvPr id="15363" name="Rectangle 3"/>
          <p:cNvSpPr txBox="1">
            <a:spLocks noChangeArrowheads="1"/>
          </p:cNvSpPr>
          <p:nvPr/>
        </p:nvSpPr>
        <p:spPr bwMode="auto">
          <a:xfrm>
            <a:off x="179512" y="879823"/>
            <a:ext cx="8643936" cy="406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spcBef>
                <a:spcPts val="400"/>
              </a:spcBef>
              <a:spcAft>
                <a:spcPts val="400"/>
              </a:spcAft>
              <a:buFont typeface="Arial" pitchFamily="34" charset="0"/>
              <a:buChar char="•"/>
            </a:pPr>
            <a:r>
              <a:rPr lang="en-US" sz="1600" dirty="0"/>
              <a:t>2015 - analysis of the system for education quality assessment in the field of general secondary education with an application of SABER tools (Systems Approach for Better Education Results) under the World Bank’s Grant. </a:t>
            </a:r>
            <a:endParaRPr lang="ru-RU" sz="1600" dirty="0"/>
          </a:p>
          <a:p>
            <a:pPr marL="285750" indent="-285750">
              <a:spcBef>
                <a:spcPts val="400"/>
              </a:spcBef>
              <a:spcAft>
                <a:spcPts val="400"/>
              </a:spcAft>
              <a:buFont typeface="Arial" pitchFamily="34" charset="0"/>
              <a:buChar char="•"/>
            </a:pPr>
            <a:r>
              <a:rPr lang="en-US" sz="1600" dirty="0"/>
              <a:t>2018 - participation of the Republic of Belarus in the Program for International Student Assessment (PISA).</a:t>
            </a:r>
            <a:endParaRPr lang="ru-RU" sz="1600" dirty="0"/>
          </a:p>
          <a:p>
            <a:pPr marL="285750" indent="-285750">
              <a:spcBef>
                <a:spcPts val="400"/>
              </a:spcBef>
              <a:spcAft>
                <a:spcPts val="400"/>
              </a:spcAft>
              <a:buFont typeface="Arial" pitchFamily="34" charset="0"/>
              <a:buChar char="•"/>
            </a:pPr>
            <a:r>
              <a:rPr lang="en-US" sz="1600" dirty="0"/>
              <a:t>2016 - elaboration of criteria, indicators, tools and an independent assessment of the education quality within the framework of scientific researches.</a:t>
            </a:r>
            <a:endParaRPr lang="ru-RU" sz="1600" dirty="0"/>
          </a:p>
          <a:p>
            <a:pPr marL="285750" indent="-285750">
              <a:spcBef>
                <a:spcPts val="400"/>
              </a:spcBef>
              <a:spcAft>
                <a:spcPts val="400"/>
              </a:spcAft>
              <a:buFont typeface="Arial" pitchFamily="34" charset="0"/>
              <a:buChar char="•"/>
            </a:pPr>
            <a:r>
              <a:rPr lang="en-US" sz="1600" dirty="0"/>
              <a:t>Cooperation with the Eurasian Association for Educational Assessment (EAOKO).</a:t>
            </a:r>
            <a:endParaRPr lang="ru-RU" sz="1600" dirty="0"/>
          </a:p>
          <a:p>
            <a:pPr marL="285750" indent="-285750">
              <a:spcBef>
                <a:spcPts val="400"/>
              </a:spcBef>
              <a:spcAft>
                <a:spcPts val="400"/>
              </a:spcAft>
              <a:buFont typeface="Arial" pitchFamily="34" charset="0"/>
              <a:buChar char="•"/>
            </a:pPr>
            <a:r>
              <a:rPr lang="en-US" sz="1600" dirty="0"/>
              <a:t>Participation in webinars and training courses organized by the Russian Training Center of the Institute of Education under the National Research University “Higher School of Economics”.</a:t>
            </a:r>
            <a:endParaRPr lang="ru-RU" sz="1600" dirty="0"/>
          </a:p>
          <a:p>
            <a:pPr marL="285750" indent="-285750">
              <a:spcBef>
                <a:spcPts val="400"/>
              </a:spcBef>
              <a:spcAft>
                <a:spcPts val="400"/>
              </a:spcAft>
              <a:buFont typeface="Arial" pitchFamily="34" charset="0"/>
              <a:buChar char="•"/>
            </a:pPr>
            <a:r>
              <a:rPr lang="en-US" sz="1600" dirty="0"/>
              <a:t>Participation in conferences, workshops and projects organized by the Center for International Cooperation in Education Development (CICED).</a:t>
            </a:r>
            <a:endParaRPr lang="ru-RU" sz="1600" dirty="0"/>
          </a:p>
        </p:txBody>
      </p:sp>
      <p:sp>
        <p:nvSpPr>
          <p:cNvPr id="15364" name="Line 6"/>
          <p:cNvSpPr>
            <a:spLocks noChangeShapeType="1"/>
          </p:cNvSpPr>
          <p:nvPr/>
        </p:nvSpPr>
        <p:spPr bwMode="auto">
          <a:xfrm>
            <a:off x="1" y="771550"/>
            <a:ext cx="9070975" cy="0"/>
          </a:xfrm>
          <a:prstGeom prst="line">
            <a:avLst/>
          </a:prstGeom>
          <a:noFill/>
          <a:ln w="19050">
            <a:solidFill>
              <a:srgbClr val="660033"/>
            </a:solidFill>
            <a:round/>
            <a:headEnd/>
            <a:tailEn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384093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F8A57D39EA87654A826E1AE073001366" ma:contentTypeVersion="23" ma:contentTypeDescription="Создание документа." ma:contentTypeScope="" ma:versionID="ebeb2f7234ee103fd7b41db29e49fe62">
  <xsd:schema xmlns:xsd="http://www.w3.org/2001/XMLSchema" xmlns:xs="http://www.w3.org/2001/XMLSchema" xmlns:p="http://schemas.microsoft.com/office/2006/metadata/properties" xmlns:ns2="cd3664f2-095a-4f8b-9d55-6e8dac6b38e9" xmlns:ns3="357de74d-0576-4f64-94f1-0981946002d6" xmlns:ns4="http://schemas.microsoft.com/sharepoint/v4" targetNamespace="http://schemas.microsoft.com/office/2006/metadata/properties" ma:root="true" ma:fieldsID="8ef48338398760f25ebb2fba247778fc" ns2:_="" ns3:_="" ns4:_="">
    <xsd:import namespace="cd3664f2-095a-4f8b-9d55-6e8dac6b38e9"/>
    <xsd:import namespace="357de74d-0576-4f64-94f1-0981946002d6"/>
    <xsd:import namespace="http://schemas.microsoft.com/sharepoint/v4"/>
    <xsd:element name="properties">
      <xsd:complexType>
        <xsd:sequence>
          <xsd:element name="documentManagement">
            <xsd:complexType>
              <xsd:all>
                <xsd:element ref="ns2:Project" minOccurs="0"/>
                <xsd:element ref="ns2:Program" minOccurs="0"/>
                <xsd:element ref="ns2:DocTypeChoose" minOccurs="0"/>
                <xsd:element ref="ns2:DocType" minOccurs="0"/>
                <xsd:element ref="ns3:_dlc_DocId" minOccurs="0"/>
                <xsd:element ref="ns3:_dlc_DocIdUrl" minOccurs="0"/>
                <xsd:element ref="ns3:_dlc_DocIdPersistId" minOccurs="0"/>
                <xsd:element ref="ns2:Project_Value" minOccurs="0"/>
                <xsd:element ref="ns2:Program_Value" minOccurs="0"/>
                <xsd:element ref="ns2:Uniq" minOccurs="0"/>
                <xsd:element ref="ns4:IconOverlay" minOccurs="0"/>
                <xsd:element ref="ns2:a39f889c817340af9831b8d13b13a208" minOccurs="0"/>
                <xsd:element ref="ns3:TaxCatchAll" minOccurs="0"/>
                <xsd:element ref="ns2:l6ea12c2109f40bda277d1a9858ecc92" minOccurs="0"/>
                <xsd:element ref="ns2:g943717a092c4fc1b62636c74327ccf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3664f2-095a-4f8b-9d55-6e8dac6b38e9" elementFormDefault="qualified">
    <xsd:import namespace="http://schemas.microsoft.com/office/2006/documentManagement/types"/>
    <xsd:import namespace="http://schemas.microsoft.com/office/infopath/2007/PartnerControls"/>
    <xsd:element name="Project" ma:index="2" nillable="true" ma:displayName="Клиент" ma:indexed="true" ma:internalName="Project">
      <xsd:simpleType>
        <xsd:restriction base="dms:Unknown"/>
      </xsd:simpleType>
    </xsd:element>
    <xsd:element name="Program" ma:index="3" nillable="true" ma:displayName="Проект" ma:indexed="true" ma:internalName="Program">
      <xsd:simpleType>
        <xsd:restriction base="dms:Unknown"/>
      </xsd:simpleType>
    </xsd:element>
    <xsd:element name="DocTypeChoose" ma:index="4" nillable="true" ma:displayName="Вид документа" ma:format="Dropdown" ma:internalName="DocTypeChoose">
      <xsd:simpleType>
        <xsd:restriction base="dms:Choice">
          <xsd:enumeration value="Материалы_от_клиента"/>
          <xsd:enumeration value="Аналитика_и_справки"/>
          <xsd:enumeration value="Дизайн_и_полиграфия"/>
          <xsd:enumeration value="Мероприятия"/>
          <xsd:enumeration value="Поздравления"/>
          <xsd:enumeration value="Внутренние_коммуникации"/>
          <xsd:enumeration value="Web"/>
          <xsd:enumeration value="Предложение"/>
          <xsd:enumeration value="Презентация"/>
          <xsd:enumeration value="Административные_документы"/>
          <xsd:enumeration value="Базы_данных"/>
          <xsd:enumeration value="Программы_коммуникаций_и_планы_работ"/>
          <xsd:enumeration value="Материалы_для_СМИ"/>
          <xsd:enumeration value="Мониторинги_и_клиппинги"/>
          <xsd:enumeration value="Тренинги_и_обучение"/>
          <xsd:enumeration value="Анкеты_и_опросники"/>
          <xsd:enumeration value="Мультимедиа"/>
          <xsd:enumeration value="Отчетность"/>
        </xsd:restriction>
      </xsd:simpleType>
    </xsd:element>
    <xsd:element name="DocType" ma:index="5" nillable="true" ma:displayName="Вид документа (не используется)" ma:hidden="true" ma:indexed="true" ma:list="{8295f3c2-d109-40e8-8d7e-92da87b75d93}" ma:internalName="DocType" ma:readOnly="false" ma:showField="Title">
      <xsd:simpleType>
        <xsd:restriction base="dms:Lookup"/>
      </xsd:simpleType>
    </xsd:element>
    <xsd:element name="Project_Value" ma:index="12" nillable="true" ma:displayName="Project_Value" ma:hidden="true" ma:internalName="Project_Value" ma:readOnly="false">
      <xsd:simpleType>
        <xsd:restriction base="dms:Text"/>
      </xsd:simpleType>
    </xsd:element>
    <xsd:element name="Program_Value" ma:index="14" nillable="true" ma:displayName="Program_Value" ma:hidden="true" ma:internalName="Program_Value" ma:readOnly="false">
      <xsd:simpleType>
        <xsd:restriction base="dms:Text"/>
      </xsd:simpleType>
    </xsd:element>
    <xsd:element name="Uniq" ma:index="17" nillable="true" ma:displayName="Доступ" ma:internalName="Uniq">
      <xsd:simpleType>
        <xsd:restriction base="dms:Unknown"/>
      </xsd:simpleType>
    </xsd:element>
    <xsd:element name="a39f889c817340af9831b8d13b13a208" ma:index="20" nillable="true" ma:taxonomy="true" ma:internalName="a39f889c817340af9831b8d13b13a208" ma:taxonomyFieldName="Area" ma:displayName="Отрасль" ma:default="" ma:fieldId="{a39f889c-8173-40af-9831-b8d13b13a208}" ma:taxonomyMulti="true" ma:sspId="605086db-a9be-4a34-a41c-e0db27f7284e" ma:termSetId="36fcc24b-8144-4298-95fe-04d7adb7800e" ma:anchorId="00000000-0000-0000-0000-000000000000" ma:open="false" ma:isKeyword="false">
      <xsd:complexType>
        <xsd:sequence>
          <xsd:element ref="pc:Terms" minOccurs="0" maxOccurs="1"/>
        </xsd:sequence>
      </xsd:complexType>
    </xsd:element>
    <xsd:element name="l6ea12c2109f40bda277d1a9858ecc92" ma:index="23" nillable="true" ma:taxonomy="true" ma:internalName="l6ea12c2109f40bda277d1a9858ecc92" ma:taxonomyFieldName="CommDirection" ma:displayName="Направление коммуникаций" ma:default="" ma:fieldId="{56ea12c2-109f-40bd-a277-d1a9858ecc92}" ma:taxonomyMulti="true" ma:sspId="605086db-a9be-4a34-a41c-e0db27f7284e" ma:termSetId="2b711527-2f8f-429e-9564-d448a209af6b" ma:anchorId="00000000-0000-0000-0000-000000000000" ma:open="false" ma:isKeyword="false">
      <xsd:complexType>
        <xsd:sequence>
          <xsd:element ref="pc:Terms" minOccurs="0" maxOccurs="1"/>
        </xsd:sequence>
      </xsd:complexType>
    </xsd:element>
    <xsd:element name="g943717a092c4fc1b62636c74327ccfa" ma:index="25" nillable="true" ma:taxonomy="true" ma:internalName="g943717a092c4fc1b62636c74327ccfa" ma:taxonomyFieldName="Department" ma:displayName="Практика" ma:default="" ma:fieldId="{0943717a-092c-4fc1-b626-36c74327ccfa}" ma:sspId="605086db-a9be-4a34-a41c-e0db27f7284e" ma:termSetId="a6a5710a-213b-442e-9230-089bae104af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7de74d-0576-4f64-94f1-0981946002d6" elementFormDefault="qualified">
    <xsd:import namespace="http://schemas.microsoft.com/office/2006/documentManagement/types"/>
    <xsd:import namespace="http://schemas.microsoft.com/office/infopath/2007/PartnerControls"/>
    <xsd:element name="_dlc_DocId" ma:index="8" nillable="true" ma:displayName="Значение идентификатора документа" ma:description="Значение идентификатора документа, присвоенного данному элементу." ma:indexed="true" ma:internalName="_dlc_DocId" ma:readOnly="true">
      <xsd:simpleType>
        <xsd:restriction base="dms:Text"/>
      </xsd:simpleType>
    </xsd:element>
    <xsd:element name="_dlc_DocIdUrl" ma:index="9"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element name="TaxCatchAll" ma:index="21" nillable="true" ma:displayName="Столбец для захвата всех терминов таксономии" ma:hidden="true" ma:list="{1945cbee-8e77-4ba9-90e6-c2c7f6e6bc49}" ma:internalName="TaxCatchAll" ma:showField="CatchAllData" ma:web="357de74d-0576-4f64-94f1-0981946002d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Тип контента"/>
        <xsd:element ref="dc:title" minOccurs="0" maxOccurs="1" ma:index="1"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oject_Value xmlns="cd3664f2-095a-4f8b-9d55-6e8dac6b38e9">1883</Project_Value>
    <l6ea12c2109f40bda277d1a9858ecc92 xmlns="cd3664f2-095a-4f8b-9d55-6e8dac6b38e9">
      <Terms xmlns="http://schemas.microsoft.com/office/infopath/2007/PartnerControls"/>
    </l6ea12c2109f40bda277d1a9858ecc92>
    <IconOverlay xmlns="http://schemas.microsoft.com/sharepoint/v4" xsi:nil="true"/>
    <DocType xmlns="cd3664f2-095a-4f8b-9d55-6e8dac6b38e9" xsi:nil="true"/>
    <Program xmlns="cd3664f2-095a-4f8b-9d55-6e8dac6b38e9">Тренинги, спецпроекты</Program>
    <a39f889c817340af9831b8d13b13a208 xmlns="cd3664f2-095a-4f8b-9d55-6e8dac6b38e9">
      <Terms xmlns="http://schemas.microsoft.com/office/infopath/2007/PartnerControls"/>
    </a39f889c817340af9831b8d13b13a208>
    <g943717a092c4fc1b62636c74327ccfa xmlns="cd3664f2-095a-4f8b-9d55-6e8dac6b38e9">
      <Terms xmlns="http://schemas.microsoft.com/office/infopath/2007/PartnerControls">
        <TermInfo xmlns="http://schemas.microsoft.com/office/infopath/2007/PartnerControls">
          <TermName xmlns="http://schemas.microsoft.com/office/infopath/2007/PartnerControls">ДМП</TermName>
          <TermId xmlns="http://schemas.microsoft.com/office/infopath/2007/PartnerControls">3e3ca49e-6427-40d8-bc11-0597c9532f93</TermId>
        </TermInfo>
      </Terms>
    </g943717a092c4fc1b62636c74327ccfa>
    <Uniq xmlns="cd3664f2-095a-4f8b-9d55-6e8dac6b38e9" xsi:nil="true"/>
    <DocTypeChoose xmlns="cd3664f2-095a-4f8b-9d55-6e8dac6b38e9">Мероприятия</DocTypeChoose>
    <Project xmlns="cd3664f2-095a-4f8b-9d55-6e8dac6b38e9">Рособрнадзор</Project>
    <Program_Value xmlns="cd3664f2-095a-4f8b-9d55-6e8dac6b38e9">145</Program_Value>
    <TaxCatchAll xmlns="357de74d-0576-4f64-94f1-0981946002d6">
      <Value>29</Value>
    </TaxCatchAll>
    <_dlc_DocId xmlns="357de74d-0576-4f64-94f1-0981946002d6">C7SY476UVPAM-52-357197</_dlc_DocId>
    <_dlc_DocIdUrl xmlns="357de74d-0576-4f64-94f1-0981946002d6">
      <Url>http://mp27/Docs/_layouts/DocIdRedir.aspx?ID=C7SY476UVPAM-52-357197</Url>
      <Description>C7SY476UVPAM-52-357197</Description>
    </_dlc_DocIdUrl>
  </documentManagement>
</p:properties>
</file>

<file path=customXml/itemProps1.xml><?xml version="1.0" encoding="utf-8"?>
<ds:datastoreItem xmlns:ds="http://schemas.openxmlformats.org/officeDocument/2006/customXml" ds:itemID="{F9803B36-4093-4BD4-B3E2-8C8A5ED48183}"/>
</file>

<file path=customXml/itemProps2.xml><?xml version="1.0" encoding="utf-8"?>
<ds:datastoreItem xmlns:ds="http://schemas.openxmlformats.org/officeDocument/2006/customXml" ds:itemID="{02B5F55A-17B9-4A64-ACE5-EB48E55D333A}"/>
</file>

<file path=customXml/itemProps3.xml><?xml version="1.0" encoding="utf-8"?>
<ds:datastoreItem xmlns:ds="http://schemas.openxmlformats.org/officeDocument/2006/customXml" ds:itemID="{D4D9B95A-D85C-4EA7-8C3D-1DA3A2D79178}"/>
</file>

<file path=customXml/itemProps4.xml><?xml version="1.0" encoding="utf-8"?>
<ds:datastoreItem xmlns:ds="http://schemas.openxmlformats.org/officeDocument/2006/customXml" ds:itemID="{26F991C5-0C91-4984-80FE-2E8E6FC35F32}"/>
</file>

<file path=docProps/app.xml><?xml version="1.0" encoding="utf-8"?>
<Properties xmlns="http://schemas.openxmlformats.org/officeDocument/2006/extended-properties" xmlns:vt="http://schemas.openxmlformats.org/officeDocument/2006/docPropsVTypes">
  <Template/>
  <TotalTime>1298</TotalTime>
  <Words>635</Words>
  <Application>Microsoft Office PowerPoint</Application>
  <PresentationFormat>Экран (16:9)</PresentationFormat>
  <Paragraphs>47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Оформление по умолчанию</vt:lpstr>
      <vt:lpstr>National assessment in Belarus</vt:lpstr>
      <vt:lpstr>Components of a national system assessing  school education quality</vt:lpstr>
      <vt:lpstr>Assessment of students' achievement  in a classroom</vt:lpstr>
      <vt:lpstr>Final examinations  after completion of studies - grades IX and XI</vt:lpstr>
      <vt:lpstr>Centralized testing (CT)</vt:lpstr>
      <vt:lpstr>National quality monitoring in the field of general secondary education</vt:lpstr>
      <vt:lpstr>Utilization the monitoring results</vt:lpstr>
      <vt:lpstr>Cross-country monitoring studies</vt:lpstr>
      <vt:lpstr>Prospects for the national assessment  development in Belarus</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Belarus Hudenko L. A.pptx</dc:title>
  <dc:creator>computer</dc:creator>
  <cp:lastModifiedBy>Moiseeva, Olga</cp:lastModifiedBy>
  <cp:revision>349</cp:revision>
  <cp:lastPrinted>2015-10-12T14:10:14Z</cp:lastPrinted>
  <dcterms:created xsi:type="dcterms:W3CDTF">2013-11-25T10:31:16Z</dcterms:created>
  <dcterms:modified xsi:type="dcterms:W3CDTF">2015-10-13T15:08:03Z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0x010100F8A57D39EA87654A826E1AE073001366</vt:lpwstr>
  </property>
  <property fmtid="{D5CDD505-2E9C-101B-9397-08002B2CF9AE}" pid="3" name="Department">
    <vt:lpwstr>29;#ДМП|3e3ca49e-6427-40d8-bc11-0597c9532f93</vt:lpwstr>
  </property>
  <property fmtid="{D5CDD505-2E9C-101B-9397-08002B2CF9AE}" pid="4" name="CommDirection">
    <vt:lpwstr/>
  </property>
  <property fmtid="{D5CDD505-2E9C-101B-9397-08002B2CF9AE}" pid="5" name="Area">
    <vt:lpwstr/>
  </property>
  <property fmtid="{D5CDD505-2E9C-101B-9397-08002B2CF9AE}" pid="6" name="_dlc_DocIdItemGuid">
    <vt:lpwstr>8cfaad68-858b-42ec-a9c6-9ab3d1fe6a8b</vt:lpwstr>
  </property>
</Properties>
</file>