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47"/>
  </p:notesMasterIdLst>
  <p:handoutMasterIdLst>
    <p:handoutMasterId r:id="rId48"/>
  </p:handoutMasterIdLst>
  <p:sldIdLst>
    <p:sldId id="276" r:id="rId6"/>
    <p:sldId id="277" r:id="rId7"/>
    <p:sldId id="322" r:id="rId8"/>
    <p:sldId id="282" r:id="rId9"/>
    <p:sldId id="284" r:id="rId10"/>
    <p:sldId id="346" r:id="rId11"/>
    <p:sldId id="323" r:id="rId12"/>
    <p:sldId id="297" r:id="rId13"/>
    <p:sldId id="298" r:id="rId14"/>
    <p:sldId id="299" r:id="rId15"/>
    <p:sldId id="300" r:id="rId16"/>
    <p:sldId id="347" r:id="rId17"/>
    <p:sldId id="301" r:id="rId18"/>
    <p:sldId id="302" r:id="rId19"/>
    <p:sldId id="337" r:id="rId20"/>
    <p:sldId id="324" r:id="rId21"/>
    <p:sldId id="343" r:id="rId22"/>
    <p:sldId id="349" r:id="rId23"/>
    <p:sldId id="348" r:id="rId24"/>
    <p:sldId id="342" r:id="rId25"/>
    <p:sldId id="307" r:id="rId26"/>
    <p:sldId id="305" r:id="rId27"/>
    <p:sldId id="338" r:id="rId28"/>
    <p:sldId id="341" r:id="rId29"/>
    <p:sldId id="340" r:id="rId30"/>
    <p:sldId id="339" r:id="rId31"/>
    <p:sldId id="345" r:id="rId32"/>
    <p:sldId id="344" r:id="rId33"/>
    <p:sldId id="308" r:id="rId34"/>
    <p:sldId id="309" r:id="rId35"/>
    <p:sldId id="310" r:id="rId36"/>
    <p:sldId id="313" r:id="rId37"/>
    <p:sldId id="314" r:id="rId38"/>
    <p:sldId id="315" r:id="rId39"/>
    <p:sldId id="325" r:id="rId40"/>
    <p:sldId id="318" r:id="rId41"/>
    <p:sldId id="319" r:id="rId42"/>
    <p:sldId id="326" r:id="rId43"/>
    <p:sldId id="320" r:id="rId44"/>
    <p:sldId id="336" r:id="rId45"/>
    <p:sldId id="321" r:id="rId4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ola Hingst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803" autoAdjust="0"/>
  </p:normalViewPr>
  <p:slideViewPr>
    <p:cSldViewPr>
      <p:cViewPr>
        <p:scale>
          <a:sx n="80" d="100"/>
          <a:sy n="80" d="100"/>
        </p:scale>
        <p:origin x="-1794" y="-1074"/>
      </p:cViewPr>
      <p:guideLst>
        <p:guide orient="horz" pos="395"/>
        <p:guide orient="horz" pos="1801"/>
        <p:guide orient="horz" pos="667"/>
        <p:guide orient="horz" pos="214"/>
        <p:guide pos="340"/>
        <p:guide pos="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netdrive.iea-data.org/Executive_Exchange/DH/Travels/Travels/Travels_2015/10_Moskau/Presentation/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netdrive.iea-data.org/Executive_Exchange/DH/Travels/Travels/Travels_2015/10_Moskau/Presentation/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netdrive.iea-data.org/Executive_Exchange/DH/Travels/Travels/Travels_2015/10_Moskau/Presentation/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en-US" sz="1000" dirty="0"/>
              <a:t>Russian Federation    </a:t>
            </a:r>
          </a:p>
        </c:rich>
      </c:tx>
      <c:layout>
        <c:manualLayout>
          <c:xMode val="edge"/>
          <c:yMode val="edge"/>
          <c:x val="0.25685493922198271"/>
          <c:y val="0"/>
        </c:manualLayout>
      </c:layout>
      <c:overlay val="0"/>
      <c:spPr>
        <a:solidFill>
          <a:srgbClr val="41998F">
            <a:alpha val="55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4425431457939267"/>
          <c:y val="0.24133694225721786"/>
          <c:w val="0.70676989398671541"/>
          <c:h val="0.681562226596675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'TIMSS Trends'!$E$1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cap="sq">
              <a:solidFill>
                <a:srgbClr val="368E73"/>
              </a:solidFill>
              <a:miter lim="800000"/>
            </a:ln>
          </c:spPr>
          <c:marker>
            <c:symbol val="circle"/>
            <c:size val="11"/>
            <c:spPr>
              <a:gradFill flip="none" rotWithShape="1">
                <a:gsLst>
                  <a:gs pos="10000">
                    <a:srgbClr val="A4C8C6">
                      <a:lumMod val="62000"/>
                      <a:lumOff val="38000"/>
                    </a:srgbClr>
                  </a:gs>
                  <a:gs pos="73000">
                    <a:srgbClr val="368E7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 cap="sq">
                <a:solidFill>
                  <a:srgbClr val="368E73"/>
                </a:solidFill>
                <a:bevel/>
              </a:ln>
            </c:spPr>
          </c:marker>
          <c:xVal>
            <c:numRef>
              <c:f>'TIMSS Trends'!$D$2:$D$4</c:f>
              <c:numCache>
                <c:formatCode>General</c:formatCode>
                <c:ptCount val="3"/>
                <c:pt idx="0">
                  <c:v>2011</c:v>
                </c:pt>
                <c:pt idx="1">
                  <c:v>2007</c:v>
                </c:pt>
                <c:pt idx="2">
                  <c:v>2003</c:v>
                </c:pt>
              </c:numCache>
            </c:numRef>
          </c:xVal>
          <c:yVal>
            <c:numRef>
              <c:f>'TIMSS Trends'!$E$2:$E$4</c:f>
              <c:numCache>
                <c:formatCode>General</c:formatCode>
                <c:ptCount val="3"/>
                <c:pt idx="0">
                  <c:v>552</c:v>
                </c:pt>
                <c:pt idx="1">
                  <c:v>546</c:v>
                </c:pt>
                <c:pt idx="2">
                  <c:v>526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5003392"/>
        <c:axId val="35050624"/>
      </c:scatterChart>
      <c:valAx>
        <c:axId val="35003392"/>
        <c:scaling>
          <c:orientation val="minMax"/>
          <c:max val="2011"/>
          <c:min val="2002"/>
        </c:scaling>
        <c:delete val="1"/>
        <c:axPos val="t"/>
        <c:title>
          <c:tx>
            <c:rich>
              <a:bodyPr/>
              <a:lstStyle/>
              <a:p>
                <a:pPr algn="l">
                  <a:defRPr/>
                </a:pPr>
                <a:r>
                  <a:rPr lang="de-DE" sz="800" dirty="0"/>
                  <a:t> 2003     </a:t>
                </a:r>
                <a:r>
                  <a:rPr lang="de-DE" sz="800" dirty="0" smtClean="0"/>
                  <a:t>         </a:t>
                </a:r>
                <a:r>
                  <a:rPr lang="de-DE" sz="800" dirty="0"/>
                  <a:t>2007   </a:t>
                </a:r>
                <a:r>
                  <a:rPr lang="de-DE" sz="800" dirty="0" smtClean="0"/>
                  <a:t>               </a:t>
                </a:r>
                <a:r>
                  <a:rPr lang="de-DE" sz="800" dirty="0"/>
                  <a:t>2011              </a:t>
                </a:r>
              </a:p>
            </c:rich>
          </c:tx>
          <c:layout>
            <c:manualLayout>
              <c:xMode val="edge"/>
              <c:yMode val="edge"/>
              <c:x val="0.17853608978923402"/>
              <c:y val="0.13941899184751408"/>
            </c:manualLayout>
          </c:layout>
          <c:overlay val="0"/>
          <c:spPr>
            <a:solidFill>
              <a:schemeClr val="bg1">
                <a:lumMod val="85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crossAx val="35050624"/>
        <c:crosses val="max"/>
        <c:crossBetween val="midCat"/>
        <c:majorUnit val="4"/>
      </c:valAx>
      <c:valAx>
        <c:axId val="35050624"/>
        <c:scaling>
          <c:orientation val="minMax"/>
          <c:max val="580"/>
          <c:min val="49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cross"/>
        <c:tickLblPos val="nextTo"/>
        <c:crossAx val="35003392"/>
        <c:crosses val="autoZero"/>
        <c:crossBetween val="midCat"/>
        <c:majorUnit val="80"/>
        <c:min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en-US" sz="1000" dirty="0"/>
              <a:t>Russian Federation    </a:t>
            </a:r>
          </a:p>
        </c:rich>
      </c:tx>
      <c:layout>
        <c:manualLayout>
          <c:xMode val="edge"/>
          <c:yMode val="edge"/>
          <c:x val="0.25685493922198271"/>
          <c:y val="0"/>
        </c:manualLayout>
      </c:layout>
      <c:overlay val="0"/>
      <c:spPr>
        <a:solidFill>
          <a:srgbClr val="2A80A6">
            <a:alpha val="23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4425431457939267"/>
          <c:y val="0.24133694225721786"/>
          <c:w val="0.70676989398671541"/>
          <c:h val="0.681562226596675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'TIMSS Trends'!$B$1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cap="sq">
              <a:solidFill>
                <a:srgbClr val="3FB1D9"/>
              </a:solidFill>
              <a:miter lim="800000"/>
            </a:ln>
          </c:spPr>
          <c:marker>
            <c:symbol val="circle"/>
            <c:size val="11"/>
            <c:spPr>
              <a:gradFill flip="none" rotWithShape="1">
                <a:gsLst>
                  <a:gs pos="59000">
                    <a:srgbClr val="82CCE6">
                      <a:lumMod val="80000"/>
                    </a:srgbClr>
                  </a:gs>
                  <a:gs pos="7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sq">
                <a:solidFill>
                  <a:srgbClr val="249CD2"/>
                </a:solidFill>
                <a:bevel/>
              </a:ln>
            </c:spPr>
          </c:marker>
          <c:xVal>
            <c:numRef>
              <c:f>'TIMSS Trends'!$A$2:$A$4</c:f>
              <c:numCache>
                <c:formatCode>General</c:formatCode>
                <c:ptCount val="3"/>
                <c:pt idx="0">
                  <c:v>2011</c:v>
                </c:pt>
                <c:pt idx="1">
                  <c:v>2007</c:v>
                </c:pt>
                <c:pt idx="2">
                  <c:v>2003</c:v>
                </c:pt>
              </c:numCache>
            </c:numRef>
          </c:xVal>
          <c:yVal>
            <c:numRef>
              <c:f>'TIMSS Trends'!$B$2:$B$4</c:f>
              <c:numCache>
                <c:formatCode>General</c:formatCode>
                <c:ptCount val="3"/>
                <c:pt idx="0">
                  <c:v>542</c:v>
                </c:pt>
                <c:pt idx="1">
                  <c:v>544</c:v>
                </c:pt>
                <c:pt idx="2">
                  <c:v>532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6537856"/>
        <c:axId val="36539776"/>
      </c:scatterChart>
      <c:valAx>
        <c:axId val="36537856"/>
        <c:scaling>
          <c:orientation val="minMax"/>
          <c:max val="2011"/>
          <c:min val="2002"/>
        </c:scaling>
        <c:delete val="1"/>
        <c:axPos val="t"/>
        <c:title>
          <c:tx>
            <c:rich>
              <a:bodyPr/>
              <a:lstStyle/>
              <a:p>
                <a:pPr algn="l">
                  <a:defRPr/>
                </a:pPr>
                <a:r>
                  <a:rPr lang="de-DE" sz="800" dirty="0"/>
                  <a:t> 2003      </a:t>
                </a:r>
                <a:r>
                  <a:rPr lang="de-DE" sz="800" dirty="0" smtClean="0"/>
                  <a:t>             </a:t>
                </a:r>
                <a:r>
                  <a:rPr lang="de-DE" sz="800" dirty="0"/>
                  <a:t>2007         </a:t>
                </a:r>
                <a:r>
                  <a:rPr lang="de-DE" sz="800" dirty="0" smtClean="0"/>
                  <a:t>              </a:t>
                </a:r>
                <a:r>
                  <a:rPr lang="de-DE" sz="800" dirty="0"/>
                  <a:t>2011              </a:t>
                </a:r>
              </a:p>
            </c:rich>
          </c:tx>
          <c:layout>
            <c:manualLayout>
              <c:xMode val="edge"/>
              <c:yMode val="edge"/>
              <c:x val="0.14685039370078742"/>
              <c:y val="0.13941861040954787"/>
            </c:manualLayout>
          </c:layout>
          <c:overlay val="0"/>
          <c:spPr>
            <a:solidFill>
              <a:schemeClr val="bg1">
                <a:lumMod val="85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crossAx val="36539776"/>
        <c:crosses val="max"/>
        <c:crossBetween val="midCat"/>
        <c:majorUnit val="4"/>
      </c:valAx>
      <c:valAx>
        <c:axId val="36539776"/>
        <c:scaling>
          <c:orientation val="minMax"/>
          <c:max val="570"/>
          <c:min val="49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cross"/>
        <c:tickLblPos val="nextTo"/>
        <c:crossAx val="36537856"/>
        <c:crosses val="autoZero"/>
        <c:crossBetween val="midCat"/>
        <c:majorUnit val="80"/>
        <c:min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/>
            </a:pPr>
            <a:r>
              <a:rPr lang="en-US" sz="1200" dirty="0"/>
              <a:t>Russian Federation    </a:t>
            </a:r>
          </a:p>
        </c:rich>
      </c:tx>
      <c:layout>
        <c:manualLayout>
          <c:xMode val="edge"/>
          <c:yMode val="edge"/>
          <c:x val="0.21797190932401234"/>
          <c:y val="2.8897831690391704E-2"/>
        </c:manualLayout>
      </c:layout>
      <c:overlay val="0"/>
      <c:spPr>
        <a:solidFill>
          <a:srgbClr val="D53C1D">
            <a:alpha val="26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4425431457939267"/>
          <c:y val="0.24133694225721786"/>
          <c:w val="0.70676989398671541"/>
          <c:h val="0.681562226596675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'PIRLS Trends'!$B$1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34925" cap="sq">
              <a:solidFill>
                <a:srgbClr val="F9422F"/>
              </a:solidFill>
              <a:miter lim="800000"/>
            </a:ln>
          </c:spPr>
          <c:marker>
            <c:symbol val="circle"/>
            <c:size val="11"/>
            <c:spPr>
              <a:gradFill flip="none" rotWithShape="1">
                <a:gsLst>
                  <a:gs pos="0">
                    <a:srgbClr val="FECAC6"/>
                  </a:gs>
                  <a:gs pos="74000">
                    <a:srgbClr val="F9422F"/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sq">
                <a:solidFill>
                  <a:srgbClr val="F9422F"/>
                </a:solidFill>
                <a:bevel/>
              </a:ln>
            </c:spPr>
          </c:marker>
          <c:xVal>
            <c:numRef>
              <c:f>'PIRLS Trends'!$A$2:$A$4</c:f>
              <c:numCache>
                <c:formatCode>General</c:formatCode>
                <c:ptCount val="3"/>
                <c:pt idx="0">
                  <c:v>2011</c:v>
                </c:pt>
                <c:pt idx="1">
                  <c:v>2006</c:v>
                </c:pt>
                <c:pt idx="2">
                  <c:v>2001</c:v>
                </c:pt>
              </c:numCache>
            </c:numRef>
          </c:xVal>
          <c:yVal>
            <c:numRef>
              <c:f>'PIRLS Trends'!$B$2:$B$4</c:f>
              <c:numCache>
                <c:formatCode>General</c:formatCode>
                <c:ptCount val="3"/>
                <c:pt idx="0">
                  <c:v>568</c:v>
                </c:pt>
                <c:pt idx="1">
                  <c:v>565</c:v>
                </c:pt>
                <c:pt idx="2">
                  <c:v>528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6840576"/>
        <c:axId val="36842496"/>
      </c:scatterChart>
      <c:valAx>
        <c:axId val="36840576"/>
        <c:scaling>
          <c:orientation val="minMax"/>
          <c:max val="2011"/>
          <c:min val="2000"/>
        </c:scaling>
        <c:delete val="1"/>
        <c:axPos val="t"/>
        <c:title>
          <c:tx>
            <c:rich>
              <a:bodyPr/>
              <a:lstStyle/>
              <a:p>
                <a:pPr algn="ctr">
                  <a:defRPr/>
                </a:pPr>
                <a:r>
                  <a:rPr lang="de-DE" sz="900" dirty="0"/>
                  <a:t> 2001       </a:t>
                </a:r>
                <a:r>
                  <a:rPr lang="de-DE" sz="900" dirty="0" smtClean="0"/>
                  <a:t>               2006                         </a:t>
                </a:r>
                <a:r>
                  <a:rPr lang="de-DE" sz="900" dirty="0"/>
                  <a:t>2011              </a:t>
                </a:r>
              </a:p>
            </c:rich>
          </c:tx>
          <c:layout>
            <c:manualLayout>
              <c:xMode val="edge"/>
              <c:yMode val="edge"/>
              <c:x val="0.14685039370078742"/>
              <c:y val="0.13941861040954787"/>
            </c:manualLayout>
          </c:layout>
          <c:overlay val="0"/>
          <c:spPr>
            <a:solidFill>
              <a:schemeClr val="bg1">
                <a:lumMod val="85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crossAx val="36842496"/>
        <c:crosses val="max"/>
        <c:crossBetween val="midCat"/>
        <c:majorUnit val="4"/>
      </c:valAx>
      <c:valAx>
        <c:axId val="36842496"/>
        <c:scaling>
          <c:orientation val="minMax"/>
          <c:max val="580"/>
          <c:min val="5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cross"/>
        <c:tickLblPos val="nextTo"/>
        <c:crossAx val="36840576"/>
        <c:crosses val="autoZero"/>
        <c:crossBetween val="midCat"/>
        <c:majorUnit val="60"/>
        <c:min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88004277243128E-2"/>
          <c:y val="3.0831228624714786E-2"/>
          <c:w val="0.92322535788034576"/>
          <c:h val="0.606669083952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correct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Sheet1!$A$2:$A$22</c:f>
              <c:strCache>
                <c:ptCount val="21"/>
                <c:pt idx="0">
                  <c:v>Australia </c:v>
                </c:pt>
                <c:pt idx="1">
                  <c:v>Chile </c:v>
                </c:pt>
                <c:pt idx="2">
                  <c:v>Croatia </c:v>
                </c:pt>
                <c:pt idx="3">
                  <c:v>Czech Republic </c:v>
                </c:pt>
                <c:pt idx="4">
                  <c:v>Germany</c:v>
                </c:pt>
                <c:pt idx="5">
                  <c:v>Korea, Rep. of</c:v>
                </c:pt>
                <c:pt idx="6">
                  <c:v>Lithunia</c:v>
                </c:pt>
                <c:pt idx="7">
                  <c:v>Norway </c:v>
                </c:pt>
                <c:pt idx="8">
                  <c:v>Poland </c:v>
                </c:pt>
                <c:pt idx="9">
                  <c:v>Russian Federation</c:v>
                </c:pt>
                <c:pt idx="10">
                  <c:v>Slovak Republic </c:v>
                </c:pt>
                <c:pt idx="11">
                  <c:v>Slovenia </c:v>
                </c:pt>
                <c:pt idx="12">
                  <c:v>Thailand </c:v>
                </c:pt>
                <c:pt idx="13">
                  <c:v>Turkey </c:v>
                </c:pt>
                <c:pt idx="14">
                  <c:v>Denmark </c:v>
                </c:pt>
                <c:pt idx="15">
                  <c:v>Hong Kong SAR</c:v>
                </c:pt>
                <c:pt idx="16">
                  <c:v>Netherlands </c:v>
                </c:pt>
                <c:pt idx="17">
                  <c:v>Switzerland </c:v>
                </c:pt>
                <c:pt idx="18">
                  <c:v>Newfoundland and Labrador, Canada </c:v>
                </c:pt>
                <c:pt idx="19">
                  <c:v>Ontario, Canada </c:v>
                </c:pt>
                <c:pt idx="20">
                  <c:v>City of Buenos Aires, Argentina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80</c:v>
                </c:pt>
                <c:pt idx="1">
                  <c:v>62</c:v>
                </c:pt>
                <c:pt idx="2">
                  <c:v>68</c:v>
                </c:pt>
                <c:pt idx="3">
                  <c:v>69</c:v>
                </c:pt>
                <c:pt idx="4">
                  <c:v>77</c:v>
                </c:pt>
                <c:pt idx="5">
                  <c:v>57</c:v>
                </c:pt>
                <c:pt idx="6">
                  <c:v>73</c:v>
                </c:pt>
                <c:pt idx="7">
                  <c:v>85</c:v>
                </c:pt>
                <c:pt idx="8">
                  <c:v>71</c:v>
                </c:pt>
                <c:pt idx="9">
                  <c:v>74</c:v>
                </c:pt>
                <c:pt idx="10">
                  <c:v>70</c:v>
                </c:pt>
                <c:pt idx="11">
                  <c:v>69</c:v>
                </c:pt>
                <c:pt idx="12">
                  <c:v>30</c:v>
                </c:pt>
                <c:pt idx="13">
                  <c:v>35</c:v>
                </c:pt>
                <c:pt idx="14">
                  <c:v>78</c:v>
                </c:pt>
                <c:pt idx="15">
                  <c:v>69</c:v>
                </c:pt>
                <c:pt idx="16">
                  <c:v>83</c:v>
                </c:pt>
                <c:pt idx="17">
                  <c:v>80</c:v>
                </c:pt>
                <c:pt idx="18">
                  <c:v>80</c:v>
                </c:pt>
                <c:pt idx="19">
                  <c:v>79</c:v>
                </c:pt>
                <c:pt idx="2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02752"/>
        <c:axId val="37804288"/>
      </c:barChart>
      <c:catAx>
        <c:axId val="3780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7804288"/>
        <c:crosses val="autoZero"/>
        <c:auto val="1"/>
        <c:lblAlgn val="ctr"/>
        <c:lblOffset val="100"/>
        <c:noMultiLvlLbl val="0"/>
      </c:catAx>
      <c:valAx>
        <c:axId val="3780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780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level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Korea, Rep. of</c:v>
                </c:pt>
                <c:pt idx="1">
                  <c:v>Australia</c:v>
                </c:pt>
                <c:pt idx="2">
                  <c:v>Poland </c:v>
                </c:pt>
                <c:pt idx="3">
                  <c:v>Czech Republic </c:v>
                </c:pt>
                <c:pt idx="4">
                  <c:v>Norway </c:v>
                </c:pt>
                <c:pt idx="5">
                  <c:v>Slovak Republic </c:v>
                </c:pt>
                <c:pt idx="6">
                  <c:v>Russian Federation</c:v>
                </c:pt>
                <c:pt idx="7">
                  <c:v>Croatia</c:v>
                </c:pt>
                <c:pt idx="8">
                  <c:v>Germany</c:v>
                </c:pt>
                <c:pt idx="9">
                  <c:v>Lithunia </c:v>
                </c:pt>
                <c:pt idx="10">
                  <c:v>Chilie</c:v>
                </c:pt>
                <c:pt idx="11">
                  <c:v>Slovenia </c:v>
                </c:pt>
                <c:pt idx="12">
                  <c:v>Thailand</c:v>
                </c:pt>
                <c:pt idx="13">
                  <c:v>Turkey</c:v>
                </c:pt>
                <c:pt idx="14">
                  <c:v>ICILS 2013 average</c:v>
                </c:pt>
                <c:pt idx="15">
                  <c:v>Denmark</c:v>
                </c:pt>
                <c:pt idx="16">
                  <c:v>Hong Kong SAR </c:v>
                </c:pt>
                <c:pt idx="17">
                  <c:v>Netherlands </c:v>
                </c:pt>
                <c:pt idx="18">
                  <c:v>Switzerland </c:v>
                </c:pt>
                <c:pt idx="19">
                  <c:v>Newfoundland and Labrador, Canda </c:v>
                </c:pt>
                <c:pt idx="20">
                  <c:v>Ontaria, Canada </c:v>
                </c:pt>
                <c:pt idx="21">
                  <c:v>City of Buenos Aires, Argentina 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9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12</c:v>
                </c:pt>
                <c:pt idx="6">
                  <c:v>9</c:v>
                </c:pt>
                <c:pt idx="7">
                  <c:v>11</c:v>
                </c:pt>
                <c:pt idx="8">
                  <c:v>7</c:v>
                </c:pt>
                <c:pt idx="9">
                  <c:v>15</c:v>
                </c:pt>
                <c:pt idx="10">
                  <c:v>18</c:v>
                </c:pt>
                <c:pt idx="11">
                  <c:v>8</c:v>
                </c:pt>
                <c:pt idx="12">
                  <c:v>64</c:v>
                </c:pt>
                <c:pt idx="13">
                  <c:v>67</c:v>
                </c:pt>
                <c:pt idx="14">
                  <c:v>17</c:v>
                </c:pt>
                <c:pt idx="15">
                  <c:v>4</c:v>
                </c:pt>
                <c:pt idx="16">
                  <c:v>15</c:v>
                </c:pt>
                <c:pt idx="17">
                  <c:v>8</c:v>
                </c:pt>
                <c:pt idx="18">
                  <c:v>6</c:v>
                </c:pt>
                <c:pt idx="19">
                  <c:v>7</c:v>
                </c:pt>
                <c:pt idx="20">
                  <c:v>4</c:v>
                </c:pt>
                <c:pt idx="21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Korea, Rep. of</c:v>
                </c:pt>
                <c:pt idx="1">
                  <c:v>Australia</c:v>
                </c:pt>
                <c:pt idx="2">
                  <c:v>Poland </c:v>
                </c:pt>
                <c:pt idx="3">
                  <c:v>Czech Republic </c:v>
                </c:pt>
                <c:pt idx="4">
                  <c:v>Norway </c:v>
                </c:pt>
                <c:pt idx="5">
                  <c:v>Slovak Republic </c:v>
                </c:pt>
                <c:pt idx="6">
                  <c:v>Russian Federation</c:v>
                </c:pt>
                <c:pt idx="7">
                  <c:v>Croatia</c:v>
                </c:pt>
                <c:pt idx="8">
                  <c:v>Germany</c:v>
                </c:pt>
                <c:pt idx="9">
                  <c:v>Lithunia </c:v>
                </c:pt>
                <c:pt idx="10">
                  <c:v>Chilie</c:v>
                </c:pt>
                <c:pt idx="11">
                  <c:v>Slovenia </c:v>
                </c:pt>
                <c:pt idx="12">
                  <c:v>Thailand</c:v>
                </c:pt>
                <c:pt idx="13">
                  <c:v>Turkey</c:v>
                </c:pt>
                <c:pt idx="14">
                  <c:v>ICILS 2013 average</c:v>
                </c:pt>
                <c:pt idx="15">
                  <c:v>Denmark</c:v>
                </c:pt>
                <c:pt idx="16">
                  <c:v>Hong Kong SAR </c:v>
                </c:pt>
                <c:pt idx="17">
                  <c:v>Netherlands </c:v>
                </c:pt>
                <c:pt idx="18">
                  <c:v>Switzerland </c:v>
                </c:pt>
                <c:pt idx="19">
                  <c:v>Newfoundland and Labrador, Canda </c:v>
                </c:pt>
                <c:pt idx="20">
                  <c:v>Ontaria, Canada </c:v>
                </c:pt>
                <c:pt idx="21">
                  <c:v>City of Buenos Aires, Argentina 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19</c:v>
                </c:pt>
                <c:pt idx="1">
                  <c:v>18</c:v>
                </c:pt>
                <c:pt idx="2">
                  <c:v>20</c:v>
                </c:pt>
                <c:pt idx="3">
                  <c:v>13</c:v>
                </c:pt>
                <c:pt idx="4">
                  <c:v>19</c:v>
                </c:pt>
                <c:pt idx="5">
                  <c:v>21</c:v>
                </c:pt>
                <c:pt idx="6">
                  <c:v>27</c:v>
                </c:pt>
                <c:pt idx="7">
                  <c:v>25</c:v>
                </c:pt>
                <c:pt idx="8">
                  <c:v>22</c:v>
                </c:pt>
                <c:pt idx="9">
                  <c:v>30</c:v>
                </c:pt>
                <c:pt idx="10">
                  <c:v>30</c:v>
                </c:pt>
                <c:pt idx="11">
                  <c:v>28</c:v>
                </c:pt>
                <c:pt idx="12">
                  <c:v>23</c:v>
                </c:pt>
                <c:pt idx="13">
                  <c:v>24</c:v>
                </c:pt>
                <c:pt idx="14">
                  <c:v>23</c:v>
                </c:pt>
                <c:pt idx="15">
                  <c:v>17</c:v>
                </c:pt>
                <c:pt idx="16">
                  <c:v>23</c:v>
                </c:pt>
                <c:pt idx="17">
                  <c:v>19</c:v>
                </c:pt>
                <c:pt idx="18">
                  <c:v>24</c:v>
                </c:pt>
                <c:pt idx="19">
                  <c:v>24</c:v>
                </c:pt>
                <c:pt idx="20">
                  <c:v>18</c:v>
                </c:pt>
                <c:pt idx="21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Korea, Rep. of</c:v>
                </c:pt>
                <c:pt idx="1">
                  <c:v>Australia</c:v>
                </c:pt>
                <c:pt idx="2">
                  <c:v>Poland </c:v>
                </c:pt>
                <c:pt idx="3">
                  <c:v>Czech Republic </c:v>
                </c:pt>
                <c:pt idx="4">
                  <c:v>Norway </c:v>
                </c:pt>
                <c:pt idx="5">
                  <c:v>Slovak Republic </c:v>
                </c:pt>
                <c:pt idx="6">
                  <c:v>Russian Federation</c:v>
                </c:pt>
                <c:pt idx="7">
                  <c:v>Croatia</c:v>
                </c:pt>
                <c:pt idx="8">
                  <c:v>Germany</c:v>
                </c:pt>
                <c:pt idx="9">
                  <c:v>Lithunia </c:v>
                </c:pt>
                <c:pt idx="10">
                  <c:v>Chilie</c:v>
                </c:pt>
                <c:pt idx="11">
                  <c:v>Slovenia </c:v>
                </c:pt>
                <c:pt idx="12">
                  <c:v>Thailand</c:v>
                </c:pt>
                <c:pt idx="13">
                  <c:v>Turkey</c:v>
                </c:pt>
                <c:pt idx="14">
                  <c:v>ICILS 2013 average</c:v>
                </c:pt>
                <c:pt idx="15">
                  <c:v>Denmark</c:v>
                </c:pt>
                <c:pt idx="16">
                  <c:v>Hong Kong SAR </c:v>
                </c:pt>
                <c:pt idx="17">
                  <c:v>Netherlands </c:v>
                </c:pt>
                <c:pt idx="18">
                  <c:v>Switzerland </c:v>
                </c:pt>
                <c:pt idx="19">
                  <c:v>Newfoundland and Labrador, Canda </c:v>
                </c:pt>
                <c:pt idx="20">
                  <c:v>Ontaria, Canada </c:v>
                </c:pt>
                <c:pt idx="21">
                  <c:v>City of Buenos Aires, Argentina 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36</c:v>
                </c:pt>
                <c:pt idx="1">
                  <c:v>42</c:v>
                </c:pt>
                <c:pt idx="2">
                  <c:v>42</c:v>
                </c:pt>
                <c:pt idx="3">
                  <c:v>48</c:v>
                </c:pt>
                <c:pt idx="4">
                  <c:v>46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45</c:v>
                </c:pt>
                <c:pt idx="9">
                  <c:v>39</c:v>
                </c:pt>
                <c:pt idx="10">
                  <c:v>40</c:v>
                </c:pt>
                <c:pt idx="11">
                  <c:v>47</c:v>
                </c:pt>
                <c:pt idx="12">
                  <c:v>11</c:v>
                </c:pt>
                <c:pt idx="13">
                  <c:v>8</c:v>
                </c:pt>
                <c:pt idx="14">
                  <c:v>38</c:v>
                </c:pt>
                <c:pt idx="15">
                  <c:v>46</c:v>
                </c:pt>
                <c:pt idx="16">
                  <c:v>37</c:v>
                </c:pt>
                <c:pt idx="17">
                  <c:v>41</c:v>
                </c:pt>
                <c:pt idx="18">
                  <c:v>45</c:v>
                </c:pt>
                <c:pt idx="19">
                  <c:v>40</c:v>
                </c:pt>
                <c:pt idx="20">
                  <c:v>42</c:v>
                </c:pt>
                <c:pt idx="2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Level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Korea, Rep. of</c:v>
                </c:pt>
                <c:pt idx="1">
                  <c:v>Australia</c:v>
                </c:pt>
                <c:pt idx="2">
                  <c:v>Poland </c:v>
                </c:pt>
                <c:pt idx="3">
                  <c:v>Czech Republic </c:v>
                </c:pt>
                <c:pt idx="4">
                  <c:v>Norway </c:v>
                </c:pt>
                <c:pt idx="5">
                  <c:v>Slovak Republic </c:v>
                </c:pt>
                <c:pt idx="6">
                  <c:v>Russian Federation</c:v>
                </c:pt>
                <c:pt idx="7">
                  <c:v>Croatia</c:v>
                </c:pt>
                <c:pt idx="8">
                  <c:v>Germany</c:v>
                </c:pt>
                <c:pt idx="9">
                  <c:v>Lithunia </c:v>
                </c:pt>
                <c:pt idx="10">
                  <c:v>Chilie</c:v>
                </c:pt>
                <c:pt idx="11">
                  <c:v>Slovenia </c:v>
                </c:pt>
                <c:pt idx="12">
                  <c:v>Thailand</c:v>
                </c:pt>
                <c:pt idx="13">
                  <c:v>Turkey</c:v>
                </c:pt>
                <c:pt idx="14">
                  <c:v>ICILS 2013 average</c:v>
                </c:pt>
                <c:pt idx="15">
                  <c:v>Denmark</c:v>
                </c:pt>
                <c:pt idx="16">
                  <c:v>Hong Kong SAR </c:v>
                </c:pt>
                <c:pt idx="17">
                  <c:v>Netherlands </c:v>
                </c:pt>
                <c:pt idx="18">
                  <c:v>Switzerland </c:v>
                </c:pt>
                <c:pt idx="19">
                  <c:v>Newfoundland and Labrador, Canda </c:v>
                </c:pt>
                <c:pt idx="20">
                  <c:v>Ontaria, Canada </c:v>
                </c:pt>
                <c:pt idx="21">
                  <c:v>City of Buenos Aires, Argentina </c:v>
                </c:pt>
              </c:strCache>
            </c:strRef>
          </c:cat>
          <c:val>
            <c:numRef>
              <c:f>Sheet1!$E$2:$E$23</c:f>
              <c:numCache>
                <c:formatCode>General</c:formatCode>
                <c:ptCount val="22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34</c:v>
                </c:pt>
                <c:pt idx="4">
                  <c:v>27</c:v>
                </c:pt>
                <c:pt idx="5">
                  <c:v>25</c:v>
                </c:pt>
                <c:pt idx="6">
                  <c:v>21</c:v>
                </c:pt>
                <c:pt idx="7">
                  <c:v>21</c:v>
                </c:pt>
                <c:pt idx="8">
                  <c:v>24</c:v>
                </c:pt>
                <c:pt idx="9">
                  <c:v>15</c:v>
                </c:pt>
                <c:pt idx="10">
                  <c:v>13</c:v>
                </c:pt>
                <c:pt idx="11">
                  <c:v>16</c:v>
                </c:pt>
                <c:pt idx="12">
                  <c:v>2</c:v>
                </c:pt>
                <c:pt idx="13">
                  <c:v>1</c:v>
                </c:pt>
                <c:pt idx="14">
                  <c:v>21</c:v>
                </c:pt>
                <c:pt idx="15">
                  <c:v>30</c:v>
                </c:pt>
                <c:pt idx="16">
                  <c:v>23</c:v>
                </c:pt>
                <c:pt idx="17">
                  <c:v>29</c:v>
                </c:pt>
                <c:pt idx="18">
                  <c:v>23</c:v>
                </c:pt>
                <c:pt idx="19">
                  <c:v>25</c:v>
                </c:pt>
                <c:pt idx="20">
                  <c:v>32</c:v>
                </c:pt>
                <c:pt idx="21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Level 4</c:v>
                </c:pt>
              </c:strCache>
            </c:strRef>
          </c:tx>
          <c:invertIfNegative val="0"/>
          <c:dLbls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21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Sheet1!$A$2:$A$23</c:f>
              <c:strCache>
                <c:ptCount val="22"/>
                <c:pt idx="0">
                  <c:v>Korea, Rep. of</c:v>
                </c:pt>
                <c:pt idx="1">
                  <c:v>Australia</c:v>
                </c:pt>
                <c:pt idx="2">
                  <c:v>Poland </c:v>
                </c:pt>
                <c:pt idx="3">
                  <c:v>Czech Republic </c:v>
                </c:pt>
                <c:pt idx="4">
                  <c:v>Norway </c:v>
                </c:pt>
                <c:pt idx="5">
                  <c:v>Slovak Republic </c:v>
                </c:pt>
                <c:pt idx="6">
                  <c:v>Russian Federation</c:v>
                </c:pt>
                <c:pt idx="7">
                  <c:v>Croatia</c:v>
                </c:pt>
                <c:pt idx="8">
                  <c:v>Germany</c:v>
                </c:pt>
                <c:pt idx="9">
                  <c:v>Lithunia </c:v>
                </c:pt>
                <c:pt idx="10">
                  <c:v>Chilie</c:v>
                </c:pt>
                <c:pt idx="11">
                  <c:v>Slovenia </c:v>
                </c:pt>
                <c:pt idx="12">
                  <c:v>Thailand</c:v>
                </c:pt>
                <c:pt idx="13">
                  <c:v>Turkey</c:v>
                </c:pt>
                <c:pt idx="14">
                  <c:v>ICILS 2013 average</c:v>
                </c:pt>
                <c:pt idx="15">
                  <c:v>Denmark</c:v>
                </c:pt>
                <c:pt idx="16">
                  <c:v>Hong Kong SAR </c:v>
                </c:pt>
                <c:pt idx="17">
                  <c:v>Netherlands </c:v>
                </c:pt>
                <c:pt idx="18">
                  <c:v>Switzerland </c:v>
                </c:pt>
                <c:pt idx="19">
                  <c:v>Newfoundland and Labrador, Canda </c:v>
                </c:pt>
                <c:pt idx="20">
                  <c:v>Ontaria, Canada </c:v>
                </c:pt>
                <c:pt idx="21">
                  <c:v>City of Buenos Aires, Argentina 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22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4</c:v>
                </c:pt>
                <c:pt idx="20">
                  <c:v>5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7976320"/>
        <c:axId val="37982208"/>
      </c:barChart>
      <c:catAx>
        <c:axId val="37976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7982208"/>
        <c:crosses val="autoZero"/>
        <c:auto val="1"/>
        <c:lblAlgn val="ctr"/>
        <c:lblOffset val="100"/>
        <c:noMultiLvlLbl val="0"/>
      </c:catAx>
      <c:valAx>
        <c:axId val="3798220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97632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2569393473584904"/>
          <c:y val="0.93013124112541534"/>
          <c:w val="0.5705024268218033"/>
          <c:h val="6.124550975817501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>
                <a:solidFill>
                  <a:srgbClr val="92D050"/>
                </a:solidFill>
              </a:rPr>
              <a:t>National averages for students’ learning of ICT tasks at school </a:t>
            </a:r>
          </a:p>
        </c:rich>
      </c:tx>
      <c:layout>
        <c:manualLayout>
          <c:xMode val="edge"/>
          <c:yMode val="edge"/>
          <c:x val="0.15184704894963683"/>
          <c:y val="1.66810564493955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Australia
</c:v>
                </c:pt>
                <c:pt idx="1">
                  <c:v>Chile
</c:v>
                </c:pt>
                <c:pt idx="2">
                  <c:v>Croatia
</c:v>
                </c:pt>
                <c:pt idx="3">
                  <c:v>Czech Republic
</c:v>
                </c:pt>
                <c:pt idx="4">
                  <c:v>Korea, Rep. of
</c:v>
                </c:pt>
                <c:pt idx="5">
                  <c:v>Germany
</c:v>
                </c:pt>
                <c:pt idx="6">
                  <c:v>Lithuania
</c:v>
                </c:pt>
                <c:pt idx="7">
                  <c:v>Norway
</c:v>
                </c:pt>
                <c:pt idx="8">
                  <c:v>Poland
</c:v>
                </c:pt>
                <c:pt idx="9">
                  <c:v>Russian Federation
</c:v>
                </c:pt>
                <c:pt idx="10">
                  <c:v>Slovak Republic
</c:v>
                </c:pt>
                <c:pt idx="11">
                  <c:v>Slovenia
</c:v>
                </c:pt>
                <c:pt idx="12">
                  <c:v>Thailand
</c:v>
                </c:pt>
                <c:pt idx="13">
                  <c:v>Turkey
</c:v>
                </c:pt>
                <c:pt idx="14">
                  <c:v>ICILS 2013 average
</c:v>
                </c:pt>
                <c:pt idx="15">
                  <c:v>Denmark 
</c:v>
                </c:pt>
                <c:pt idx="16">
                  <c:v>Hong Kong SAR
</c:v>
                </c:pt>
                <c:pt idx="17">
                  <c:v>Netherlands
</c:v>
                </c:pt>
                <c:pt idx="18">
                  <c:v>Switzerland</c:v>
                </c:pt>
                <c:pt idx="19">
                  <c:v>Newfoundland and Labrador, Canada
</c:v>
                </c:pt>
                <c:pt idx="20">
                  <c:v>Ontario, Canada 
</c:v>
                </c:pt>
                <c:pt idx="21">
                  <c:v>City of Buenos Aires, Argentina 
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54</c:v>
                </c:pt>
                <c:pt idx="1">
                  <c:v>51</c:v>
                </c:pt>
                <c:pt idx="2">
                  <c:v>49</c:v>
                </c:pt>
                <c:pt idx="3">
                  <c:v>49</c:v>
                </c:pt>
                <c:pt idx="4">
                  <c:v>46</c:v>
                </c:pt>
                <c:pt idx="5">
                  <c:v>47</c:v>
                </c:pt>
                <c:pt idx="6">
                  <c:v>51</c:v>
                </c:pt>
                <c:pt idx="7">
                  <c:v>52</c:v>
                </c:pt>
                <c:pt idx="8">
                  <c:v>50</c:v>
                </c:pt>
                <c:pt idx="9">
                  <c:v>50</c:v>
                </c:pt>
                <c:pt idx="10">
                  <c:v>49</c:v>
                </c:pt>
                <c:pt idx="11">
                  <c:v>50</c:v>
                </c:pt>
                <c:pt idx="12">
                  <c:v>53</c:v>
                </c:pt>
                <c:pt idx="13">
                  <c:v>50</c:v>
                </c:pt>
                <c:pt idx="14">
                  <c:v>50</c:v>
                </c:pt>
                <c:pt idx="15">
                  <c:v>52</c:v>
                </c:pt>
                <c:pt idx="16">
                  <c:v>48</c:v>
                </c:pt>
                <c:pt idx="17">
                  <c:v>47</c:v>
                </c:pt>
                <c:pt idx="18">
                  <c:v>47</c:v>
                </c:pt>
                <c:pt idx="19">
                  <c:v>52</c:v>
                </c:pt>
                <c:pt idx="20">
                  <c:v>53</c:v>
                </c:pt>
                <c:pt idx="2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98592"/>
        <c:axId val="38000128"/>
      </c:barChart>
      <c:catAx>
        <c:axId val="3799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8000128"/>
        <c:crosses val="autoZero"/>
        <c:auto val="1"/>
        <c:lblAlgn val="ctr"/>
        <c:lblOffset val="100"/>
        <c:noMultiLvlLbl val="0"/>
      </c:catAx>
      <c:valAx>
        <c:axId val="3800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0.69414</cdr:x>
      <cdr:y>0.0303</cdr:y>
    </cdr:from>
    <cdr:to>
      <cdr:x>0.98915</cdr:x>
      <cdr:y>0.5303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760640" y="144016"/>
          <a:ext cx="2448272" cy="2376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8C2F6153-4179-4DCC-BBFB-6BB73421EBB7}" type="datetime1">
              <a:rPr lang="nl-NL" altLang="en-US"/>
              <a:pPr>
                <a:defRPr/>
              </a:pPr>
              <a:t>14-10-2015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0AAAF88-88CB-4818-AD0C-564D4E797C3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99725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5544D50-0712-41B8-8653-F9B0C0E0E89E}" type="datetime1">
              <a:rPr lang="nl-NL" altLang="en-US"/>
              <a:pPr>
                <a:defRPr/>
              </a:pPr>
              <a:t>14-10-2015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6DA4E10-51DF-42AA-9311-D8F0360F885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24338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8">
              <a:defRPr/>
            </a:pPr>
            <a:r>
              <a:rPr lang="en-US" dirty="0" smtClean="0"/>
              <a:t>We find as little as 2% below level 1 in the Czech Republic</a:t>
            </a:r>
            <a:r>
              <a:rPr lang="en-US" baseline="0" dirty="0" smtClean="0"/>
              <a:t> but also more than 60% below level 1 in Thailand and Turkey. On average 17% of the students didn’t reach level 1. On average only 2% of the students reached level 4 with a maximum of 5% in Korea.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8451-21A4-4CB5-A924-7229EB78BA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where do the students acquire their</a:t>
            </a:r>
            <a:r>
              <a:rPr lang="en-US" baseline="0" dirty="0" smtClean="0"/>
              <a:t> knowledge of computers and ICT literacy? </a:t>
            </a:r>
          </a:p>
          <a:p>
            <a:r>
              <a:rPr lang="en-US" dirty="0" smtClean="0"/>
              <a:t>Here we found large differences. In Australia digital</a:t>
            </a:r>
            <a:r>
              <a:rPr lang="en-US" baseline="0" dirty="0" smtClean="0"/>
              <a:t> literacy skills are taught more extensively whereas in Germany or Korea this is taught less.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8451-21A4-4CB5-A924-7229EB78BA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2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requires not only computers being available in schools - which is already a given in most countries.</a:t>
            </a:r>
          </a:p>
          <a:p>
            <a:r>
              <a:rPr lang="en-US" dirty="0" smtClean="0"/>
              <a:t>But it requires also the expertise of teachers and their willingness to use them.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8451-21A4-4CB5-A924-7229EB78BA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biggest obstacle – as reported by ICT coordinators in school - but also by the teachers themselves – are</a:t>
            </a:r>
            <a:r>
              <a:rPr lang="en-US" baseline="0" dirty="0" smtClean="0"/>
              <a:t> the teachers. </a:t>
            </a:r>
          </a:p>
          <a:p>
            <a:r>
              <a:rPr lang="en-US" baseline="0" dirty="0" smtClean="0"/>
              <a:t>Some teachers don’t feel very comfortable using ICT and teaching the use of ICT.</a:t>
            </a:r>
          </a:p>
          <a:p>
            <a:r>
              <a:rPr lang="en-US" baseline="0" dirty="0" smtClean="0"/>
              <a:t>Mostly older teachers have less confidence in using ICT. </a:t>
            </a:r>
          </a:p>
          <a:p>
            <a:r>
              <a:rPr lang="en-US" baseline="0" dirty="0" smtClean="0"/>
              <a:t>For example in-service training on ICT for teachers could be a driver for improving the students’ ICT literacy skills!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8451-21A4-4CB5-A924-7229EB78BA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062990"/>
            <a:ext cx="864235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247714"/>
            <a:ext cx="7056784" cy="1981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8702675" y="33338"/>
            <a:ext cx="433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F4C3520-E185-41DD-80CD-224BF7CBA703}" type="slidenum">
              <a:rPr lang="de-DE" altLang="en-US" sz="1400" smtClean="0">
                <a:cs typeface="Arial" charset="0"/>
              </a:rPr>
              <a:pPr eaLnBrk="1" hangingPunct="1">
                <a:defRPr/>
              </a:pPr>
              <a:t>‹#›</a:t>
            </a:fld>
            <a:endParaRPr lang="de-DE" altLang="en-US" sz="140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89385"/>
            <a:ext cx="8642350" cy="35105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305176"/>
            <a:ext cx="856932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2180035"/>
            <a:ext cx="856932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1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92" y="195486"/>
            <a:ext cx="8497396" cy="5024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7564"/>
            <a:ext cx="4212468" cy="329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897564"/>
            <a:ext cx="4212468" cy="329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4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95263"/>
            <a:ext cx="8642350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789385"/>
            <a:ext cx="8642350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7" r:id="rId2"/>
    <p:sldLayoutId id="2147483963" r:id="rId3"/>
    <p:sldLayoutId id="2147483964" r:id="rId4"/>
    <p:sldLayoutId id="2147483965" r:id="rId5"/>
    <p:sldLayoutId id="214748396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hart" Target="../charts/chart2.xml"/><Relationship Id="rId5" Type="http://schemas.openxmlformats.org/officeDocument/2006/relationships/image" Target="../media/image16.png"/><Relationship Id="rId10" Type="http://schemas.openxmlformats.org/officeDocument/2006/relationships/chart" Target="../charts/chart1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250824" y="326230"/>
            <a:ext cx="8642350" cy="949377"/>
          </a:xfrm>
        </p:spPr>
        <p:txBody>
          <a:bodyPr/>
          <a:lstStyle/>
          <a:p>
            <a:r>
              <a:rPr lang="en-US" sz="2800" dirty="0">
                <a:solidFill>
                  <a:srgbClr val="898989"/>
                </a:solidFill>
                <a:latin typeface="+mn-lt"/>
              </a:rPr>
              <a:t>International </a:t>
            </a:r>
            <a:r>
              <a:rPr lang="en-US" sz="2800" dirty="0" smtClean="0">
                <a:solidFill>
                  <a:srgbClr val="898989"/>
                </a:solidFill>
                <a:latin typeface="+mn-lt"/>
              </a:rPr>
              <a:t>Large-Scale </a:t>
            </a:r>
            <a:r>
              <a:rPr lang="en-US" sz="2800" dirty="0">
                <a:solidFill>
                  <a:srgbClr val="898989"/>
                </a:solidFill>
                <a:latin typeface="+mn-lt"/>
              </a:rPr>
              <a:t>Assessments </a:t>
            </a:r>
            <a:r>
              <a:rPr lang="en-US" sz="2800" dirty="0" smtClean="0">
                <a:solidFill>
                  <a:srgbClr val="898989"/>
                </a:solidFill>
                <a:latin typeface="+mn-lt"/>
              </a:rPr>
              <a:t>– </a:t>
            </a:r>
            <a:br>
              <a:rPr lang="en-US" sz="2800" dirty="0" smtClean="0">
                <a:solidFill>
                  <a:srgbClr val="898989"/>
                </a:solidFill>
                <a:latin typeface="+mn-lt"/>
              </a:rPr>
            </a:br>
            <a:r>
              <a:rPr lang="en-US" sz="2800" dirty="0" smtClean="0">
                <a:solidFill>
                  <a:srgbClr val="898989"/>
                </a:solidFill>
                <a:latin typeface="+mn-lt"/>
              </a:rPr>
              <a:t>Best practice and what </a:t>
            </a:r>
            <a:r>
              <a:rPr lang="en-US" sz="2800" dirty="0">
                <a:solidFill>
                  <a:srgbClr val="898989"/>
                </a:solidFill>
                <a:latin typeface="+mn-lt"/>
              </a:rPr>
              <a:t>are they good </a:t>
            </a:r>
            <a:r>
              <a:rPr lang="en-US" sz="2800" dirty="0" smtClean="0">
                <a:solidFill>
                  <a:srgbClr val="898989"/>
                </a:solidFill>
                <a:latin typeface="+mn-lt"/>
              </a:rPr>
              <a:t>for?</a:t>
            </a:r>
            <a:r>
              <a:rPr lang="de-DE" altLang="de-DE" dirty="0">
                <a:solidFill>
                  <a:srgbClr val="898989"/>
                </a:solidFill>
              </a:rPr>
              <a:t/>
            </a:r>
            <a:br>
              <a:rPr lang="de-DE" altLang="de-DE" dirty="0">
                <a:solidFill>
                  <a:srgbClr val="898989"/>
                </a:solidFill>
              </a:rPr>
            </a:br>
            <a:endParaRPr lang="de-DE" altLang="de-DE" dirty="0" smtClean="0"/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1024116" y="3327834"/>
            <a:ext cx="7058025" cy="917916"/>
          </a:xfrm>
        </p:spPr>
        <p:txBody>
          <a:bodyPr/>
          <a:lstStyle/>
          <a:p>
            <a:r>
              <a:rPr lang="de-DE" altLang="de-DE" smtClean="0">
                <a:solidFill>
                  <a:srgbClr val="898989"/>
                </a:solidFill>
              </a:rPr>
              <a:t>Dirk Hastedt, IEA</a:t>
            </a:r>
            <a:endParaRPr lang="de-DE" altLang="de-DE" dirty="0" smtClean="0">
              <a:solidFill>
                <a:srgbClr val="898989"/>
              </a:solidFill>
            </a:endParaRPr>
          </a:p>
          <a:p>
            <a:r>
              <a:rPr lang="de-DE" altLang="de-DE" dirty="0" err="1" smtClean="0">
                <a:solidFill>
                  <a:srgbClr val="898989"/>
                </a:solidFill>
              </a:rPr>
              <a:t>Moscow</a:t>
            </a:r>
            <a:r>
              <a:rPr lang="de-DE" altLang="de-DE" dirty="0" smtClean="0">
                <a:solidFill>
                  <a:srgbClr val="898989"/>
                </a:solidFill>
              </a:rPr>
              <a:t>, </a:t>
            </a:r>
            <a:r>
              <a:rPr lang="de-DE" altLang="de-DE" dirty="0" err="1" smtClean="0">
                <a:solidFill>
                  <a:srgbClr val="898989"/>
                </a:solidFill>
              </a:rPr>
              <a:t>October</a:t>
            </a:r>
            <a:r>
              <a:rPr lang="de-DE" altLang="de-DE" dirty="0" smtClean="0">
                <a:solidFill>
                  <a:srgbClr val="898989"/>
                </a:solidFill>
              </a:rPr>
              <a:t> 2015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1" y="1122363"/>
            <a:ext cx="3268488" cy="21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IEA PIRLS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in International Reading Literacy Study</a:t>
            </a:r>
          </a:p>
          <a:p>
            <a:r>
              <a:rPr lang="en-US" dirty="0" smtClean="0"/>
              <a:t>Assesses reading ability of 4th-graders (at the time of moving from „Learning to Read“ to „Reading to Learn“) of literary and informational text on paper and electronically</a:t>
            </a:r>
          </a:p>
          <a:p>
            <a:r>
              <a:rPr lang="en-US" dirty="0" smtClean="0"/>
              <a:t>Conducted every five years since 2001 in more than 60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IEA PIRLS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PIRLS is curriculum-based</a:t>
            </a:r>
          </a:p>
          <a:p>
            <a:r>
              <a:rPr lang="en-US" dirty="0" smtClean="0"/>
              <a:t>Based on the model „intended, implemented, and achieved curriculum“ </a:t>
            </a:r>
          </a:p>
          <a:p>
            <a:r>
              <a:rPr lang="en-US" dirty="0" smtClean="0"/>
              <a:t>Assessment of intact classes</a:t>
            </a:r>
          </a:p>
          <a:p>
            <a:r>
              <a:rPr lang="en-US" dirty="0" smtClean="0"/>
              <a:t>Questionnaires for students, teachers, principals, parents, and countries</a:t>
            </a:r>
          </a:p>
          <a:p>
            <a:r>
              <a:rPr lang="en-US" dirty="0" smtClean="0"/>
              <a:t>Conducted by an international research consortium directed by the Study Center at Boston College</a:t>
            </a:r>
          </a:p>
          <a:p>
            <a:pPr>
              <a:tabLst>
                <a:tab pos="1971675" algn="l"/>
              </a:tabLst>
            </a:pPr>
            <a:r>
              <a:rPr lang="en-US" dirty="0"/>
              <a:t>Assisted by groups of experts in the field to develop framework and instruments (e.g. Galina </a:t>
            </a:r>
            <a:r>
              <a:rPr lang="en-US" dirty="0" smtClean="0"/>
              <a:t>Zuckerman from the Russian </a:t>
            </a:r>
            <a:r>
              <a:rPr lang="en-US" dirty="0"/>
              <a:t>Academy of </a:t>
            </a:r>
            <a:r>
              <a:rPr lang="en-US" dirty="0" smtClean="0"/>
              <a:t>Education)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PIRLS 2016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0" y="721128"/>
            <a:ext cx="6357466" cy="36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IEA ICCS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Civic and Citizenship Education Study</a:t>
            </a:r>
          </a:p>
          <a:p>
            <a:r>
              <a:rPr lang="en-US" dirty="0" smtClean="0"/>
              <a:t>Investigates the knowledge and understanding of civics and citizenship of 8th-graders</a:t>
            </a:r>
          </a:p>
          <a:p>
            <a:r>
              <a:rPr lang="en-US" dirty="0" smtClean="0"/>
              <a:t>The second cycle is currently being conducted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IEA ICILS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Computer and Information Literacy Study</a:t>
            </a:r>
          </a:p>
          <a:p>
            <a:r>
              <a:rPr lang="en-US" dirty="0" smtClean="0"/>
              <a:t>Assessed computer literacy competencies of grade 8 students</a:t>
            </a:r>
          </a:p>
          <a:p>
            <a:r>
              <a:rPr lang="en-US" dirty="0" smtClean="0"/>
              <a:t>Receptive and productive competencies</a:t>
            </a:r>
          </a:p>
          <a:p>
            <a:r>
              <a:rPr lang="en-US" dirty="0" smtClean="0"/>
              <a:t>Conducted in 21 educational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of the Russian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Russia participated in all cycles of TIMSS since the beginning in 1995</a:t>
            </a:r>
          </a:p>
          <a:p>
            <a:r>
              <a:rPr lang="en-US" sz="2600" dirty="0" smtClean="0"/>
              <a:t>Russia participated in all cycles of PIRLS since the beginning in 2001</a:t>
            </a:r>
          </a:p>
          <a:p>
            <a:r>
              <a:rPr lang="en-US" sz="2600" dirty="0" smtClean="0"/>
              <a:t>Russia also participated in TEDS-M, ICILS, ICCS 2009 and 2016</a:t>
            </a:r>
          </a:p>
          <a:p>
            <a:r>
              <a:rPr lang="en-US" sz="2600" dirty="0" smtClean="0"/>
              <a:t>Russia is one of the most active members in International Large Scale Assessments and in IEA studies in particular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18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250825" y="1707654"/>
            <a:ext cx="8642350" cy="1102519"/>
          </a:xfrm>
        </p:spPr>
        <p:txBody>
          <a:bodyPr/>
          <a:lstStyle/>
          <a:p>
            <a:r>
              <a:rPr lang="en-US" altLang="de-DE" dirty="0" smtClean="0">
                <a:solidFill>
                  <a:srgbClr val="898989"/>
                </a:solidFill>
              </a:rPr>
              <a:t>Selected results</a:t>
            </a:r>
            <a:br>
              <a:rPr lang="en-US" altLang="de-DE" dirty="0" smtClean="0">
                <a:solidFill>
                  <a:srgbClr val="898989"/>
                </a:solidFill>
              </a:rPr>
            </a:b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0974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5263"/>
            <a:ext cx="8642350" cy="502444"/>
          </a:xfrm>
        </p:spPr>
        <p:txBody>
          <a:bodyPr/>
          <a:lstStyle/>
          <a:p>
            <a:r>
              <a:rPr lang="en-US" dirty="0" smtClean="0"/>
              <a:t>TIMSS grade 8 science results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34" y="723804"/>
            <a:ext cx="3229343" cy="35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2" y="712769"/>
            <a:ext cx="6766842" cy="36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/>
          <p:nvPr/>
        </p:nvSpPr>
        <p:spPr>
          <a:xfrm>
            <a:off x="786061" y="2155602"/>
            <a:ext cx="6300256" cy="156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TIMSS grade 4 science results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0" y="670065"/>
            <a:ext cx="2710631" cy="367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29" y="788859"/>
            <a:ext cx="1985413" cy="35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00100" y="278250"/>
            <a:ext cx="5761567" cy="525209"/>
          </a:xfrm>
        </p:spPr>
        <p:txBody>
          <a:bodyPr/>
          <a:lstStyle/>
          <a:p>
            <a:r>
              <a:rPr lang="en-US" dirty="0"/>
              <a:t>TIMSS grade 4 science results</a:t>
            </a:r>
          </a:p>
        </p:txBody>
      </p:sp>
      <p:pic>
        <p:nvPicPr>
          <p:cNvPr id="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8" y="767588"/>
            <a:ext cx="5814656" cy="19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3" y="2750178"/>
            <a:ext cx="5758203" cy="19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5"/>
          <p:cNvSpPr/>
          <p:nvPr/>
        </p:nvSpPr>
        <p:spPr>
          <a:xfrm>
            <a:off x="565576" y="2094947"/>
            <a:ext cx="5878631" cy="125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8"/>
          <p:cNvSpPr/>
          <p:nvPr/>
        </p:nvSpPr>
        <p:spPr>
          <a:xfrm>
            <a:off x="556160" y="4076088"/>
            <a:ext cx="5758375" cy="138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4"/>
          <p:cNvSpPr txBox="1"/>
          <p:nvPr/>
        </p:nvSpPr>
        <p:spPr>
          <a:xfrm>
            <a:off x="6444208" y="768353"/>
            <a:ext cx="2520280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Russia is doing not as good as Korea, Singapore, or Finland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Russia is not different from Japan or 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Russia is doing better than the other 47 countries </a:t>
            </a:r>
          </a:p>
        </p:txBody>
      </p:sp>
    </p:spTree>
    <p:extLst>
      <p:ext uri="{BB962C8B-B14F-4D97-AF65-F5344CB8AC3E}">
        <p14:creationId xmlns:p14="http://schemas.microsoft.com/office/powerpoint/2010/main" val="11625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288" y="789384"/>
            <a:ext cx="8642350" cy="3509963"/>
          </a:xfrm>
        </p:spPr>
        <p:txBody>
          <a:bodyPr/>
          <a:lstStyle/>
          <a:p>
            <a:r>
              <a:rPr lang="en-US" dirty="0"/>
              <a:t>Historical </a:t>
            </a:r>
            <a:r>
              <a:rPr lang="en-US" dirty="0" smtClean="0"/>
              <a:t>overview</a:t>
            </a:r>
          </a:p>
          <a:p>
            <a:r>
              <a:rPr lang="en-US" dirty="0" smtClean="0"/>
              <a:t>Current IEA studies</a:t>
            </a:r>
          </a:p>
          <a:p>
            <a:r>
              <a:rPr lang="en-US" dirty="0" smtClean="0"/>
              <a:t>Some selected results</a:t>
            </a:r>
            <a:endParaRPr lang="en-US" dirty="0"/>
          </a:p>
          <a:p>
            <a:r>
              <a:rPr lang="en-US" dirty="0" smtClean="0"/>
              <a:t>Limitations</a:t>
            </a:r>
            <a:endParaRPr lang="en-US" dirty="0"/>
          </a:p>
          <a:p>
            <a:pPr marL="0" indent="0">
              <a:buNone/>
            </a:pPr>
            <a:endParaRPr lang="en-US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TIMSS grade 4 science results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20" y="795077"/>
            <a:ext cx="3090971" cy="386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4" y="748110"/>
            <a:ext cx="6410689" cy="37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/>
          <p:nvPr/>
        </p:nvSpPr>
        <p:spPr>
          <a:xfrm>
            <a:off x="728018" y="1851670"/>
            <a:ext cx="5975232" cy="14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TIMSS grade 4 mathematics results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697216" y="5677372"/>
            <a:ext cx="1682309" cy="2530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06F08791-6891-42DE-9784-11506F1EC6F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2509"/>
            <a:ext cx="6696744" cy="36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/>
          <p:nvPr/>
        </p:nvSpPr>
        <p:spPr>
          <a:xfrm>
            <a:off x="611560" y="2444209"/>
            <a:ext cx="6359041" cy="149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   TIMSS </a:t>
            </a:r>
            <a:r>
              <a:rPr lang="de-DE" dirty="0" err="1" smtClean="0"/>
              <a:t>trends</a:t>
            </a:r>
            <a:endParaRPr lang="de-DE" dirty="0"/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9" y="2419770"/>
            <a:ext cx="2256185" cy="4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9" y="674025"/>
            <a:ext cx="2256185" cy="4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87" y="679755"/>
            <a:ext cx="1946187" cy="4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46" y="2459071"/>
            <a:ext cx="2024254" cy="5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7"/>
          <a:stretch/>
        </p:blipFill>
        <p:spPr bwMode="auto">
          <a:xfrm>
            <a:off x="724509" y="2887222"/>
            <a:ext cx="2257676" cy="15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6" y="1348252"/>
            <a:ext cx="2244328" cy="75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63" y="1544583"/>
            <a:ext cx="2000081" cy="6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7"/>
          <a:stretch/>
        </p:blipFill>
        <p:spPr bwMode="auto">
          <a:xfrm>
            <a:off x="5690969" y="2974352"/>
            <a:ext cx="2028439" cy="139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311026"/>
              </p:ext>
            </p:extLst>
          </p:nvPr>
        </p:nvGraphicFramePr>
        <p:xfrm>
          <a:off x="5668263" y="1160204"/>
          <a:ext cx="2004071" cy="121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Diagramm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831979"/>
              </p:ext>
            </p:extLst>
          </p:nvPr>
        </p:nvGraphicFramePr>
        <p:xfrm>
          <a:off x="713755" y="1125343"/>
          <a:ext cx="2277029" cy="119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366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08520" y="4407954"/>
            <a:ext cx="9144000" cy="73554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0" y="6699702"/>
            <a:ext cx="6595529" cy="1582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6" y="3196220"/>
            <a:ext cx="1893536" cy="4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31317"/>
            <a:ext cx="2013146" cy="44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657577"/>
            <a:ext cx="1909911" cy="3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84" y="2887425"/>
            <a:ext cx="1877306" cy="3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05" y="2584892"/>
            <a:ext cx="1897670" cy="2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4"/>
          <a:stretch/>
        </p:blipFill>
        <p:spPr bwMode="auto">
          <a:xfrm>
            <a:off x="764984" y="1562806"/>
            <a:ext cx="2004280" cy="14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5"/>
          <a:stretch/>
        </p:blipFill>
        <p:spPr bwMode="auto">
          <a:xfrm>
            <a:off x="804404" y="3596378"/>
            <a:ext cx="1927074" cy="148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014"/>
          <a:stretch/>
        </p:blipFill>
        <p:spPr bwMode="auto">
          <a:xfrm>
            <a:off x="5687890" y="1035584"/>
            <a:ext cx="1897670" cy="15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-3324" r="-2897" b="15136"/>
          <a:stretch/>
        </p:blipFill>
        <p:spPr bwMode="auto">
          <a:xfrm>
            <a:off x="5712417" y="3207228"/>
            <a:ext cx="1946133" cy="18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3" y="3155186"/>
            <a:ext cx="1893536" cy="4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5"/>
          <a:stretch/>
        </p:blipFill>
        <p:spPr bwMode="auto">
          <a:xfrm>
            <a:off x="791001" y="3555344"/>
            <a:ext cx="1927074" cy="148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TIMSS </a:t>
            </a:r>
            <a:r>
              <a:rPr lang="de-DE" dirty="0" err="1" smtClean="0"/>
              <a:t>trends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gender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2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863" y="136525"/>
            <a:ext cx="8642350" cy="669925"/>
          </a:xfrm>
        </p:spPr>
        <p:txBody>
          <a:bodyPr/>
          <a:lstStyle/>
          <a:p>
            <a:r>
              <a:rPr lang="en-US" dirty="0" smtClean="0"/>
              <a:t>PIRLS results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0" y="695635"/>
            <a:ext cx="7033542" cy="44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/>
          <p:nvPr/>
        </p:nvSpPr>
        <p:spPr>
          <a:xfrm>
            <a:off x="604357" y="1533685"/>
            <a:ext cx="6817517" cy="141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9923" y="217388"/>
            <a:ext cx="6956505" cy="498149"/>
          </a:xfrm>
        </p:spPr>
        <p:txBody>
          <a:bodyPr/>
          <a:lstStyle/>
          <a:p>
            <a:r>
              <a:rPr lang="en-US" dirty="0" smtClean="0"/>
              <a:t>PIRLS benchmark results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0" y="771550"/>
            <a:ext cx="6536977" cy="40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/>
          <p:nvPr/>
        </p:nvSpPr>
        <p:spPr>
          <a:xfrm>
            <a:off x="570031" y="1786589"/>
            <a:ext cx="6306225" cy="160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8" y="1342677"/>
            <a:ext cx="2446020" cy="265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51" y="792480"/>
            <a:ext cx="2441786" cy="5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49" y="3990320"/>
            <a:ext cx="3867204" cy="29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47468"/>
              </p:ext>
            </p:extLst>
          </p:nvPr>
        </p:nvGraphicFramePr>
        <p:xfrm>
          <a:off x="539750" y="2355726"/>
          <a:ext cx="26650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PIRLS </a:t>
            </a:r>
            <a:r>
              <a:rPr lang="de-DE" dirty="0" err="1" smtClean="0"/>
              <a:t>trends</a:t>
            </a:r>
            <a:endParaRPr lang="de-DE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71551"/>
            <a:ext cx="2665060" cy="5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8" y="1363785"/>
            <a:ext cx="2665412" cy="99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TIMSS – PIRLS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5" y="924243"/>
            <a:ext cx="6293501" cy="34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668973"/>
            <a:ext cx="6285998" cy="2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TIMSS – PIRLS results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39701"/>
            <a:ext cx="5688631" cy="361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3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23" y="222971"/>
            <a:ext cx="8642350" cy="5024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of an ICILS </a:t>
            </a:r>
            <a:r>
              <a:rPr lang="en-GB" dirty="0"/>
              <a:t>test </a:t>
            </a:r>
            <a:r>
              <a:rPr lang="en-GB" dirty="0" smtClean="0"/>
              <a:t>item – task </a:t>
            </a:r>
            <a:r>
              <a:rPr lang="en-GB" dirty="0"/>
              <a:t>proficiency level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Content Placeholder 3" descr="ASE_ITEM 1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464" y="746580"/>
            <a:ext cx="4775049" cy="3610865"/>
          </a:xfrm>
          <a:prstGeom prst="rect">
            <a:avLst/>
          </a:prstGeom>
        </p:spPr>
      </p:pic>
      <p:pic>
        <p:nvPicPr>
          <p:cNvPr id="8" name="Content Placeholder 3" descr="ASE_ITEM 1.JPG"/>
          <p:cNvPicPr>
            <a:picLocks noChangeAspect="1"/>
          </p:cNvPicPr>
          <p:nvPr/>
        </p:nvPicPr>
        <p:blipFill>
          <a:blip r:embed="rId2" cstate="print"/>
          <a:srcRect t="75409" r="53168"/>
          <a:stretch>
            <a:fillRect/>
          </a:stretch>
        </p:blipFill>
        <p:spPr>
          <a:xfrm>
            <a:off x="531608" y="1255742"/>
            <a:ext cx="5997989" cy="23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250825" y="1707654"/>
            <a:ext cx="8642350" cy="1102519"/>
          </a:xfrm>
        </p:spPr>
        <p:txBody>
          <a:bodyPr/>
          <a:lstStyle/>
          <a:p>
            <a:r>
              <a:rPr lang="de-DE" altLang="de-DE" dirty="0" smtClean="0">
                <a:solidFill>
                  <a:srgbClr val="898989"/>
                </a:solidFill>
              </a:rPr>
              <a:t>Historical </a:t>
            </a:r>
            <a:r>
              <a:rPr lang="de-DE" altLang="de-DE" dirty="0" err="1" smtClean="0">
                <a:solidFill>
                  <a:srgbClr val="898989"/>
                </a:solidFill>
              </a:rPr>
              <a:t>overview</a:t>
            </a:r>
            <a:r>
              <a:rPr lang="de-DE" altLang="de-DE" dirty="0">
                <a:solidFill>
                  <a:srgbClr val="898989"/>
                </a:solidFill>
              </a:rPr>
              <a:t/>
            </a:r>
            <a:br>
              <a:rPr lang="de-DE" altLang="de-DE" dirty="0">
                <a:solidFill>
                  <a:srgbClr val="898989"/>
                </a:solidFill>
              </a:rPr>
            </a:b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310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4407954"/>
            <a:ext cx="9144000" cy="73554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ICILS - Percentage correct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631607"/>
              </p:ext>
            </p:extLst>
          </p:nvPr>
        </p:nvGraphicFramePr>
        <p:xfrm>
          <a:off x="0" y="879576"/>
          <a:ext cx="8928992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2" descr="data:image/jpeg;base64,/9j/4AAQSkZJRgABAQAAAQABAAD/2wCEAAkGBwgHBhUIBwgUFgkXGCAYGBYXGB0aFRohHBcnFxwdJSskHCwnMCIoJBQYIT0tJSw3Li46IyM/OT84QykuMCwBCgoKDQ0OGxAQGzciICUsLzcsNzU3NzcwNywsLCwsLDc4Ky4sLC82Ny80LCw3LC4uLCwtNywsLCswLDcsLCwtLP/AABEIALcBEwMBEQACEQEDEQH/xAAcAAEAAQUBAQAAAAAAAAAAAAAABAIFBgcIAwH/xAAuEAEAAQIEAwcEAwEBAAAAAAAAAQMFAgQRMSFRYQcSF1Vik9IGI0FxIoGRMhT/xAAbAQEAAgMBAQAAAAAAAAAAAAAABAUCBgcBA//EAC8RAQACAAQDBgUFAQEAAAAAAAABAgMEESEFQVEUFjFTkeESInGB8AZSscHRYSP/2gAMAwEAAhEDEQA/AKPo7tIuFk0yl071e37cZ1q4I6TM8Y6Yv6mNNFpjZWt967Sr8LMWrtO8Ny2a8W+95KM3a8zhx0fzpvE8pjeJ6Srb0tSdLQnVtW0awnsWQAAAAAAAAAAAAAAAAAAAAAAAAAAAAAAADlJfKZNs93z9kzsZy15nFgrfnTbFHLFG0x+2F6VvGloZVvas6w3L9G9pOQvc4cndO7RuE8I1n7WOfTM7T6Z/qZV2NlbU3rvCfhZittp2lnaKkAAAAAAAAAAAAAAAAAAAAAAAAAAAAAAAOUl8pgHyY1jSQZz9HdpFwsemUufer2+OHGdauCPTMzxjpi/qY00RcbK1vvXaUnCzE12neG5rNeLffMlGbteZw46X503wzymN4npKtvS1J0tCdW9bRrCexZAAAAAAAAAAAAAAAAAAAAAAAAAAAAAOUl8pgAAE2z3bP2XOxnLXmcWCt+dNsUcsUbTH7YXpW8aWhlW9qzrDcv0b2k5C993J3Xu0bhPCOP2sc+mZ2n0z00mVdjZW1N67wn4WYrbadpZ2ipAAAAAAAAAAAAAAAAAAAAAAAAAAAADlJfKYAAAB8njGkgzj6O7R7jYtMpcu9Xt8cOM/dwR6ZmeMdMXTSY2RcbLVvvXaUnCzE12neG57LebffMlGbteZw46X503wzymN4npKuvS1J0tCdW9bRrCewZAAAAAAAAAAAAAAAAAAAAAAAAAAOUl8pgAAAAAE20XbP2XOxnLZmcWCtHLbFHKY2mOksL0reNLQyre1Z1huT6N7Sshepw5O692jcJ4Rx+1jn0zO09MXTSZV2NlbU3rvCfhZittp2lniKkAAAAAAAAAAAAAAAAAAAAAAAAAOUl8pgAAAAAAHyeMaSDOPo7tHuNi0ylx71e3xw0mfu4I9MzPGOmLppMIuNlq33jaUjCzFq7TvDc1lvNvvmSjN2vMxjpfnT/rDPKY3if2rr0tSdLQn1vW0awuDBkAAAAAAAAAAAAAAAAAAAAAAA5SXymAAAAAAAAATLRds/Zc7GctmZxYK0fmNpjlMbTHSWF6VvGlmVb2rOsNy/RvaVkLz3cndu7Rz88InX7WOekztPSemkyrsbK2pvXeE/CzFbbTtLPEVIAAAAAAAAAAAAAAAAAAAAAAcpL5TAAAAAAAAAAPm+4M3+ju0a42HTK3DvV7dHDSZ+7gj0zO8enF00mEXGy1b7xtKRhZia7TvDc9kvVuvuTjN2vMxjpfnT/rDPLFG8T+1delqTpaE+t4tGsLgwZAAAAAAAAAAAAAAAAAAAAOUl8pgAAAAAAAAAAAEy03XP2bOxnLZmcVOvH5jaY5TG0x0lhelbxpaGVb2rOsNyfRvaVkLz3cnd+7Rz88InX7WOekztPSemkyrsbK2pvXeE/CzFbbTtLPUVIAAAAAAAAAAAAAAAAAAAcpL5TAAAAAAAAAAAAAPm+4M3+ju0W42HTK5/vV7dHDSZ+7gj0zO8enF00mEXGy1b7xtKRhZi1dp3hueyXq3X3J/+u15mMdP86f9YZ5Yo3if2rr0tSdLQn1vW0awuDBkAAAAAAAAAAAAAAAAA5SXymAAAAAAAAAAAAAAATrLcbhas7GbtWZxU60fmNpjlMbTHSUXNY2Dh1/9PTmseHZDNZvE0wI25zyj6/54ti0+1i4xTiKtrpTj04zGLFETPPTSdP8AWvTm512huVf05TTfEnX6e6rxZz3lFP3MXxedrt0e93cPzJ9Pc8Wc95RT9zF8Ttduh3dw/Mn09zxZz3lFP3MXxO126Hd3D8yfT3PFnPeUU/cxfE7Xbod3cPzJ9Pc8Wc95RT9zF8Ttduh3dw/Mn09zxZz3lFP3MXxO126Hd3D8yfT3PFnPeUU/cxfE7Xbod3cPzJ9Pc8Wc95RT9zF8Ttduh3dw/Mn09zxZz3lFP3MXxO126Hd3D8yfT3PFnPeUU/cxfE7Xbod3cPzJ9Pc8Wc95RT9zF8Ttduh3dw/Mn09zxZz3lFP3MXxO126Hd3D8yfT3PFnPeUU/cxfE7Xbod3cPzJ9Pc8Wc95RT9zF8Ttduh3dw/Mn09zxZz3lFP3MXxO126Hd3D8yfT3PFnPeUU/cxfE7Xbod3cPzJ9Pc8Wc95RT9zF8Ttduh3dw/Mn092qm2OdgAAAAAAAAAAAADx7ETM6Q96WX141NuSozXFIr8uDvPXl9uv8Ns4Z+mb30xM3tH7ef3nl9PH6JMRERpEcFHa9rz8Vp1lu2FhUwqRTDjSI8IgYvoAAAAAAAAAAAAAAAAAt7dnGAAAAAAAAAAAAFVOniqT/GOCPmMzh4Ea3n7c0/IcNzGdv8OFG3OZ8I+/9Rul0qWGntvza7ms7iY+07V6f71dA4bwXL5GPij5r9Z/qOX8/wDVaGuAAAAAAAAAAAAAAAAAAAFvbs4wAAAAAAAAAAPHsRMzpD3pZfXjU25KjNcUivy4O89eX2/NG28M/TNr6Ymb2j9vP7zy+kb/AESYiIjSI4KO1rWn4rTrLdcLCphUilI0iPCIGL6AAAAAAAAAAAAAAAAAAAALe3ZxgAAAAAAAABVTp4qk/wAY4c0fMZnDwI1vP25p+Q4bmM7f4cKNucz4R+dI3S6VLDT235tdzWdxMfadq9P96ugcN4Ll8jHxR81/3T/Ucv56yrQ1wAAAAAAAAAAAAAAAAAAAAAAt7dnGAAAAAAAB54PYiZnSPF70svrxqbclRmuKRX5cHeevL7fmjbeGfpm19MTN7R+3n955fSN/okxERGkRwUdrWtPxWnWW64eHTCrFKRpEeEQMX0AAAAAAAAAAAAAAAAAAAAAAAW9uzjAAAAAACqnTxVJ/jtzR8xmsPAjW8/bmsMhw3MZ2+mFG3OZ8I/OkbpdKlhp7b82u5rO4mPtO0dP96ugcN4Nl8jHxR81+dp/qOX89ZVoa3AAAAAAAAAAAAAAAAAAAAAAAAAW9uzjAAAAA88HsRMzpHi96WX141P8AFPmuKRX5cHeevL7fmjbeGfpm19MTN7R+3n955fSN/wDsJMRERpEcFJa1rT8Vp1luuHh0w6xSkaRHhEDF9AAAAAAAAAAAAAAAAAAAAAAAAAAFvbs4wAAAqp08VSf47c0fMZrDwI1vO/TmsMhwzMZ22mFG3OZ8I/OkbpdKlhp7b82u5rO4mPtO0dP96ugcN4Nl8jGtfmvztP8AUcv56yrQ1uAAAAAAAAAAAAAAAAAAAAAAAAAAAAt7dnGAB5M6by9iJmdI8XvSy+vGp/inzXFIj5cHf/v+fmjbuGfpm19MTN7R+3n955fSN/8AsJMRERpGykta1p+K06y3XDw6YdYpSNIjwiBizAAAAAAAAAAAAAAAAAAAAAAAAAAAAAW9uzjCqnTxVJ/jHDmjZjNYeBGt536c1hkOGZjPW0wo25zPhH50jdLpUsNPbfm17NZ3Ex9p2jp+eLoHDeDZfIxrX5r87T/Ucv56yrQ1uAAAAAAAAAAAAAAAAAAAAAAAAAAAAAAAjUsvrxqbcl9m+J/DM0wvHr7NG4V+mpxIjFzW0T4Vjxn6zHh9I3/7CTEREaRso7WtadbTrLdsPDph1ilI0iPCIGLMAAAAAAAAAAAAAAAAAAAAAAAAAAAAAAAB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67944" y="1229318"/>
            <a:ext cx="432048" cy="2278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4414419"/>
            <a:ext cx="9144000" cy="7290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ICILS - Proficiency </a:t>
            </a:r>
            <a:r>
              <a:rPr lang="en-GB" dirty="0"/>
              <a:t>levels</a:t>
            </a:r>
          </a:p>
        </p:txBody>
      </p:sp>
      <p:pic>
        <p:nvPicPr>
          <p:cNvPr id="2050" name="Picture 2" descr="C:\Users\botevar\Desktop\ICILS\KI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685338"/>
            <a:ext cx="2051070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973938"/>
              </p:ext>
            </p:extLst>
          </p:nvPr>
        </p:nvGraphicFramePr>
        <p:xfrm>
          <a:off x="467544" y="1167594"/>
          <a:ext cx="8298920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3131840" y="1246611"/>
            <a:ext cx="288032" cy="1998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ICT in schools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97425711"/>
              </p:ext>
            </p:extLst>
          </p:nvPr>
        </p:nvGraphicFramePr>
        <p:xfrm>
          <a:off x="323528" y="951570"/>
          <a:ext cx="8356012" cy="342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86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Students’ average of learning ICT tasks in school</a:t>
            </a:r>
            <a:endParaRPr lang="en-GB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112157"/>
              </p:ext>
            </p:extLst>
          </p:nvPr>
        </p:nvGraphicFramePr>
        <p:xfrm>
          <a:off x="468313" y="917169"/>
          <a:ext cx="8280919" cy="30118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75324"/>
                <a:gridCol w="1221536"/>
                <a:gridCol w="1241047"/>
                <a:gridCol w="1660101"/>
                <a:gridCol w="1982911"/>
              </a:tblGrid>
              <a:tr h="430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1" u="none" strike="noStrike" dirty="0"/>
                        <a:t>Country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 smtClean="0"/>
                        <a:t>Teachers’ ICT </a:t>
                      </a:r>
                      <a:r>
                        <a:rPr lang="en-AU" sz="1200" b="1" u="none" strike="noStrike" dirty="0"/>
                        <a:t>self-efficacy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 smtClean="0"/>
                        <a:t>Teachers’ Positive </a:t>
                      </a:r>
                      <a:r>
                        <a:rPr lang="en-AU" sz="1200" b="1" u="none" strike="noStrike" dirty="0"/>
                        <a:t>views of ICT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 smtClean="0"/>
                        <a:t>Teachers’ Collaboration </a:t>
                      </a:r>
                      <a:r>
                        <a:rPr lang="en-AU" sz="1200" b="1" u="none" strike="noStrike" dirty="0"/>
                        <a:t>about ICT </a:t>
                      </a:r>
                      <a:r>
                        <a:rPr lang="en-AU" sz="1200" b="1" u="none" strike="noStrike" dirty="0" smtClean="0"/>
                        <a:t>use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Lack of ICT resources </a:t>
                      </a:r>
                      <a:endParaRPr lang="en-US" sz="1200" b="1" u="none" strike="noStrike" dirty="0" smtClean="0"/>
                    </a:p>
                    <a:p>
                      <a:pPr algn="ctr" fontAlgn="b"/>
                      <a:r>
                        <a:rPr lang="en-US" sz="1200" b="1" u="none" strike="noStrike" dirty="0" smtClean="0"/>
                        <a:t>in </a:t>
                      </a:r>
                      <a:r>
                        <a:rPr lang="en-US" sz="1200" b="1" u="none" strike="noStrike" dirty="0"/>
                        <a:t>school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Australia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0.20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0.17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0.02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Chile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0.32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0.14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0.16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0.01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Croatia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0.43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0.18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0.12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Czech Republic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0.31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0.16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0.00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Korea, Rep. of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0.33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0.29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0.16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Lithuania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0.32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0.06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Poland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0.36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0.02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0.33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-0.06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574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Russian </a:t>
                      </a:r>
                      <a:r>
                        <a:rPr lang="en-AU" sz="1200" u="none" strike="noStrike" dirty="0" smtClean="0"/>
                        <a:t>Federation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0.33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0.06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0.22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dirty="0"/>
                        <a:t>-0.09</a:t>
                      </a:r>
                      <a:endParaRPr lang="en-AU" sz="1200" b="1" dirty="0"/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Slovak Republic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0.36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0.11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0.20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Slovenia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0.29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0.17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Thailand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0.34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0.13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0.21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9914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Turkey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0.28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0.15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0.23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-0.21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0420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ICILS 2013 average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0.32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0.19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-0.05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4025" y="2736465"/>
            <a:ext cx="80648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Teachers’ confidence in using ICT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015867"/>
              </p:ext>
            </p:extLst>
          </p:nvPr>
        </p:nvGraphicFramePr>
        <p:xfrm>
          <a:off x="541790" y="1005576"/>
          <a:ext cx="8136904" cy="28294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28192"/>
                <a:gridCol w="1152128"/>
                <a:gridCol w="792088"/>
                <a:gridCol w="864096"/>
                <a:gridCol w="720080"/>
                <a:gridCol w="809106"/>
                <a:gridCol w="665746"/>
                <a:gridCol w="757396"/>
                <a:gridCol w="64807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1" u="none" strike="noStrike" dirty="0"/>
                        <a:t>Country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 smtClean="0"/>
                        <a:t>All Teachers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/>
                        <a:t>Under 40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dirty="0"/>
                        <a:t>40 and over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/>
                        <a:t>Difference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Australia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55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(0.2)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(0.2)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-4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Chile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(0.4)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48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(0.6)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-7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(0.7)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Croatia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47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(0.4)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(0.4)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-8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(0.6)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Czech Republic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47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(0.4)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Korea, Rep. of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(0.5)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-4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(0.6)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Lithuania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(0.5)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48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(0.7)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Poland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(0.4)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(0.4)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-5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(0.5)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Russian </a:t>
                      </a:r>
                      <a:r>
                        <a:rPr lang="en-AU" sz="1200" u="none" strike="noStrike" dirty="0" smtClean="0"/>
                        <a:t>Federation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(0.4)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(0.5)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48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(0.4)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-4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(0.5)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Slovak Republic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(0.2)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(0.4)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Slovenia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(0.3)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(0.5)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(0.3)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-7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(0.5)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Thailand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45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(0.6)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48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(0.6)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42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(0.8)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-7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(0.7)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1913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Turkey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49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(0.5)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50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(0.5)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(1.0)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-5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(1.0)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45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ICILS 2013 average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50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(0.1)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53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(0.1)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47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(0.1)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-6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(0.2)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9887" y="2625756"/>
            <a:ext cx="813690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250825" y="1707654"/>
            <a:ext cx="8642350" cy="1102519"/>
          </a:xfrm>
        </p:spPr>
        <p:txBody>
          <a:bodyPr/>
          <a:lstStyle/>
          <a:p>
            <a:r>
              <a:rPr lang="de-DE" altLang="de-DE" dirty="0" err="1" smtClean="0">
                <a:solidFill>
                  <a:srgbClr val="898989"/>
                </a:solidFill>
              </a:rPr>
              <a:t>Limitations</a:t>
            </a:r>
            <a:r>
              <a:rPr lang="de-DE" altLang="de-DE" dirty="0">
                <a:solidFill>
                  <a:srgbClr val="898989"/>
                </a:solidFill>
              </a:rPr>
              <a:t/>
            </a:r>
            <a:br>
              <a:rPr lang="de-DE" altLang="de-DE" dirty="0">
                <a:solidFill>
                  <a:srgbClr val="898989"/>
                </a:solidFill>
              </a:rPr>
            </a:b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9027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current international large-scale assessments have a cross-sectional design</a:t>
            </a:r>
          </a:p>
          <a:p>
            <a:r>
              <a:rPr lang="en-US" dirty="0" smtClean="0"/>
              <a:t>Some – like TIMSS – are pseudo-longitudinal</a:t>
            </a:r>
          </a:p>
          <a:p>
            <a:r>
              <a:rPr lang="en-US" dirty="0" smtClean="0"/>
              <a:t>They have no experimental design</a:t>
            </a:r>
          </a:p>
          <a:p>
            <a:r>
              <a:rPr lang="en-US" dirty="0" smtClean="0"/>
              <a:t>This means…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 inferences cannot be drawn</a:t>
            </a:r>
          </a:p>
          <a:p>
            <a:r>
              <a:rPr lang="en-US" dirty="0" smtClean="0"/>
              <a:t>We cannot state, for example:</a:t>
            </a:r>
          </a:p>
          <a:p>
            <a:pPr lvl="1"/>
            <a:r>
              <a:rPr lang="en-US" dirty="0">
                <a:uFill>
                  <a:solidFill>
                    <a:srgbClr val="C00000"/>
                  </a:solidFill>
                </a:uFill>
              </a:rPr>
              <a:t>Better equipped schools </a:t>
            </a:r>
            <a:r>
              <a:rPr lang="en-US" dirty="0" smtClean="0">
                <a:uFill>
                  <a:solidFill>
                    <a:srgbClr val="C00000"/>
                  </a:solidFill>
                </a:uFill>
              </a:rPr>
              <a:t>produce </a:t>
            </a:r>
            <a:r>
              <a:rPr lang="en-US" dirty="0">
                <a:uFill>
                  <a:solidFill>
                    <a:srgbClr val="C00000"/>
                  </a:solidFill>
                </a:uFill>
              </a:rPr>
              <a:t>better educated students.</a:t>
            </a:r>
          </a:p>
          <a:p>
            <a:pPr lvl="1"/>
            <a:r>
              <a:rPr lang="en-US" dirty="0" smtClean="0">
                <a:uFill>
                  <a:solidFill>
                    <a:srgbClr val="C00000"/>
                  </a:solidFill>
                </a:uFill>
              </a:rPr>
              <a:t>More homework has a positive effect on the students’ achievement.</a:t>
            </a:r>
          </a:p>
          <a:p>
            <a:pPr lvl="1"/>
            <a:r>
              <a:rPr lang="en-US" dirty="0"/>
              <a:t>The differences between boys and girls in </a:t>
            </a:r>
            <a:r>
              <a:rPr lang="en-US" dirty="0" smtClean="0"/>
              <a:t>science </a:t>
            </a:r>
            <a:r>
              <a:rPr lang="en-US" dirty="0"/>
              <a:t>is caused </a:t>
            </a:r>
            <a:r>
              <a:rPr lang="en-US" dirty="0" smtClean="0"/>
              <a:t>by the boys’ greater interest in the subject.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also cannot make any claims about consequences of changes</a:t>
            </a:r>
          </a:p>
          <a:p>
            <a:r>
              <a:rPr lang="en-US" dirty="0" smtClean="0"/>
              <a:t>For example, we cannot state:</a:t>
            </a:r>
          </a:p>
          <a:p>
            <a:pPr lvl="1"/>
            <a:r>
              <a:rPr lang="en-US" dirty="0" smtClean="0"/>
              <a:t>If science teachers get more professional training this would lead to an increase of their students’ achievement by 10 score points.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close the gender gap in reading performance </a:t>
            </a:r>
            <a:r>
              <a:rPr lang="en-US" dirty="0">
                <a:uFill>
                  <a:solidFill>
                    <a:srgbClr val="C00000"/>
                  </a:solidFill>
                </a:uFill>
              </a:rPr>
              <a:t>policy makers need to promote boys</a:t>
            </a:r>
            <a:r>
              <a:rPr lang="en-US" dirty="0" smtClean="0">
                <a:uFill>
                  <a:solidFill>
                    <a:srgbClr val="C00000"/>
                  </a:solidFill>
                </a:uFill>
              </a:rPr>
              <a:t>’ attitudes towards reading.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uFill>
                  <a:solidFill>
                    <a:srgbClr val="C00000"/>
                  </a:solidFill>
                </a:uFill>
              </a:rPr>
              <a:t>    </a:t>
            </a:r>
            <a:br>
              <a:rPr lang="en-US" dirty="0" smtClean="0">
                <a:uFill>
                  <a:solidFill>
                    <a:srgbClr val="C00000"/>
                  </a:solidFill>
                </a:uFill>
              </a:rPr>
            </a:br>
            <a:r>
              <a:rPr lang="en-US" dirty="0" smtClean="0">
                <a:uFill>
                  <a:solidFill>
                    <a:srgbClr val="C00000"/>
                  </a:solidFill>
                </a:uFill>
              </a:rPr>
              <a:t>  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problem arising is the focus on rankings</a:t>
            </a:r>
          </a:p>
          <a:p>
            <a:r>
              <a:rPr lang="en-US" dirty="0" smtClean="0"/>
              <a:t>If the rankings in international large-scale assessments are increasingly coming into focus and – as a consequence </a:t>
            </a:r>
            <a:r>
              <a:rPr lang="en-US" dirty="0"/>
              <a:t>– </a:t>
            </a:r>
            <a:r>
              <a:rPr lang="en-US" dirty="0" smtClean="0"/>
              <a:t>if they are becoming a high-stakes assessment at country level, then the same negative impacts as caused by other high-stakes assessments can occur</a:t>
            </a:r>
          </a:p>
          <a:p>
            <a:r>
              <a:rPr lang="en-US" dirty="0" smtClean="0"/>
              <a:t>We found, for example, that some countries changed the curriculum with more emphasis on mathematics and science on the expenses of social science and other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41760"/>
            <a:ext cx="8642350" cy="3510557"/>
          </a:xfrm>
        </p:spPr>
        <p:txBody>
          <a:bodyPr/>
          <a:lstStyle/>
          <a:p>
            <a:r>
              <a:rPr lang="en-US" sz="2600" dirty="0" smtClean="0"/>
              <a:t>In 1958 educational researchers from various disciplines (educational psychologists, sociologists, and psychometricians) met at the UNESCO Institute for Education in Hamburg, Germany</a:t>
            </a:r>
          </a:p>
          <a:p>
            <a:r>
              <a:rPr lang="en-US" sz="2600" dirty="0" smtClean="0"/>
              <a:t>They discussed how to evaluate educational systems</a:t>
            </a:r>
          </a:p>
          <a:p>
            <a:r>
              <a:rPr lang="en-US" sz="2600" dirty="0" smtClean="0"/>
              <a:t>They argued that both input and output must be examined</a:t>
            </a:r>
          </a:p>
          <a:p>
            <a:r>
              <a:rPr lang="en-US" sz="2600" dirty="0" smtClean="0"/>
              <a:t>Output was defined as achieved knowledge but also as attitudes and participation in education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996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can we do…?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that </a:t>
            </a:r>
          </a:p>
          <a:p>
            <a:pPr lvl="1"/>
            <a:r>
              <a:rPr lang="en-US" dirty="0" smtClean="0"/>
              <a:t>the data is used - and used </a:t>
            </a:r>
            <a:r>
              <a:rPr lang="en-US" dirty="0"/>
              <a:t>wisely </a:t>
            </a:r>
            <a:endParaRPr lang="en-US" dirty="0" smtClean="0"/>
          </a:p>
          <a:p>
            <a:pPr lvl="1"/>
            <a:r>
              <a:rPr lang="en-US" dirty="0" smtClean="0"/>
              <a:t>the results are not over interpreted</a:t>
            </a:r>
          </a:p>
          <a:p>
            <a:pPr lvl="1"/>
            <a:r>
              <a:rPr lang="en-US" dirty="0"/>
              <a:t>the studies have a broad focus</a:t>
            </a:r>
          </a:p>
          <a:p>
            <a:pPr lvl="1"/>
            <a:r>
              <a:rPr lang="en-US" dirty="0" smtClean="0"/>
              <a:t>the focus is on real outcomes rather than on rankings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98231" y="149163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 for your attention!</a:t>
            </a:r>
          </a:p>
          <a:p>
            <a:pPr algn="ctr"/>
            <a:r>
              <a:rPr lang="az-Cyrl-AZ" sz="2800" b="1" dirty="0" smtClean="0"/>
              <a:t>Спасибо</a:t>
            </a:r>
            <a:r>
              <a:rPr lang="de-DE" sz="2800" b="1" dirty="0"/>
              <a:t> </a:t>
            </a:r>
            <a:r>
              <a:rPr lang="az-Cyrl-AZ" sz="2800" b="1" dirty="0"/>
              <a:t>за </a:t>
            </a:r>
            <a:r>
              <a:rPr lang="az-Cyrl-AZ" sz="2800" b="1" dirty="0" smtClean="0"/>
              <a:t>внимание</a:t>
            </a:r>
            <a:r>
              <a:rPr lang="de-DE" sz="2800" b="1" dirty="0" smtClean="0"/>
              <a:t>!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Questions?</a:t>
            </a:r>
          </a:p>
          <a:p>
            <a:pPr algn="ctr"/>
            <a:r>
              <a:rPr lang="az-Cyrl-AZ" sz="2800" b="1" dirty="0" smtClean="0"/>
              <a:t>Вопросы</a:t>
            </a:r>
            <a:r>
              <a:rPr lang="de-DE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0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idea was to learn from each other by means of international studies</a:t>
            </a:r>
          </a:p>
          <a:p>
            <a:r>
              <a:rPr lang="en-US" dirty="0" smtClean="0"/>
              <a:t>The term “The world as an educational laboratory” was coined</a:t>
            </a:r>
          </a:p>
          <a:p>
            <a:r>
              <a:rPr lang="en-US" dirty="0" smtClean="0"/>
              <a:t>“If custom and law define what is educationally allowable within a nation, the educational systems beyond one's national boundaries suggest what is educationally possible.”</a:t>
            </a:r>
            <a:br>
              <a:rPr lang="en-US" dirty="0" smtClean="0"/>
            </a:br>
            <a:r>
              <a:rPr lang="en-US" dirty="0" smtClean="0"/>
              <a:t>			Arthur W. </a:t>
            </a:r>
            <a:r>
              <a:rPr lang="en-US" dirty="0" err="1" smtClean="0"/>
              <a:t>Foshay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24444"/>
            <a:ext cx="8642350" cy="3510557"/>
          </a:xfrm>
        </p:spPr>
        <p:txBody>
          <a:bodyPr/>
          <a:lstStyle/>
          <a:p>
            <a:r>
              <a:rPr lang="en-US" altLang="de-DE" sz="2400" dirty="0"/>
              <a:t>Non-governmental research organization</a:t>
            </a:r>
          </a:p>
          <a:p>
            <a:r>
              <a:rPr lang="en-US" altLang="de-DE" sz="2400" dirty="0"/>
              <a:t>Independent, international cooperative of national research institutions and governmental research agencies </a:t>
            </a:r>
          </a:p>
          <a:p>
            <a:r>
              <a:rPr lang="en-US" altLang="de-DE" sz="2400" dirty="0"/>
              <a:t>Founded in 1958, more than 30 research studies of cross-national achievement </a:t>
            </a:r>
          </a:p>
          <a:p>
            <a:r>
              <a:rPr lang="en-US" altLang="de-DE" sz="2400" dirty="0"/>
              <a:t>Large-scale comparative studies of educational achievement and other aspects of education</a:t>
            </a:r>
          </a:p>
          <a:p>
            <a:r>
              <a:rPr lang="en-US" altLang="de-DE" sz="2400" dirty="0" smtClean="0"/>
              <a:t>More than 60 </a:t>
            </a:r>
            <a:r>
              <a:rPr lang="en-US" altLang="de-DE" sz="2400" dirty="0"/>
              <a:t>member country institutions, nearly 100 participating countries in IEA studies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4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250825" y="1707654"/>
            <a:ext cx="8642350" cy="1102519"/>
          </a:xfrm>
        </p:spPr>
        <p:txBody>
          <a:bodyPr/>
          <a:lstStyle/>
          <a:p>
            <a:r>
              <a:rPr lang="en-US" altLang="de-DE" dirty="0" smtClean="0">
                <a:solidFill>
                  <a:srgbClr val="898989"/>
                </a:solidFill>
              </a:rPr>
              <a:t>Current IEA studies</a:t>
            </a:r>
            <a:br>
              <a:rPr lang="en-US" altLang="de-DE" dirty="0" smtClean="0">
                <a:solidFill>
                  <a:srgbClr val="898989"/>
                </a:solidFill>
              </a:rPr>
            </a:b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0974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IEA TIMSS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in International Mathematics and Science Study</a:t>
            </a:r>
          </a:p>
          <a:p>
            <a:r>
              <a:rPr lang="en-US" dirty="0" smtClean="0"/>
              <a:t>Assesses the mathematics and science achievement and competencies of grade 4, grade 8, and grade 12 students (grade-based assessment)</a:t>
            </a:r>
          </a:p>
          <a:p>
            <a:r>
              <a:rPr lang="en-US" dirty="0" smtClean="0"/>
              <a:t>Conducted every four years since 1995 in up to 70 countries</a:t>
            </a:r>
          </a:p>
          <a:p>
            <a:r>
              <a:rPr lang="en-US" dirty="0" smtClean="0"/>
              <a:t>From 2019 on offered also electronically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IEA TIMSS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89385"/>
            <a:ext cx="8642350" cy="356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TIMSS is curriculum-based</a:t>
            </a:r>
          </a:p>
          <a:p>
            <a:r>
              <a:rPr lang="en-US" dirty="0" smtClean="0"/>
              <a:t>Based on the model “intended, implemented, and achieved curriculum” </a:t>
            </a:r>
          </a:p>
          <a:p>
            <a:r>
              <a:rPr lang="en-US" dirty="0" smtClean="0"/>
              <a:t>Assessment of intact classes</a:t>
            </a:r>
          </a:p>
          <a:p>
            <a:r>
              <a:rPr lang="en-US" dirty="0" smtClean="0"/>
              <a:t>Questionnaires for students, teachers, principals, parents, and countries</a:t>
            </a:r>
          </a:p>
          <a:p>
            <a:r>
              <a:rPr lang="en-US" dirty="0" smtClean="0"/>
              <a:t>Conducted by an international research consortium directed by the Study Center at Boston College</a:t>
            </a:r>
          </a:p>
          <a:p>
            <a:r>
              <a:rPr lang="en-US" dirty="0" smtClean="0"/>
              <a:t>Assisted by groups of experts in the field to develop framework and instruments (e.g. Galina Kovaleva from the Russian Academy of Education, </a:t>
            </a:r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Gribov</a:t>
            </a:r>
            <a:r>
              <a:rPr lang="en-US" dirty="0" smtClean="0"/>
              <a:t> from the Moscow </a:t>
            </a:r>
            <a:r>
              <a:rPr lang="en-US" dirty="0" err="1" smtClean="0"/>
              <a:t>Lomonosov</a:t>
            </a:r>
            <a:r>
              <a:rPr lang="en-US" dirty="0" smtClean="0"/>
              <a:t> State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ebeb2f7234ee103fd7b41db29e49fe62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8ef48338398760f25ebb2fba247778f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Клиент" ma:indexed="true" ma:internalName="Project">
      <xsd:simpleType>
        <xsd:restriction base="dms:Unknown"/>
      </xsd:simpleType>
    </xsd:element>
    <xsd:element name="Program" ma:index="3" nillable="true" ma:displayName="Проект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Материалы_от_клиента"/>
          <xsd:enumeration value="Аналитика_и_справки"/>
          <xsd:enumeration value="Дизайн_и_полиграфия"/>
          <xsd:enumeration value="Мероприятия"/>
          <xsd:enumeration value="Поздравления"/>
          <xsd:enumeration value="Внутренние_коммуникации"/>
          <xsd:enumeration value="Web"/>
          <xsd:enumeration value="Предложение"/>
          <xsd:enumeration value="Презентация"/>
          <xsd:enumeration value="Административные_документы"/>
          <xsd:enumeration value="Базы_данных"/>
          <xsd:enumeration value="Программы_коммуникаций_и_планы_работ"/>
          <xsd:enumeration value="Материалы_для_СМИ"/>
          <xsd:enumeration value="Мониторинги_и_клиппинги"/>
          <xsd:enumeration value="Тренинги_и_обучение"/>
          <xsd:enumeration value="Анкеты_и_опросники"/>
          <xsd:enumeration value="Мультимедиа"/>
          <xsd:enumeration value="Отчетность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Практика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Value xmlns="cd3664f2-095a-4f8b-9d55-6e8dac6b38e9">1883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>Тренинги, спецпроекты</Program>
    <a39f889c817340af9831b8d13b13a208 xmlns="cd3664f2-095a-4f8b-9d55-6e8dac6b38e9">
      <Terms xmlns="http://schemas.microsoft.com/office/infopath/2007/PartnerControls"/>
    </a39f889c817340af9831b8d13b13a208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  <Uniq xmlns="cd3664f2-095a-4f8b-9d55-6e8dac6b38e9" xsi:nil="true"/>
    <DocTypeChoose xmlns="cd3664f2-095a-4f8b-9d55-6e8dac6b38e9">Мероприятия</DocTypeChoose>
    <Project xmlns="cd3664f2-095a-4f8b-9d55-6e8dac6b38e9">Рособрнадзор</Project>
    <Program_Value xmlns="cd3664f2-095a-4f8b-9d55-6e8dac6b38e9">145</Program_Value>
    <TaxCatchAll xmlns="357de74d-0576-4f64-94f1-0981946002d6">
      <Value>29</Value>
    </TaxCatchAll>
    <_dlc_DocId xmlns="357de74d-0576-4f64-94f1-0981946002d6">C7SY476UVPAM-52-357521</_dlc_DocId>
    <_dlc_DocIdUrl xmlns="357de74d-0576-4f64-94f1-0981946002d6">
      <Url>http://mp27/Docs/_layouts/DocIdRedir.aspx?ID=C7SY476UVPAM-52-357521</Url>
      <Description>C7SY476UVPAM-52-357521</Description>
    </_dlc_DocIdUrl>
  </documentManagement>
</p:properties>
</file>

<file path=customXml/itemProps1.xml><?xml version="1.0" encoding="utf-8"?>
<ds:datastoreItem xmlns:ds="http://schemas.openxmlformats.org/officeDocument/2006/customXml" ds:itemID="{A915D96C-FB82-4CEB-B452-BBFF57996CC1}"/>
</file>

<file path=customXml/itemProps2.xml><?xml version="1.0" encoding="utf-8"?>
<ds:datastoreItem xmlns:ds="http://schemas.openxmlformats.org/officeDocument/2006/customXml" ds:itemID="{D41BA096-2342-4B15-B870-4CD839DD7665}"/>
</file>

<file path=customXml/itemProps3.xml><?xml version="1.0" encoding="utf-8"?>
<ds:datastoreItem xmlns:ds="http://schemas.openxmlformats.org/officeDocument/2006/customXml" ds:itemID="{0F385B4E-11F6-44D5-A4EA-BD70699EDD78}"/>
</file>

<file path=customXml/itemProps4.xml><?xml version="1.0" encoding="utf-8"?>
<ds:datastoreItem xmlns:ds="http://schemas.openxmlformats.org/officeDocument/2006/customXml" ds:itemID="{075A65C1-3865-475B-B80B-AA8A4DB6D4EA}"/>
</file>

<file path=docProps/app.xml><?xml version="1.0" encoding="utf-8"?>
<Properties xmlns="http://schemas.openxmlformats.org/officeDocument/2006/extended-properties" xmlns:vt="http://schemas.openxmlformats.org/officeDocument/2006/docPropsVTypes">
  <Template>IEA DPC_PowerPoint_template_2010_v1</Template>
  <TotalTime>0</TotalTime>
  <Words>1547</Words>
  <Application>Microsoft Office PowerPoint</Application>
  <PresentationFormat>Экран (16:9)</PresentationFormat>
  <Paragraphs>333</Paragraphs>
  <Slides>41</Slides>
  <Notes>4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IEA PowerPoint template</vt:lpstr>
      <vt:lpstr>International Large-Scale Assessments –  Best practice and what are they good for? </vt:lpstr>
      <vt:lpstr>Overview</vt:lpstr>
      <vt:lpstr>Historical overview </vt:lpstr>
      <vt:lpstr>First considerations</vt:lpstr>
      <vt:lpstr>First considerations</vt:lpstr>
      <vt:lpstr>IEA</vt:lpstr>
      <vt:lpstr>Current IEA studies </vt:lpstr>
      <vt:lpstr>IEA TIMSS</vt:lpstr>
      <vt:lpstr>IEA TIMSS</vt:lpstr>
      <vt:lpstr>IEA PIRLS</vt:lpstr>
      <vt:lpstr>IEA PIRLS</vt:lpstr>
      <vt:lpstr>PIRLS 2016</vt:lpstr>
      <vt:lpstr>IEA ICCS</vt:lpstr>
      <vt:lpstr>IEA ICILS</vt:lpstr>
      <vt:lpstr>Participation of the Russian Federation</vt:lpstr>
      <vt:lpstr>Selected results </vt:lpstr>
      <vt:lpstr>TIMSS grade 8 science results</vt:lpstr>
      <vt:lpstr>TIMSS grade 4 science results</vt:lpstr>
      <vt:lpstr>TIMSS grade 4 science results</vt:lpstr>
      <vt:lpstr>TIMSS grade 4 science results</vt:lpstr>
      <vt:lpstr>TIMSS grade 4 mathematics results</vt:lpstr>
      <vt:lpstr>                               TIMSS trends</vt:lpstr>
      <vt:lpstr>TIMSS trends by gender</vt:lpstr>
      <vt:lpstr>PIRLS results</vt:lpstr>
      <vt:lpstr>PIRLS benchmark results</vt:lpstr>
      <vt:lpstr>PIRLS trends</vt:lpstr>
      <vt:lpstr>TIMSS – PIRLS results</vt:lpstr>
      <vt:lpstr>TIMSS – PIRLS results</vt:lpstr>
      <vt:lpstr>Example of an ICILS test item – task proficiency level 1</vt:lpstr>
      <vt:lpstr>ICILS - Percentage correct</vt:lpstr>
      <vt:lpstr>ICILS - Proficiency levels</vt:lpstr>
      <vt:lpstr>Learning ICT in schools</vt:lpstr>
      <vt:lpstr>Students’ average of learning ICT tasks in school</vt:lpstr>
      <vt:lpstr>Teachers’ confidence in using ICT</vt:lpstr>
      <vt:lpstr>Limitations </vt:lpstr>
      <vt:lpstr>Limitations</vt:lpstr>
      <vt:lpstr>Limitations</vt:lpstr>
      <vt:lpstr>Limitations</vt:lpstr>
      <vt:lpstr>Limitations</vt:lpstr>
      <vt:lpstr>So, what can we do…?</vt:lpstr>
      <vt:lpstr>Презентация PowerPoint</vt:lpstr>
    </vt:vector>
  </TitlesOfParts>
  <Company>IEA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IEA Дирк Хастед.pptx</dc:title>
  <dc:creator>heiko</dc:creator>
  <cp:lastModifiedBy>Moiseeva, Olga</cp:lastModifiedBy>
  <cp:revision>244</cp:revision>
  <dcterms:created xsi:type="dcterms:W3CDTF">2010-07-02T11:35:33Z</dcterms:created>
  <dcterms:modified xsi:type="dcterms:W3CDTF">2015-10-14T19:09:55Z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0x010100F8A57D39EA87654A826E1AE073001366</vt:lpwstr>
  </property>
  <property fmtid="{D5CDD505-2E9C-101B-9397-08002B2CF9AE}" pid="3" name="Department">
    <vt:lpwstr>29;#ДМП|3e3ca49e-6427-40d8-bc11-0597c9532f93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_dlc_DocIdItemGuid">
    <vt:lpwstr>77ba0e09-6367-4b9a-a9e1-20ae6612d3cf</vt:lpwstr>
  </property>
</Properties>
</file>