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72" r:id="rId3"/>
    <p:sldId id="257" r:id="rId4"/>
    <p:sldId id="274" r:id="rId5"/>
    <p:sldId id="258" r:id="rId6"/>
    <p:sldId id="275" r:id="rId7"/>
    <p:sldId id="273" r:id="rId8"/>
    <p:sldId id="271" r:id="rId9"/>
  </p:sldIdLst>
  <p:sldSz cx="9144000" cy="5143500" type="screen16x9"/>
  <p:notesSz cx="6858000" cy="9144000"/>
  <p:embeddedFontLst>
    <p:embeddedFont>
      <p:font typeface="Proxima Nova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434"/>
    <a:srgbClr val="CD7573"/>
    <a:srgbClr val="DA7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90" autoAdjust="0"/>
  </p:normalViewPr>
  <p:slideViewPr>
    <p:cSldViewPr>
      <p:cViewPr>
        <p:scale>
          <a:sx n="102" d="100"/>
          <a:sy n="102" d="100"/>
        </p:scale>
        <p:origin x="-1056" y="-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29505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dirty="0" smtClean="0"/>
              <a:t>По итогам</a:t>
            </a:r>
            <a:r>
              <a:rPr lang="ru-RU" baseline="0" dirty="0" smtClean="0"/>
              <a:t> нашей с вами работы планируется подготовка  сборника организационно-методических документов, который будет  представлен на Всероссийской  конференции для представителей  профессиональных организаций и организаторов  олимпиад профессионального мастерства в ноябре 2017 года.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2D7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768890" y="1582774"/>
            <a:ext cx="5895600" cy="264515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</a:rPr>
              <a:t>Всероссийская олимпиада профессионального мастерства 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по укрупненным группам специальностей среднего профессионального образования: проблемы разработки методического обеспечения  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467544" y="471924"/>
            <a:ext cx="4373906" cy="80368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Пономаренко Сергей Николаевич</a:t>
            </a:r>
            <a:r>
              <a:rPr lang="ru-RU" sz="14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директор ФГБУ «ФИОКО»</a:t>
            </a:r>
            <a:endParaRPr lang="en-GB" sz="1400" b="1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algn="l" rtl="0">
              <a:spcBef>
                <a:spcPts val="0"/>
              </a:spcBef>
              <a:buNone/>
            </a:pPr>
            <a:endParaRPr sz="1400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3">
            <a:alphaModFix/>
          </a:blip>
          <a:srcRect r="50087" b="53817"/>
          <a:stretch/>
        </p:blipFill>
        <p:spPr>
          <a:xfrm>
            <a:off x="6472194" y="2809800"/>
            <a:ext cx="2671807" cy="2333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311211"/>
            <a:ext cx="4386173" cy="72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284660" y="195486"/>
            <a:ext cx="6087540" cy="936104"/>
          </a:xfrm>
          <a:prstGeom prst="rect">
            <a:avLst/>
          </a:prstGeom>
          <a:ln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1800" b="1" dirty="0" smtClean="0">
                <a:solidFill>
                  <a:srgbClr val="332D73"/>
                </a:solidFill>
                <a:latin typeface="Proxima Nova"/>
                <a:ea typeface="Proxima Nova"/>
                <a:cs typeface="Proxima Nova"/>
                <a:sym typeface="Proxima Nova"/>
              </a:rPr>
              <a:t>С 2016 года  Всероссийская олимпиада профессионального мастерства стала проводиться по укрупненным группам специальностей СПО</a:t>
            </a:r>
            <a:endParaRPr lang="en-GB" sz="1800" b="1" dirty="0">
              <a:solidFill>
                <a:srgbClr val="332D7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2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374235"/>
            <a:ext cx="2160240" cy="2709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b="1" dirty="0" smtClean="0">
              <a:solidFill>
                <a:schemeClr val="accent5"/>
              </a:solidFill>
            </a:endParaRPr>
          </a:p>
          <a:p>
            <a:pPr algn="ctr"/>
            <a:endParaRPr lang="ru-RU" b="1" dirty="0">
              <a:solidFill>
                <a:schemeClr val="accent5"/>
              </a:solidFill>
            </a:endParaRPr>
          </a:p>
          <a:p>
            <a:pPr algn="ctr"/>
            <a:endParaRPr lang="ru-RU" b="1" dirty="0" smtClean="0">
              <a:solidFill>
                <a:schemeClr val="accent5"/>
              </a:solidFill>
            </a:endParaRPr>
          </a:p>
          <a:p>
            <a:pPr algn="ctr"/>
            <a:r>
              <a:rPr lang="ru-RU" b="1" dirty="0" smtClean="0">
                <a:solidFill>
                  <a:schemeClr val="accent5"/>
                </a:solidFill>
              </a:rPr>
              <a:t>20  </a:t>
            </a:r>
            <a:r>
              <a:rPr lang="ru-RU" b="1" dirty="0" smtClean="0">
                <a:solidFill>
                  <a:schemeClr val="tx1"/>
                </a:solidFill>
              </a:rPr>
              <a:t>специальностей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accent5"/>
                </a:solidFill>
              </a:rPr>
              <a:t>565 </a:t>
            </a:r>
            <a:r>
              <a:rPr lang="ru-RU" b="1" dirty="0" smtClean="0">
                <a:solidFill>
                  <a:schemeClr val="tx1"/>
                </a:solidFill>
              </a:rPr>
              <a:t> участников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1374235"/>
            <a:ext cx="2160240" cy="2709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4400" b="1" dirty="0" smtClean="0">
                <a:solidFill>
                  <a:schemeClr val="accent5"/>
                </a:solidFill>
              </a:rPr>
              <a:t>  </a:t>
            </a:r>
          </a:p>
          <a:p>
            <a:pPr algn="ctr"/>
            <a:r>
              <a:rPr lang="ru-RU" sz="4400" b="1" dirty="0" smtClean="0">
                <a:solidFill>
                  <a:schemeClr val="accent5"/>
                </a:solidFill>
              </a:rPr>
              <a:t>19</a:t>
            </a:r>
            <a:r>
              <a:rPr lang="ru-RU" sz="4400" b="1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олимпиад </a:t>
            </a:r>
            <a:r>
              <a:rPr lang="ru-RU" b="1" dirty="0" smtClean="0"/>
              <a:t>  </a:t>
            </a:r>
          </a:p>
          <a:p>
            <a:pPr algn="ctr"/>
            <a:endParaRPr lang="ru-RU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17</a:t>
            </a:r>
            <a:r>
              <a:rPr lang="ru-RU" b="1" dirty="0" smtClean="0"/>
              <a:t>   </a:t>
            </a:r>
            <a:r>
              <a:rPr lang="ru-RU" b="1" dirty="0" smtClean="0">
                <a:solidFill>
                  <a:schemeClr val="tx1"/>
                </a:solidFill>
              </a:rPr>
              <a:t>УГС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 smtClean="0"/>
          </a:p>
          <a:p>
            <a:pPr algn="ctr"/>
            <a:r>
              <a:rPr lang="ru-RU" sz="1600" b="1" dirty="0" smtClean="0">
                <a:solidFill>
                  <a:schemeClr val="accent5"/>
                </a:solidFill>
              </a:rPr>
              <a:t>66 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специальностей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solidFill>
                  <a:schemeClr val="accent5"/>
                </a:solidFill>
              </a:rPr>
              <a:t>714</a:t>
            </a:r>
            <a:r>
              <a:rPr lang="ru-RU" b="1" dirty="0" smtClean="0"/>
              <a:t>   </a:t>
            </a:r>
            <a:r>
              <a:rPr lang="ru-RU" b="1" dirty="0" smtClean="0">
                <a:solidFill>
                  <a:schemeClr val="tx1"/>
                </a:solidFill>
              </a:rPr>
              <a:t>участников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 smtClean="0"/>
          </a:p>
          <a:p>
            <a:pPr algn="ctr"/>
            <a:endParaRPr lang="ru-RU" dirty="0" smtClean="0"/>
          </a:p>
          <a:p>
            <a:pPr marL="342900" indent="-342900" algn="ctr">
              <a:buAutoNum type="arabicPlain" startAt="19"/>
            </a:pPr>
            <a:endParaRPr lang="ru-RU" dirty="0" smtClean="0"/>
          </a:p>
          <a:p>
            <a:pPr marL="342900" indent="-342900" algn="ctr">
              <a:buAutoNum type="arabicPlain" startAt="19"/>
            </a:pPr>
            <a:endParaRPr lang="ru-RU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374235"/>
            <a:ext cx="2082958" cy="31559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sz="4400" b="1" dirty="0" smtClean="0">
              <a:solidFill>
                <a:srgbClr val="FF0000"/>
              </a:solidFill>
            </a:endParaRPr>
          </a:p>
          <a:p>
            <a:pPr lvl="0" algn="ctr"/>
            <a:r>
              <a:rPr lang="ru-RU" sz="4400" b="1" dirty="0" smtClean="0">
                <a:solidFill>
                  <a:srgbClr val="FF0000"/>
                </a:solidFill>
              </a:rPr>
              <a:t> 26</a:t>
            </a:r>
            <a:r>
              <a:rPr lang="ru-RU" sz="4400" b="1" dirty="0" smtClean="0">
                <a:solidFill>
                  <a:srgbClr val="FFFFFF"/>
                </a:solidFill>
              </a:rPr>
              <a:t> </a:t>
            </a:r>
            <a:r>
              <a:rPr lang="ru-RU" b="1" dirty="0">
                <a:solidFill>
                  <a:srgbClr val="000000"/>
                </a:solidFill>
              </a:rPr>
              <a:t>олимпиад </a:t>
            </a:r>
            <a:r>
              <a:rPr lang="ru-RU" b="1" dirty="0">
                <a:solidFill>
                  <a:srgbClr val="FFFFFF"/>
                </a:solidFill>
              </a:rPr>
              <a:t>  </a:t>
            </a:r>
          </a:p>
          <a:p>
            <a:pPr lvl="0" algn="ctr"/>
            <a:endParaRPr lang="ru-RU" sz="1600" b="1" dirty="0">
              <a:solidFill>
                <a:srgbClr val="0097A7">
                  <a:lumMod val="75000"/>
                </a:srgbClr>
              </a:solidFill>
            </a:endParaRPr>
          </a:p>
          <a:p>
            <a:pPr lvl="0" algn="ctr"/>
            <a:r>
              <a:rPr lang="ru-RU" sz="1600" b="1" dirty="0" smtClean="0">
                <a:solidFill>
                  <a:srgbClr val="FF0000"/>
                </a:solidFill>
              </a:rPr>
              <a:t>21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FFFF"/>
                </a:solidFill>
              </a:rPr>
              <a:t>  </a:t>
            </a:r>
            <a:r>
              <a:rPr lang="ru-RU" b="1" dirty="0">
                <a:solidFill>
                  <a:srgbClr val="000000"/>
                </a:solidFill>
              </a:rPr>
              <a:t>УГС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? специальностей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? участников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2106" y="1360844"/>
            <a:ext cx="1728192" cy="624726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2015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55776" y="1360844"/>
            <a:ext cx="1692188" cy="619277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2016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88024" y="1374236"/>
            <a:ext cx="1607235" cy="605886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2017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F:\олимпиада ПМ\семинар\IMG_039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429" y="2787774"/>
            <a:ext cx="2609572" cy="235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4072952"/>
            <a:ext cx="21602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/>
                </a:solidFill>
              </a:rPr>
              <a:t>68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субъектов РФ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4083917"/>
            <a:ext cx="21602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5"/>
              </a:solidFill>
            </a:endParaRPr>
          </a:p>
          <a:p>
            <a:pPr algn="ctr"/>
            <a:r>
              <a:rPr lang="ru-RU" b="1" dirty="0" smtClean="0">
                <a:solidFill>
                  <a:schemeClr val="accent5"/>
                </a:solidFill>
              </a:rPr>
              <a:t>76</a:t>
            </a:r>
            <a:r>
              <a:rPr lang="ru-RU" b="1" dirty="0" smtClean="0">
                <a:solidFill>
                  <a:schemeClr val="tx1"/>
                </a:solidFill>
              </a:rPr>
              <a:t> субъектов РФ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4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75812" y="195486"/>
            <a:ext cx="7353504" cy="792088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1600" b="1" dirty="0" smtClean="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Олимпиада профессионального мастерства </a:t>
            </a:r>
            <a:r>
              <a:rPr lang="ru-RU" sz="1600" b="1" dirty="0" smtClean="0">
                <a:solidFill>
                  <a:srgbClr val="332D73"/>
                </a:solidFill>
                <a:latin typeface="Proxima Nova"/>
                <a:ea typeface="Proxima Nova"/>
                <a:cs typeface="Proxima Nova"/>
                <a:sym typeface="Proxima Nova"/>
              </a:rPr>
              <a:t>- инструмент </a:t>
            </a:r>
            <a:r>
              <a:rPr lang="ru-RU" sz="1600" b="1" dirty="0">
                <a:solidFill>
                  <a:srgbClr val="332D73"/>
                </a:solidFill>
                <a:latin typeface="Proxima Nova"/>
                <a:ea typeface="Proxima Nova"/>
                <a:cs typeface="Proxima Nova"/>
                <a:sym typeface="Proxima Nova"/>
              </a:rPr>
              <a:t>совершенствования образовательного процесса и достижения целевых показателей </a:t>
            </a:r>
            <a:r>
              <a:rPr lang="ru-RU" sz="1600" b="1" dirty="0" smtClean="0">
                <a:solidFill>
                  <a:srgbClr val="332D73"/>
                </a:solidFill>
                <a:latin typeface="Proxima Nova"/>
                <a:ea typeface="Proxima Nova"/>
                <a:cs typeface="Proxima Nova"/>
                <a:sym typeface="Proxima Nova"/>
              </a:rPr>
              <a:t>качества образования</a:t>
            </a:r>
            <a:endParaRPr lang="en-GB" sz="2400" b="1" dirty="0">
              <a:solidFill>
                <a:srgbClr val="332D7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3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33742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84153" y="1133418"/>
            <a:ext cx="3311883" cy="10197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проявления профессиональных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образовательных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достижений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84152" y="2371312"/>
            <a:ext cx="3311884" cy="10801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мотивации по организации деятельности обучающихся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84152" y="3579862"/>
            <a:ext cx="3419895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Возможность взаимодействия 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независимой оценке качества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подготовки квалифицированных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трудовых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ресурсов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0" y="1059582"/>
            <a:ext cx="1691680" cy="1224135"/>
          </a:xfrm>
          <a:prstGeom prst="rightArrow">
            <a:avLst>
              <a:gd name="adj1" fmla="val 6020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обучающиеся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1094" y="3291830"/>
            <a:ext cx="1670585" cy="1517619"/>
          </a:xfrm>
          <a:prstGeom prst="rightArrow">
            <a:avLst>
              <a:gd name="adj1" fmla="val 50000"/>
              <a:gd name="adj2" fmla="val 45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4400" b="1" dirty="0" smtClean="0">
                <a:solidFill>
                  <a:schemeClr val="tx1"/>
                </a:solidFill>
              </a:rPr>
              <a:t>Р</a:t>
            </a:r>
          </a:p>
          <a:p>
            <a:pPr algn="ctr">
              <a:lnSpc>
                <a:spcPct val="70000"/>
              </a:lnSpc>
            </a:pPr>
            <a:r>
              <a:rPr lang="ru-RU" sz="1200" b="1" dirty="0" smtClean="0">
                <a:solidFill>
                  <a:schemeClr val="tx1"/>
                </a:solidFill>
              </a:rPr>
              <a:t>работодатели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21095" y="2211711"/>
            <a:ext cx="1563057" cy="1239721"/>
          </a:xfrm>
          <a:prstGeom prst="rightArrow">
            <a:avLst>
              <a:gd name="adj1" fmla="val 62646"/>
              <a:gd name="adj2" fmla="val 57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4400" b="1" dirty="0" smtClean="0">
                <a:solidFill>
                  <a:schemeClr val="tx1"/>
                </a:solidFill>
              </a:rPr>
              <a:t>П</a:t>
            </a:r>
          </a:p>
          <a:p>
            <a:pPr algn="ctr">
              <a:lnSpc>
                <a:spcPct val="70000"/>
              </a:lnSpc>
            </a:pPr>
            <a:r>
              <a:rPr lang="ru-RU" sz="1200" b="1" dirty="0" smtClean="0">
                <a:solidFill>
                  <a:schemeClr val="tx1"/>
                </a:solidFill>
              </a:rPr>
              <a:t>педагоги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4896036" y="1133418"/>
            <a:ext cx="468052" cy="1019748"/>
          </a:xfrm>
          <a:prstGeom prst="actionButtonForwardNex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4896036" y="2371312"/>
            <a:ext cx="468052" cy="1080120"/>
          </a:xfrm>
          <a:prstGeom prst="actionButtonForwardNex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4896036" y="3579862"/>
            <a:ext cx="468052" cy="1008112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580112" y="1133418"/>
            <a:ext cx="3234680" cy="1035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Трудоустройство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80113" y="2371312"/>
            <a:ext cx="3240360" cy="1023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уровня квалификации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80114" y="3579862"/>
            <a:ext cx="324035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Квалифицированные кадры на производстве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75812" y="195486"/>
            <a:ext cx="7353504" cy="792088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1600" b="1" dirty="0" smtClean="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Олимпиада профессионального мастерства </a:t>
            </a:r>
            <a:r>
              <a:rPr lang="ru-RU" sz="1600" b="1" dirty="0" smtClean="0">
                <a:solidFill>
                  <a:srgbClr val="332D73"/>
                </a:solidFill>
                <a:latin typeface="Proxima Nova"/>
                <a:ea typeface="Proxima Nova"/>
                <a:cs typeface="Proxima Nova"/>
                <a:sym typeface="Proxima Nova"/>
              </a:rPr>
              <a:t>- инструмент </a:t>
            </a:r>
            <a:r>
              <a:rPr lang="ru-RU" sz="1600" b="1" dirty="0">
                <a:solidFill>
                  <a:srgbClr val="332D73"/>
                </a:solidFill>
                <a:latin typeface="Proxima Nova"/>
                <a:ea typeface="Proxima Nova"/>
                <a:cs typeface="Proxima Nova"/>
                <a:sym typeface="Proxima Nova"/>
              </a:rPr>
              <a:t>совершенствования образовательного процесса и достижения целевых показателей </a:t>
            </a:r>
            <a:r>
              <a:rPr lang="ru-RU" sz="1600" b="1" dirty="0" smtClean="0">
                <a:solidFill>
                  <a:srgbClr val="332D73"/>
                </a:solidFill>
                <a:latin typeface="Proxima Nova"/>
                <a:ea typeface="Proxima Nova"/>
                <a:cs typeface="Proxima Nova"/>
                <a:sym typeface="Proxima Nova"/>
              </a:rPr>
              <a:t>качества образования</a:t>
            </a:r>
            <a:endParaRPr lang="en-GB" sz="2400" b="1" dirty="0">
              <a:solidFill>
                <a:srgbClr val="332D7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4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33742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9" y="1118127"/>
            <a:ext cx="3384375" cy="1035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Возможность проявления профессиональных </a:t>
            </a:r>
            <a:r>
              <a:rPr lang="ru-RU" dirty="0">
                <a:solidFill>
                  <a:schemeClr val="tx1"/>
                </a:solidFill>
              </a:rPr>
              <a:t>и образовательных </a:t>
            </a:r>
            <a:r>
              <a:rPr lang="ru-RU" dirty="0" smtClean="0">
                <a:solidFill>
                  <a:schemeClr val="tx1"/>
                </a:solidFill>
              </a:rPr>
              <a:t>достижений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73730" y="2371312"/>
            <a:ext cx="3384376" cy="10801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мотивации по организации деятельности обучающихся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3579862"/>
            <a:ext cx="3384377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Возможность взаимодействия  </a:t>
            </a:r>
            <a:r>
              <a:rPr lang="ru-RU" dirty="0"/>
              <a:t>по </a:t>
            </a:r>
            <a:r>
              <a:rPr lang="ru-RU" dirty="0" smtClean="0"/>
              <a:t>независимой оценке качества подготовки квалифицированных </a:t>
            </a:r>
            <a:r>
              <a:rPr lang="ru-RU" dirty="0"/>
              <a:t>трудовых </a:t>
            </a:r>
            <a:r>
              <a:rPr lang="ru-RU" dirty="0" smtClean="0"/>
              <a:t>ресурсов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" y="1059583"/>
            <a:ext cx="1584152" cy="1152128"/>
          </a:xfrm>
          <a:prstGeom prst="rightArrow">
            <a:avLst>
              <a:gd name="adj1" fmla="val 6020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обучающиеся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1096" y="3219822"/>
            <a:ext cx="1454559" cy="1429258"/>
          </a:xfrm>
          <a:prstGeom prst="rightArrow">
            <a:avLst>
              <a:gd name="adj1" fmla="val 50000"/>
              <a:gd name="adj2" fmla="val 45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Р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работодатели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21096" y="2067695"/>
            <a:ext cx="1382552" cy="1327582"/>
          </a:xfrm>
          <a:prstGeom prst="rightArrow">
            <a:avLst>
              <a:gd name="adj1" fmla="val 62646"/>
              <a:gd name="adj2" fmla="val 57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4400" b="1" dirty="0" smtClean="0">
                <a:solidFill>
                  <a:schemeClr val="tx1"/>
                </a:solidFill>
              </a:rPr>
              <a:t>П</a:t>
            </a:r>
          </a:p>
          <a:p>
            <a:pPr algn="ctr">
              <a:lnSpc>
                <a:spcPct val="70000"/>
              </a:lnSpc>
            </a:pPr>
            <a:r>
              <a:rPr lang="ru-RU" sz="1200" b="1" dirty="0" smtClean="0">
                <a:solidFill>
                  <a:schemeClr val="tx1"/>
                </a:solidFill>
              </a:rPr>
              <a:t>педагоги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004048" y="2355726"/>
            <a:ext cx="4139952" cy="27363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932040" y="771550"/>
            <a:ext cx="4211960" cy="244827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80112" y="1118127"/>
            <a:ext cx="1656184" cy="1035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Конкурсные испытания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24128" y="2067694"/>
            <a:ext cx="1130424" cy="1687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Мастер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классы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29384" y="3579862"/>
            <a:ext cx="1944216" cy="1069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Переговорные площадки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759472" y="2612185"/>
            <a:ext cx="1692188" cy="812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Семинары, круглые столы, конференции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074024" y="1275607"/>
            <a:ext cx="1962472" cy="10801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  программа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4537696" y="1110751"/>
            <a:ext cx="466352" cy="1042416"/>
          </a:xfrm>
          <a:prstGeom prst="actionButtonForwardNex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4644008" y="2371312"/>
            <a:ext cx="504056" cy="1080120"/>
          </a:xfrm>
          <a:prstGeom prst="actionButtonForwardNex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4644008" y="3579862"/>
            <a:ext cx="504056" cy="1008112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3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1619672" y="1"/>
            <a:ext cx="5976664" cy="6275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Конкурсные испытания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-741000" y="4428725"/>
            <a:ext cx="1485000" cy="1485000"/>
          </a:xfrm>
          <a:prstGeom prst="ellipse">
            <a:avLst/>
          </a:prstGeom>
          <a:noFill/>
          <a:ln w="228600" cap="flat" cmpd="sng">
            <a:solidFill>
              <a:srgbClr val="5AC0E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75640" y="3036132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5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627534"/>
            <a:ext cx="2376264" cy="10801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Разработка  шаблонов ФОС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627534"/>
            <a:ext cx="2664296" cy="10801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Разработка  ФОС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для проведения олимпиад в 2017 году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7800" y="627534"/>
            <a:ext cx="2670024" cy="10801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Анализ  опыта проведения олимпиад и конкурсов </a:t>
            </a:r>
            <a:r>
              <a:rPr lang="ru-RU" sz="1600" b="1" dirty="0" err="1" smtClean="0">
                <a:solidFill>
                  <a:schemeClr val="tx1"/>
                </a:solidFill>
              </a:rPr>
              <a:t>проф.мастерства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5868144" y="612321"/>
            <a:ext cx="432048" cy="1095332"/>
          </a:xfrm>
          <a:prstGeom prst="homePlate">
            <a:avLst>
              <a:gd name="adj" fmla="val 51925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>
            <a:off x="2987824" y="612321"/>
            <a:ext cx="504056" cy="1080119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7800" y="2067695"/>
            <a:ext cx="8646688" cy="968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427734"/>
            <a:ext cx="2653430" cy="6238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Единые подходы к формированию ФОС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9853" y="2427733"/>
            <a:ext cx="2628292" cy="6083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единого банка оценочных средств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12160" y="2427733"/>
            <a:ext cx="2808312" cy="6083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профессионального сообщества разработчиков оценочных средств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 rot="5400000">
            <a:off x="7378424" y="1190274"/>
            <a:ext cx="375256" cy="1379592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4408146" y="2400752"/>
            <a:ext cx="399716" cy="1656184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17800" y="3428702"/>
            <a:ext cx="8646688" cy="1267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95536" y="3723878"/>
            <a:ext cx="1800200" cy="972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начального и регионального этапов олимпиады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11760" y="3723878"/>
            <a:ext cx="2016224" cy="972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80012" y="3723878"/>
            <a:ext cx="1980220" cy="972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качества образования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76256" y="3723878"/>
            <a:ext cx="1944216" cy="972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Аттестация педагогических работников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862101" y="3423739"/>
            <a:ext cx="5742652" cy="300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банка оценочных средств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866770" y="2057402"/>
            <a:ext cx="5742652" cy="360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Дальнейшее развитие результатов проекта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1560" y="4716725"/>
            <a:ext cx="8208912" cy="4113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повышения квалификации и профессиональной переподготовки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6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фонда оценочных средств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664" y="843557"/>
            <a:ext cx="8502672" cy="3816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Титульный лист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Спецификация </a:t>
            </a:r>
            <a:r>
              <a:rPr lang="ru-RU" sz="1600" b="1" dirty="0">
                <a:solidFill>
                  <a:schemeClr val="tx1"/>
                </a:solidFill>
              </a:rPr>
              <a:t>Фонда оценочных </a:t>
            </a:r>
            <a:r>
              <a:rPr lang="ru-RU" sz="1600" b="1" dirty="0" smtClean="0">
                <a:solidFill>
                  <a:schemeClr val="tx1"/>
                </a:solidFill>
              </a:rPr>
              <a:t>средств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</a:rPr>
              <a:t>Паспорт практического задания «Перевод профессионального </a:t>
            </a:r>
            <a:r>
              <a:rPr lang="ru-RU" sz="1600" b="1" dirty="0" smtClean="0">
                <a:solidFill>
                  <a:schemeClr val="tx1"/>
                </a:solidFill>
              </a:rPr>
              <a:t>текста (сообщения)»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</a:rPr>
              <a:t>Паспорт практического задания  «Задание по организации работы коллектива</a:t>
            </a:r>
            <a:r>
              <a:rPr lang="ru-RU" sz="1600" b="1" dirty="0" smtClean="0">
                <a:solidFill>
                  <a:schemeClr val="tx1"/>
                </a:solidFill>
              </a:rPr>
              <a:t>»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</a:rPr>
              <a:t>Паспорт практического задания инвариантной части практического  задания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lvl="0"/>
            <a:r>
              <a:rPr lang="ru-RU" sz="1600" b="1" dirty="0" smtClean="0">
                <a:solidFill>
                  <a:schemeClr val="tx1"/>
                </a:solidFill>
              </a:rPr>
              <a:t>2 уровня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</a:rPr>
              <a:t>Паспорт практического задания вариативной части практического задания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lvl="0"/>
            <a:r>
              <a:rPr lang="ru-RU" sz="1600" b="1" dirty="0" smtClean="0">
                <a:solidFill>
                  <a:schemeClr val="tx1"/>
                </a:solidFill>
              </a:rPr>
              <a:t>2 уровня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</a:rPr>
              <a:t>Оценочные средства </a:t>
            </a:r>
            <a:r>
              <a:rPr lang="ru-RU" sz="1600" b="1" dirty="0" smtClean="0">
                <a:solidFill>
                  <a:schemeClr val="tx1"/>
                </a:solidFill>
              </a:rPr>
              <a:t> (</a:t>
            </a:r>
            <a:r>
              <a:rPr lang="ru-RU" sz="1600" b="1" dirty="0">
                <a:solidFill>
                  <a:srgbClr val="FF0000"/>
                </a:solidFill>
              </a:rPr>
              <a:t>демоверсии, включающие инструкции по выполнению</a:t>
            </a:r>
            <a:r>
              <a:rPr lang="ru-RU" sz="1600" b="1" dirty="0">
                <a:solidFill>
                  <a:schemeClr val="tx1"/>
                </a:solidFill>
              </a:rPr>
              <a:t>) 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B050"/>
                </a:solidFill>
              </a:rPr>
              <a:t>Индивидуальные  </a:t>
            </a:r>
            <a:r>
              <a:rPr lang="ru-RU" sz="1600" b="1" dirty="0" smtClean="0">
                <a:solidFill>
                  <a:srgbClr val="00B050"/>
                </a:solidFill>
              </a:rPr>
              <a:t> и сводные ведомости  </a:t>
            </a:r>
            <a:r>
              <a:rPr lang="ru-RU" sz="1600" b="1" dirty="0">
                <a:solidFill>
                  <a:srgbClr val="00B050"/>
                </a:solidFill>
              </a:rPr>
              <a:t>оценок результатов выполнения </a:t>
            </a:r>
            <a:r>
              <a:rPr lang="ru-RU" sz="1600" b="1" dirty="0" smtClean="0">
                <a:solidFill>
                  <a:srgbClr val="00B050"/>
                </a:solidFill>
              </a:rPr>
              <a:t>участниками заданий 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C00000"/>
                </a:solidFill>
              </a:rPr>
              <a:t>Методические </a:t>
            </a:r>
            <a:r>
              <a:rPr lang="ru-RU" sz="1600" b="1" dirty="0">
                <a:solidFill>
                  <a:srgbClr val="C00000"/>
                </a:solidFill>
              </a:rPr>
              <a:t>материалы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467543" y="123478"/>
            <a:ext cx="8064897" cy="792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lIns="91425" tIns="91425" rIns="91425" bIns="91425" anchor="t" anchorCtr="0">
            <a:noAutofit/>
          </a:bodyPr>
          <a:lstStyle/>
          <a:p>
            <a:r>
              <a:rPr lang="ru-RU" sz="2000" b="1" dirty="0" smtClean="0"/>
              <a:t>Деловая программа </a:t>
            </a:r>
          </a:p>
          <a:p>
            <a:r>
              <a:rPr lang="ru-RU" sz="2000" b="1" dirty="0" smtClean="0"/>
              <a:t>Всероссийской олимпиады профессионального  мастерства</a:t>
            </a:r>
            <a:endParaRPr lang="ru-RU" sz="2000" b="1" dirty="0"/>
          </a:p>
        </p:txBody>
      </p:sp>
      <p:sp>
        <p:nvSpPr>
          <p:cNvPr id="75" name="Shape 75"/>
          <p:cNvSpPr/>
          <p:nvPr/>
        </p:nvSpPr>
        <p:spPr>
          <a:xfrm>
            <a:off x="-741000" y="4428725"/>
            <a:ext cx="1485000" cy="1485000"/>
          </a:xfrm>
          <a:prstGeom prst="ellipse">
            <a:avLst/>
          </a:prstGeom>
          <a:noFill/>
          <a:ln w="228600" cap="flat" cmpd="sng">
            <a:solidFill>
              <a:srgbClr val="5AC0E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7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987575"/>
            <a:ext cx="705678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Обобщение и распространение лучших практик по организационно-методическому сопровождению олимпиады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6-конечная звезда 20"/>
          <p:cNvSpPr/>
          <p:nvPr/>
        </p:nvSpPr>
        <p:spPr>
          <a:xfrm>
            <a:off x="8316416" y="4428725"/>
            <a:ext cx="648072" cy="536825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6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948264" y="3651870"/>
            <a:ext cx="208823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Единая тематика?</a:t>
            </a:r>
          </a:p>
          <a:p>
            <a:pPr algn="ctr"/>
            <a:endParaRPr lang="ru-RU" sz="1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Единый формат?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716" y="3842412"/>
            <a:ext cx="4182192" cy="586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Как подготовить победителя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7800" y="2895786"/>
            <a:ext cx="4182192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Демонстрационный экзамен как часть олимпиады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716" y="1995686"/>
            <a:ext cx="41072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Вариативность оценочных средств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502908" y="1833364"/>
            <a:ext cx="1988156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Мастер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классы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62872" y="2816628"/>
            <a:ext cx="1835696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Экспертные  дискуссии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308304" y="2643758"/>
            <a:ext cx="1656184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Форумы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154149" y="3797291"/>
            <a:ext cx="170304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Выставки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518448" y="1679999"/>
            <a:ext cx="1821904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Круглые столы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460432" y="-25863"/>
            <a:ext cx="770384" cy="19452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?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7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8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01776" y="1707654"/>
            <a:ext cx="58383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Спасибо за внимание!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5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384</Words>
  <Application>Microsoft Office PowerPoint</Application>
  <PresentationFormat>Экран (16:9)</PresentationFormat>
  <Paragraphs>126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Proxima Nova</vt:lpstr>
      <vt:lpstr>Times New Roman</vt:lpstr>
      <vt:lpstr>simple-light-2</vt:lpstr>
      <vt:lpstr>Всероссийская олимпиада профессионального мастерства  по укрупненным группам специальностей среднего профессионального образования: проблемы разработки методического обеспечения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vertigo</dc:creator>
  <cp:lastModifiedBy>Постульгина Елена Ивановна</cp:lastModifiedBy>
  <cp:revision>56</cp:revision>
  <cp:lastPrinted>2016-11-22T13:14:48Z</cp:lastPrinted>
  <dcterms:modified xsi:type="dcterms:W3CDTF">2016-11-23T08:07:05Z</dcterms:modified>
</cp:coreProperties>
</file>