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notesSlides/notesSlide3.xml" ContentType="application/vnd.openxmlformats-officedocument.presentationml.notesSlide+xml"/>
  <Override PartName="/ppt/charts/chart21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2.xml" ContentType="application/vnd.openxmlformats-officedocument.drawingml.chart+xml"/>
  <Override PartName="/ppt/notesSlides/notesSlide5.xml" ContentType="application/vnd.openxmlformats-officedocument.presentationml.notesSlide+xml"/>
  <Override PartName="/ppt/charts/chart23.xml" ContentType="application/vnd.openxmlformats-officedocument.drawingml.chart+xml"/>
  <Override PartName="/ppt/drawings/drawing4.xml" ContentType="application/vnd.openxmlformats-officedocument.drawingml.chartshapes+xml"/>
  <Override PartName="/ppt/charts/chart24.xml" ContentType="application/vnd.openxmlformats-officedocument.drawingml.chart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5.xml" ContentType="application/vnd.openxmlformats-officedocument.drawingml.chart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6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7.xml" ContentType="application/vnd.openxmlformats-officedocument.drawingml.chart+xml"/>
  <Override PartName="/ppt/theme/themeOverride2.xml" ContentType="application/vnd.openxmlformats-officedocument.themeOverride+xml"/>
  <Override PartName="/ppt/charts/chart28.xml" ContentType="application/vnd.openxmlformats-officedocument.drawingml.chart+xml"/>
  <Override PartName="/ppt/notesSlides/notesSlide9.xml" ContentType="application/vnd.openxmlformats-officedocument.presentationml.notesSlide+xml"/>
  <Override PartName="/ppt/charts/chart29.xml" ContentType="application/vnd.openxmlformats-officedocument.drawingml.chart+xml"/>
  <Override PartName="/ppt/notesSlides/notesSlide10.xml" ContentType="application/vnd.openxmlformats-officedocument.presentationml.notesSlide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11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12.xml" ContentType="application/vnd.openxmlformats-officedocument.presentationml.notesSlide+xml"/>
  <Override PartName="/ppt/charts/chart34.xml" ContentType="application/vnd.openxmlformats-officedocument.drawingml.chart+xml"/>
  <Override PartName="/ppt/theme/themeOverride3.xml" ContentType="application/vnd.openxmlformats-officedocument.themeOverr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13.xml" ContentType="application/vnd.openxmlformats-officedocument.presentationml.notesSlid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9" r:id="rId3"/>
    <p:sldId id="261" r:id="rId4"/>
    <p:sldId id="262" r:id="rId5"/>
    <p:sldId id="270" r:id="rId6"/>
    <p:sldId id="308" r:id="rId7"/>
    <p:sldId id="322" r:id="rId8"/>
    <p:sldId id="321" r:id="rId9"/>
    <p:sldId id="320" r:id="rId10"/>
    <p:sldId id="319" r:id="rId11"/>
    <p:sldId id="318" r:id="rId12"/>
    <p:sldId id="317" r:id="rId13"/>
    <p:sldId id="316" r:id="rId14"/>
    <p:sldId id="315" r:id="rId15"/>
    <p:sldId id="314" r:id="rId16"/>
    <p:sldId id="313" r:id="rId17"/>
    <p:sldId id="312" r:id="rId18"/>
    <p:sldId id="281" r:id="rId19"/>
    <p:sldId id="263" r:id="rId20"/>
    <p:sldId id="278" r:id="rId21"/>
    <p:sldId id="279" r:id="rId22"/>
    <p:sldId id="328" r:id="rId23"/>
    <p:sldId id="280" r:id="rId24"/>
    <p:sldId id="329" r:id="rId25"/>
    <p:sldId id="265" r:id="rId26"/>
    <p:sldId id="330" r:id="rId27"/>
    <p:sldId id="331" r:id="rId28"/>
    <p:sldId id="266" r:id="rId29"/>
    <p:sldId id="304" r:id="rId30"/>
    <p:sldId id="301" r:id="rId31"/>
    <p:sldId id="299" r:id="rId32"/>
    <p:sldId id="295" r:id="rId33"/>
    <p:sldId id="306" r:id="rId34"/>
    <p:sldId id="303" r:id="rId35"/>
    <p:sldId id="305" r:id="rId36"/>
    <p:sldId id="325" r:id="rId37"/>
    <p:sldId id="327" r:id="rId38"/>
    <p:sldId id="258" r:id="rId3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960000"/>
    <a:srgbClr val="DEA3A2"/>
    <a:srgbClr val="00A7E2"/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3" autoAdjust="0"/>
    <p:restoredTop sz="94286" autoAdjust="0"/>
  </p:normalViewPr>
  <p:slideViewPr>
    <p:cSldViewPr snapToGrid="0" snapToObjects="1">
      <p:cViewPr varScale="1">
        <p:scale>
          <a:sx n="140" d="100"/>
          <a:sy n="140" d="100"/>
        </p:scale>
        <p:origin x="72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ALIS\&#1044;&#1080;&#1088;&#1077;&#1082;&#1090;&#1086;&#1088;&#1099;\&#1054;&#1087;&#1080;&#1089;&#1072;&#1090;&#1077;&#1083;&#1100;&#1085;&#1072;&#1103;%20&#1089;&#1090;&#1072;&#1090;&#1080;&#1089;&#1090;&#1080;&#1082;&#1072;%20&#1087;&#1086;%20&#1076;&#1080;&#1088;&#1077;&#1082;&#1090;&#1086;&#1088;&#1072;&#1084;\&#1056;&#1072;&#1089;&#1095;&#1077;&#1090;&#1099;_&#1084;&#1077;&#1078;&#1076;&#1091;&#1085;&#1072;&#1088;&#1086;&#1076;&#1085;&#1099;&#1077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ALIS\04_17%20&#1050;&#1086;&#1085;&#1090;&#1077;&#1082;&#1089;&#1090;&#1091;&#1072;&#1083;&#1080;&#1079;&#1072;&#1094;&#1080;&#1103;\&#1072;&#1085;&#1072;&#1083;&#1080;&#1079;_&#1043;&#1086;&#1088;&#1086;&#1076;_&#1089;&#1077;&#1083;&#1086;&#1074;\4_7_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an\Desktop\&#1072;&#1085;&#1072;&#1083;&#1080;&#1079;_&#1042;&#1086;&#1079;&#1088;&#1072;&#1089;&#109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na\Desktop\MAY\TALIS\contex\age\cntx46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output\age_check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&#1087;&#1088;&#1077;&#1089;&#1089;&#1082;&#1086;&#1085;&#1092;&#1077;&#1088;&#1077;&#1085;&#1094;&#1080;&#1103;_&#1056;&#1048;&#1040;\&#1075;&#1083;&#1072;&#1074;&#1072;%20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output\ttq18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output\ttq16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LIS\&#1044;&#1080;&#1088;&#1077;&#1082;&#1090;&#1086;&#1088;&#1099;\&#1054;&#1087;&#1080;&#1089;&#1072;&#1090;&#1077;&#1083;&#1100;&#1085;&#1072;&#1103;%20&#1089;&#1090;&#1072;&#1090;&#1080;&#1089;&#1090;&#1080;&#1082;&#1072;%20&#1087;&#1086;%20&#1076;&#1080;&#1088;&#1077;&#1082;&#1090;&#1086;&#1088;&#1072;&#1084;\&#1056;&#1072;&#1089;&#1095;&#1077;&#1090;&#1099;_&#1075;&#1088;&#1072;&#1092;&#1080;&#1082;&#1080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output\ttq14a2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1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output\ttq14a2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2.bin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3.bin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aponomareva\Desktop\TALIS\&#1087;&#1088;&#1077;&#1089;&#1089;&#1082;&#1086;&#1085;&#1092;&#1077;&#1088;&#1077;&#1085;&#1094;&#1080;&#1103;_&#1056;&#1048;&#1040;\ttq22a1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nomareva\Desktop\TALIS\&#1087;&#1088;&#1077;&#1089;&#1089;&#1082;&#1086;&#1085;&#1092;&#1077;&#1088;&#1077;&#1085;&#1094;&#1080;&#1103;_&#1056;&#1048;&#1040;\&#1075;&#1083;&#1072;&#1074;&#1072;%20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na\Desktop\&#1075;&#1088;&#1072;&#1092;&#1080;&#1082;&#1080;_2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ALIS\06_16_&#1087;&#1088;&#1077;&#1079;_&#1048;&#1054;\&#1075;&#1088;&#1072;&#1092;&#1080;&#1082;&#1080;_2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ALIS\06_16_&#1087;&#1088;&#1077;&#1079;_&#1048;&#1054;\&#1075;&#1088;&#1072;&#1092;&#1080;&#1082;&#1080;_2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ALIS\06_16_&#1087;&#1088;&#1077;&#1079;_&#1048;&#1054;\&#1075;&#1088;&#1072;&#1092;&#1080;&#1082;&#1080;_2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3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na\Desktop\&#1075;&#1088;&#1072;&#1092;&#1080;&#1082;&#1080;_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1051;&#1080;&#1089;&#1090;%20Microsoft%20Office%20Excel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an\Desktop\&#1072;&#1085;&#1072;&#1083;&#1080;&#1079;_&#1042;&#1086;&#1079;&#1088;&#1072;&#1089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73600318918799E-2"/>
          <c:y val="0.111382171528266"/>
          <c:w val="0.89911611128175295"/>
          <c:h val="0.74620515415982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Международное среднее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elete val="1"/>
          </c:dLbls>
          <c:cat>
            <c:multiLvlStrRef>
              <c:f>Лист1!$B$1:$F$2</c:f>
              <c:multiLvlStrCache>
                <c:ptCount val="5"/>
                <c:lvl>
                  <c:pt idx="0">
                    <c:v>Менее 30 лет</c:v>
                  </c:pt>
                  <c:pt idx="1">
                    <c:v>30-39 лет</c:v>
                  </c:pt>
                  <c:pt idx="2">
                    <c:v>40-49 лет</c:v>
                  </c:pt>
                  <c:pt idx="3">
                    <c:v>50-59 лет</c:v>
                  </c:pt>
                  <c:pt idx="4">
                    <c:v>60 и более лет</c:v>
                  </c:pt>
                </c:lvl>
                <c:lvl>
                  <c:pt idx="0">
                    <c:v>Возрастные группы</c:v>
                  </c:pt>
                </c:lvl>
              </c:multiLvlStrCache>
            </c:multiLvlStrRef>
          </c:cat>
          <c:val>
            <c:numRef>
              <c:f>Лист1!$B$3:$F$3</c:f>
              <c:numCache>
                <c:formatCode>0.0</c:formatCode>
                <c:ptCount val="5"/>
                <c:pt idx="0">
                  <c:v>0.21</c:v>
                </c:pt>
                <c:pt idx="1">
                  <c:v>7.58</c:v>
                </c:pt>
                <c:pt idx="2">
                  <c:v>30.71</c:v>
                </c:pt>
                <c:pt idx="3">
                  <c:v>46.34</c:v>
                </c:pt>
                <c:pt idx="4">
                  <c:v>15.16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Лист1!$B$1:$F$2</c:f>
              <c:multiLvlStrCache>
                <c:ptCount val="5"/>
                <c:lvl>
                  <c:pt idx="0">
                    <c:v>Менее 30 лет</c:v>
                  </c:pt>
                  <c:pt idx="1">
                    <c:v>30-39 лет</c:v>
                  </c:pt>
                  <c:pt idx="2">
                    <c:v>40-49 лет</c:v>
                  </c:pt>
                  <c:pt idx="3">
                    <c:v>50-59 лет</c:v>
                  </c:pt>
                  <c:pt idx="4">
                    <c:v>60 и более лет</c:v>
                  </c:pt>
                </c:lvl>
                <c:lvl>
                  <c:pt idx="0">
                    <c:v>Возрастные группы</c:v>
                  </c:pt>
                </c:lvl>
              </c:multiLvlStrCache>
            </c:multiLvlStrRef>
          </c:cat>
          <c:val>
            <c:numRef>
              <c:f>Лист1!$B$4:$F$4</c:f>
              <c:numCache>
                <c:formatCode>0.0</c:formatCode>
                <c:ptCount val="5"/>
                <c:pt idx="0">
                  <c:v>0.71</c:v>
                </c:pt>
                <c:pt idx="1">
                  <c:v>3.85</c:v>
                </c:pt>
                <c:pt idx="2">
                  <c:v>42.96</c:v>
                </c:pt>
                <c:pt idx="3">
                  <c:v>40.92</c:v>
                </c:pt>
                <c:pt idx="4">
                  <c:v>11.57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63208952"/>
        <c:axId val="163203464"/>
      </c:barChart>
      <c:catAx>
        <c:axId val="163208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3203464"/>
        <c:crosses val="autoZero"/>
        <c:auto val="1"/>
        <c:lblAlgn val="ctr"/>
        <c:lblOffset val="100"/>
        <c:noMultiLvlLbl val="0"/>
      </c:catAx>
      <c:valAx>
        <c:axId val="163203464"/>
        <c:scaling>
          <c:orientation val="minMax"/>
          <c:max val="50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3208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4093168051750101E-2"/>
          <c:y val="1.6201903492204601E-5"/>
          <c:w val="0.90154419462000301"/>
          <c:h val="0.11812113468873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400" dirty="0"/>
              <a:t>Частые нарушения со стороны учащихся в России и </a:t>
            </a:r>
            <a:r>
              <a:rPr lang="ru-RU" sz="1400" dirty="0" smtClean="0"/>
              <a:t>мире</a:t>
            </a:r>
            <a:br>
              <a:rPr lang="ru-RU" sz="1400" dirty="0" smtClean="0"/>
            </a:br>
            <a:r>
              <a:rPr lang="ru-RU" sz="1400" dirty="0" smtClean="0"/>
              <a:t>(еженедельно </a:t>
            </a:r>
            <a:r>
              <a:rPr lang="ru-RU" sz="1400" dirty="0"/>
              <a:t>или чаще)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7774843199240501E-2"/>
          <c:y val="0.17638205882097799"/>
          <c:w val="0.89245800053437596"/>
          <c:h val="0.3885135603951470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ANALYSIS_ITEM_32!$K$18</c:f>
              <c:strCache>
                <c:ptCount val="1"/>
                <c:pt idx="0">
                  <c:v>МС</c:v>
                </c:pt>
              </c:strCache>
            </c:strRef>
          </c:tx>
          <c:invertIfNegative val="0"/>
          <c:cat>
            <c:strRef>
              <c:f>ANALYSIS_ITEM_32!$L$16:$S$16</c:f>
              <c:strCache>
                <c:ptCount val="8"/>
                <c:pt idx="0">
                  <c:v>Опоздания  </c:v>
                </c:pt>
                <c:pt idx="1">
                  <c:v>Прогулы (отсутствие без уважительных причин)  </c:v>
                </c:pt>
                <c:pt idx="2">
                  <c:v>Списывание  </c:v>
                </c:pt>
                <c:pt idx="3">
                  <c:v>Вандализм и воровство  </c:v>
                </c:pt>
                <c:pt idx="4">
                  <c:v>Запугивание, оскорбления без физического насилия  </c:v>
                </c:pt>
                <c:pt idx="5">
                  <c:v>Физические травмы в результате насилия</c:v>
                </c:pt>
                <c:pt idx="6">
                  <c:v>Угрозы, оскорбления в адрес учителей</c:v>
                </c:pt>
                <c:pt idx="7">
                  <c:v>Хранение и употребление наркотиков, алкоголя  </c:v>
                </c:pt>
              </c:strCache>
            </c:strRef>
          </c:cat>
          <c:val>
            <c:numRef>
              <c:f>ANALYSIS_ITEM_32!$L$18:$S$18</c:f>
              <c:numCache>
                <c:formatCode>#,##0.0</c:formatCode>
                <c:ptCount val="8"/>
                <c:pt idx="0">
                  <c:v>48.61917083442831</c:v>
                </c:pt>
                <c:pt idx="1">
                  <c:v>34.339294306825707</c:v>
                </c:pt>
                <c:pt idx="2">
                  <c:v>13.393098737634601</c:v>
                </c:pt>
                <c:pt idx="3">
                  <c:v>3.8836347557789441</c:v>
                </c:pt>
                <c:pt idx="4">
                  <c:v>15.21447773420396</c:v>
                </c:pt>
                <c:pt idx="5">
                  <c:v>1.932953133965098</c:v>
                </c:pt>
                <c:pt idx="6">
                  <c:v>3.42</c:v>
                </c:pt>
                <c:pt idx="7">
                  <c:v>1.1242691972804471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21776"/>
        <c:axId val="165525696"/>
      </c:barChart>
      <c:scatterChart>
        <c:scatterStyle val="lineMarker"/>
        <c:varyColors val="0"/>
        <c:ser>
          <c:idx val="0"/>
          <c:order val="0"/>
          <c:tx>
            <c:strRef>
              <c:f>ANALYSIS_ITEM_32!$K$17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xVal>
            <c:strRef>
              <c:f>ANALYSIS_ITEM_32!$L$16:$S$16</c:f>
              <c:strCache>
                <c:ptCount val="8"/>
                <c:pt idx="0">
                  <c:v>Опоздания  </c:v>
                </c:pt>
                <c:pt idx="1">
                  <c:v>Прогулы (отсутствие без уважительных причин)  </c:v>
                </c:pt>
                <c:pt idx="2">
                  <c:v>Списывание  </c:v>
                </c:pt>
                <c:pt idx="3">
                  <c:v>Вандализм и воровство  </c:v>
                </c:pt>
                <c:pt idx="4">
                  <c:v>Запугивание, оскорбления без физического насилия  </c:v>
                </c:pt>
                <c:pt idx="5">
                  <c:v>Физические травмы в результате насилия</c:v>
                </c:pt>
                <c:pt idx="6">
                  <c:v>Угрозы, оскорбления в адрес учителей</c:v>
                </c:pt>
                <c:pt idx="7">
                  <c:v>Хранение и употребление наркотиков, алкоголя  </c:v>
                </c:pt>
              </c:strCache>
            </c:strRef>
          </c:xVal>
          <c:yVal>
            <c:numRef>
              <c:f>ANALYSIS_ITEM_32!$L$17:$S$17</c:f>
              <c:numCache>
                <c:formatCode>#,##0.0</c:formatCode>
                <c:ptCount val="8"/>
                <c:pt idx="0">
                  <c:v>30.853396684763911</c:v>
                </c:pt>
                <c:pt idx="1">
                  <c:v>12.5329020572182</c:v>
                </c:pt>
                <c:pt idx="2">
                  <c:v>34.908031041192203</c:v>
                </c:pt>
                <c:pt idx="3">
                  <c:v>1.3163061024457929</c:v>
                </c:pt>
                <c:pt idx="4">
                  <c:v>0.91227010635385497</c:v>
                </c:pt>
                <c:pt idx="5">
                  <c:v>0</c:v>
                </c:pt>
                <c:pt idx="6">
                  <c:v>0.71345670214075596</c:v>
                </c:pt>
                <c:pt idx="7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521776"/>
        <c:axId val="165525696"/>
      </c:scatterChart>
      <c:catAx>
        <c:axId val="165521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165525696"/>
        <c:crosses val="autoZero"/>
        <c:auto val="1"/>
        <c:lblAlgn val="ctr"/>
        <c:lblOffset val="100"/>
        <c:noMultiLvlLbl val="0"/>
      </c:catAx>
      <c:valAx>
        <c:axId val="16552569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52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944151005125798"/>
          <c:y val="0.30167042982577802"/>
          <c:w val="5.8914890403617602E-2"/>
          <c:h val="0.1493003276184539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'32'!$M$1</c:f>
              <c:strCache>
                <c:ptCount val="1"/>
                <c:pt idx="0">
                  <c:v>Никогда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multiLvlStrRef>
              <c:f>'32'!$K$2:$L$17</c:f>
              <c:multiLvlStrCache>
                <c:ptCount val="16"/>
                <c:lvl>
                  <c:pt idx="0">
                    <c:v>15000 или менее человек</c:v>
                  </c:pt>
                  <c:pt idx="1">
                    <c:v>15001 - 100000</c:v>
                  </c:pt>
                  <c:pt idx="2">
                    <c:v>100001 - 1000000</c:v>
                  </c:pt>
                  <c:pt idx="3">
                    <c:v>более 1000000 человек</c:v>
                  </c:pt>
                  <c:pt idx="4">
                    <c:v>15000 или менее человек</c:v>
                  </c:pt>
                  <c:pt idx="5">
                    <c:v>15001 - 100000</c:v>
                  </c:pt>
                  <c:pt idx="6">
                    <c:v>100001 - 1000000</c:v>
                  </c:pt>
                  <c:pt idx="7">
                    <c:v>более 1000000 человек</c:v>
                  </c:pt>
                  <c:pt idx="8">
                    <c:v>15000 или менее человек</c:v>
                  </c:pt>
                  <c:pt idx="9">
                    <c:v>15001 - 100000</c:v>
                  </c:pt>
                  <c:pt idx="10">
                    <c:v>100001 - 1000000</c:v>
                  </c:pt>
                  <c:pt idx="11">
                    <c:v>более 1000000 человек</c:v>
                  </c:pt>
                  <c:pt idx="12">
                    <c:v>15000 или менее человек</c:v>
                  </c:pt>
                  <c:pt idx="13">
                    <c:v>15001 - 100000</c:v>
                  </c:pt>
                  <c:pt idx="14">
                    <c:v>100001 - 1000000</c:v>
                  </c:pt>
                  <c:pt idx="15">
                    <c:v>более 1000000 человек</c:v>
                  </c:pt>
                </c:lvl>
                <c:lvl>
                  <c:pt idx="0">
                    <c:v>Опоздания  </c:v>
                  </c:pt>
                  <c:pt idx="4">
                    <c:v>Прогулы (отсутствие без уважительных причин)  </c:v>
                  </c:pt>
                  <c:pt idx="8">
                    <c:v>Списывание  </c:v>
                  </c:pt>
                  <c:pt idx="12">
                    <c:v>Угрозы, оскорбления в адрес учителей или иного персонала  </c:v>
                  </c:pt>
                </c:lvl>
              </c:multiLvlStrCache>
            </c:multiLvlStrRef>
          </c:cat>
          <c:val>
            <c:numRef>
              <c:f>'32'!$M$2:$M$17</c:f>
              <c:numCache>
                <c:formatCode>0.0</c:formatCode>
                <c:ptCount val="16"/>
                <c:pt idx="0">
                  <c:v>4.0598193049590101</c:v>
                </c:pt>
                <c:pt idx="1">
                  <c:v>1.7101541141516963</c:v>
                </c:pt>
                <c:pt idx="2">
                  <c:v>0</c:v>
                </c:pt>
                <c:pt idx="3">
                  <c:v>2.8412551057084356</c:v>
                </c:pt>
                <c:pt idx="4">
                  <c:v>20.601072748402281</c:v>
                </c:pt>
                <c:pt idx="5">
                  <c:v>11.676740550094969</c:v>
                </c:pt>
                <c:pt idx="6">
                  <c:v>2.8523764779374416</c:v>
                </c:pt>
                <c:pt idx="7">
                  <c:v>4.0964867044389974</c:v>
                </c:pt>
                <c:pt idx="8">
                  <c:v>0</c:v>
                </c:pt>
                <c:pt idx="9">
                  <c:v>1.7101541141516963</c:v>
                </c:pt>
                <c:pt idx="10">
                  <c:v>0</c:v>
                </c:pt>
                <c:pt idx="11">
                  <c:v>2.0020026822617267</c:v>
                </c:pt>
                <c:pt idx="12">
                  <c:v>78.226782465639104</c:v>
                </c:pt>
                <c:pt idx="13">
                  <c:v>77.074701233350169</c:v>
                </c:pt>
                <c:pt idx="14">
                  <c:v>81.706136383676963</c:v>
                </c:pt>
                <c:pt idx="15">
                  <c:v>79.19289348625064</c:v>
                </c:pt>
              </c:numCache>
            </c:numRef>
          </c:val>
        </c:ser>
        <c:ser>
          <c:idx val="1"/>
          <c:order val="1"/>
          <c:tx>
            <c:strRef>
              <c:f>'32'!$N$1</c:f>
              <c:strCache>
                <c:ptCount val="1"/>
                <c:pt idx="0">
                  <c:v>Редко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7F63A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F63A1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7F63A1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F63A1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89D52"/>
              </a:solidFill>
              <a:ln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F89D52"/>
              </a:solidFill>
              <a:ln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F89D52"/>
              </a:solidFill>
              <a:ln>
                <a:solidFill>
                  <a:schemeClr val="tx1"/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rgbClr val="F89D52"/>
              </a:solidFill>
              <a:ln>
                <a:solidFill>
                  <a:schemeClr val="tx1"/>
                </a:solidFill>
              </a:ln>
            </c:spPr>
          </c:dPt>
          <c:cat>
            <c:multiLvlStrRef>
              <c:f>'32'!$K$2:$L$17</c:f>
              <c:multiLvlStrCache>
                <c:ptCount val="16"/>
                <c:lvl>
                  <c:pt idx="0">
                    <c:v>15000 или менее человек</c:v>
                  </c:pt>
                  <c:pt idx="1">
                    <c:v>15001 - 100000</c:v>
                  </c:pt>
                  <c:pt idx="2">
                    <c:v>100001 - 1000000</c:v>
                  </c:pt>
                  <c:pt idx="3">
                    <c:v>более 1000000 человек</c:v>
                  </c:pt>
                  <c:pt idx="4">
                    <c:v>15000 или менее человек</c:v>
                  </c:pt>
                  <c:pt idx="5">
                    <c:v>15001 - 100000</c:v>
                  </c:pt>
                  <c:pt idx="6">
                    <c:v>100001 - 1000000</c:v>
                  </c:pt>
                  <c:pt idx="7">
                    <c:v>более 1000000 человек</c:v>
                  </c:pt>
                  <c:pt idx="8">
                    <c:v>15000 или менее человек</c:v>
                  </c:pt>
                  <c:pt idx="9">
                    <c:v>15001 - 100000</c:v>
                  </c:pt>
                  <c:pt idx="10">
                    <c:v>100001 - 1000000</c:v>
                  </c:pt>
                  <c:pt idx="11">
                    <c:v>более 1000000 человек</c:v>
                  </c:pt>
                  <c:pt idx="12">
                    <c:v>15000 или менее человек</c:v>
                  </c:pt>
                  <c:pt idx="13">
                    <c:v>15001 - 100000</c:v>
                  </c:pt>
                  <c:pt idx="14">
                    <c:v>100001 - 1000000</c:v>
                  </c:pt>
                  <c:pt idx="15">
                    <c:v>более 1000000 человек</c:v>
                  </c:pt>
                </c:lvl>
                <c:lvl>
                  <c:pt idx="0">
                    <c:v>Опоздания  </c:v>
                  </c:pt>
                  <c:pt idx="4">
                    <c:v>Прогулы (отсутствие без уважительных причин)  </c:v>
                  </c:pt>
                  <c:pt idx="8">
                    <c:v>Списывание  </c:v>
                  </c:pt>
                  <c:pt idx="12">
                    <c:v>Угрозы, оскорбления в адрес учителей или иного персонала  </c:v>
                  </c:pt>
                </c:lvl>
              </c:multiLvlStrCache>
            </c:multiLvlStrRef>
          </c:cat>
          <c:val>
            <c:numRef>
              <c:f>'32'!$N$2:$N$17</c:f>
              <c:numCache>
                <c:formatCode>0.0</c:formatCode>
                <c:ptCount val="16"/>
                <c:pt idx="0">
                  <c:v>71.195686707453177</c:v>
                </c:pt>
                <c:pt idx="1">
                  <c:v>57.33546581392558</c:v>
                </c:pt>
                <c:pt idx="2">
                  <c:v>51.67268341140516</c:v>
                </c:pt>
                <c:pt idx="3">
                  <c:v>21.678579528594334</c:v>
                </c:pt>
                <c:pt idx="4">
                  <c:v>58.892970419986668</c:v>
                </c:pt>
                <c:pt idx="5">
                  <c:v>65.648202884276614</c:v>
                </c:pt>
                <c:pt idx="6">
                  <c:v>74.503827615523392</c:v>
                </c:pt>
                <c:pt idx="7">
                  <c:v>45.053937807901058</c:v>
                </c:pt>
                <c:pt idx="8">
                  <c:v>56.537586560560136</c:v>
                </c:pt>
                <c:pt idx="9">
                  <c:v>38.244898729776153</c:v>
                </c:pt>
                <c:pt idx="10">
                  <c:v>55.773862494088611</c:v>
                </c:pt>
                <c:pt idx="11">
                  <c:v>51.007065927486728</c:v>
                </c:pt>
                <c:pt idx="12">
                  <c:v>20.204449478545062</c:v>
                </c:pt>
                <c:pt idx="13">
                  <c:v>22.925298766649824</c:v>
                </c:pt>
                <c:pt idx="14">
                  <c:v>13.150351184544961</c:v>
                </c:pt>
                <c:pt idx="15">
                  <c:v>20.80710651374936</c:v>
                </c:pt>
              </c:numCache>
            </c:numRef>
          </c:val>
        </c:ser>
        <c:ser>
          <c:idx val="2"/>
          <c:order val="2"/>
          <c:tx>
            <c:strRef>
              <c:f>'32'!$O$1</c:f>
              <c:strCache>
                <c:ptCount val="1"/>
                <c:pt idx="0">
                  <c:v>Ежемесячно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multiLvlStrRef>
              <c:f>'32'!$K$2:$L$17</c:f>
              <c:multiLvlStrCache>
                <c:ptCount val="16"/>
                <c:lvl>
                  <c:pt idx="0">
                    <c:v>15000 или менее человек</c:v>
                  </c:pt>
                  <c:pt idx="1">
                    <c:v>15001 - 100000</c:v>
                  </c:pt>
                  <c:pt idx="2">
                    <c:v>100001 - 1000000</c:v>
                  </c:pt>
                  <c:pt idx="3">
                    <c:v>более 1000000 человек</c:v>
                  </c:pt>
                  <c:pt idx="4">
                    <c:v>15000 или менее человек</c:v>
                  </c:pt>
                  <c:pt idx="5">
                    <c:v>15001 - 100000</c:v>
                  </c:pt>
                  <c:pt idx="6">
                    <c:v>100001 - 1000000</c:v>
                  </c:pt>
                  <c:pt idx="7">
                    <c:v>более 1000000 человек</c:v>
                  </c:pt>
                  <c:pt idx="8">
                    <c:v>15000 или менее человек</c:v>
                  </c:pt>
                  <c:pt idx="9">
                    <c:v>15001 - 100000</c:v>
                  </c:pt>
                  <c:pt idx="10">
                    <c:v>100001 - 1000000</c:v>
                  </c:pt>
                  <c:pt idx="11">
                    <c:v>более 1000000 человек</c:v>
                  </c:pt>
                  <c:pt idx="12">
                    <c:v>15000 или менее человек</c:v>
                  </c:pt>
                  <c:pt idx="13">
                    <c:v>15001 - 100000</c:v>
                  </c:pt>
                  <c:pt idx="14">
                    <c:v>100001 - 1000000</c:v>
                  </c:pt>
                  <c:pt idx="15">
                    <c:v>более 1000000 человек</c:v>
                  </c:pt>
                </c:lvl>
                <c:lvl>
                  <c:pt idx="0">
                    <c:v>Опоздания  </c:v>
                  </c:pt>
                  <c:pt idx="4">
                    <c:v>Прогулы (отсутствие без уважительных причин)  </c:v>
                  </c:pt>
                  <c:pt idx="8">
                    <c:v>Списывание  </c:v>
                  </c:pt>
                  <c:pt idx="12">
                    <c:v>Угрозы, оскорбления в адрес учителей или иного персонала  </c:v>
                  </c:pt>
                </c:lvl>
              </c:multiLvlStrCache>
            </c:multiLvlStrRef>
          </c:cat>
          <c:val>
            <c:numRef>
              <c:f>'32'!$O$2:$O$17</c:f>
              <c:numCache>
                <c:formatCode>0.0</c:formatCode>
                <c:ptCount val="16"/>
                <c:pt idx="0">
                  <c:v>6.3452425789714333</c:v>
                </c:pt>
                <c:pt idx="1">
                  <c:v>1.7101541141516963</c:v>
                </c:pt>
                <c:pt idx="2">
                  <c:v>0</c:v>
                </c:pt>
                <c:pt idx="3">
                  <c:v>6.6786794543911023</c:v>
                </c:pt>
                <c:pt idx="4">
                  <c:v>11.346830686794991</c:v>
                </c:pt>
                <c:pt idx="5">
                  <c:v>6.7245549208772637</c:v>
                </c:pt>
                <c:pt idx="6">
                  <c:v>9.8325471716284252</c:v>
                </c:pt>
                <c:pt idx="7">
                  <c:v>22.996667425150186</c:v>
                </c:pt>
                <c:pt idx="8">
                  <c:v>8.1298487938140696</c:v>
                </c:pt>
                <c:pt idx="9">
                  <c:v>21.256589779576661</c:v>
                </c:pt>
                <c:pt idx="10">
                  <c:v>16.108583006853213</c:v>
                </c:pt>
                <c:pt idx="11">
                  <c:v>10.18566249059282</c:v>
                </c:pt>
                <c:pt idx="12">
                  <c:v>1.5687680558158235</c:v>
                </c:pt>
                <c:pt idx="13">
                  <c:v>0</c:v>
                </c:pt>
                <c:pt idx="14">
                  <c:v>0.39800505363467559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tx>
            <c:strRef>
              <c:f>'32'!$P$1</c:f>
              <c:strCache>
                <c:ptCount val="1"/>
                <c:pt idx="0">
                  <c:v>Еженедельно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multiLvlStrRef>
              <c:f>'32'!$K$2:$L$17</c:f>
              <c:multiLvlStrCache>
                <c:ptCount val="16"/>
                <c:lvl>
                  <c:pt idx="0">
                    <c:v>15000 или менее человек</c:v>
                  </c:pt>
                  <c:pt idx="1">
                    <c:v>15001 - 100000</c:v>
                  </c:pt>
                  <c:pt idx="2">
                    <c:v>100001 - 1000000</c:v>
                  </c:pt>
                  <c:pt idx="3">
                    <c:v>более 1000000 человек</c:v>
                  </c:pt>
                  <c:pt idx="4">
                    <c:v>15000 или менее человек</c:v>
                  </c:pt>
                  <c:pt idx="5">
                    <c:v>15001 - 100000</c:v>
                  </c:pt>
                  <c:pt idx="6">
                    <c:v>100001 - 1000000</c:v>
                  </c:pt>
                  <c:pt idx="7">
                    <c:v>более 1000000 человек</c:v>
                  </c:pt>
                  <c:pt idx="8">
                    <c:v>15000 или менее человек</c:v>
                  </c:pt>
                  <c:pt idx="9">
                    <c:v>15001 - 100000</c:v>
                  </c:pt>
                  <c:pt idx="10">
                    <c:v>100001 - 1000000</c:v>
                  </c:pt>
                  <c:pt idx="11">
                    <c:v>более 1000000 человек</c:v>
                  </c:pt>
                  <c:pt idx="12">
                    <c:v>15000 или менее человек</c:v>
                  </c:pt>
                  <c:pt idx="13">
                    <c:v>15001 - 100000</c:v>
                  </c:pt>
                  <c:pt idx="14">
                    <c:v>100001 - 1000000</c:v>
                  </c:pt>
                  <c:pt idx="15">
                    <c:v>более 1000000 человек</c:v>
                  </c:pt>
                </c:lvl>
                <c:lvl>
                  <c:pt idx="0">
                    <c:v>Опоздания  </c:v>
                  </c:pt>
                  <c:pt idx="4">
                    <c:v>Прогулы (отсутствие без уважительных причин)  </c:v>
                  </c:pt>
                  <c:pt idx="8">
                    <c:v>Списывание  </c:v>
                  </c:pt>
                  <c:pt idx="12">
                    <c:v>Угрозы, оскорбления в адрес учителей или иного персонала  </c:v>
                  </c:pt>
                </c:lvl>
              </c:multiLvlStrCache>
            </c:multiLvlStrRef>
          </c:cat>
          <c:val>
            <c:numRef>
              <c:f>'32'!$P$2:$P$17</c:f>
              <c:numCache>
                <c:formatCode>0.0</c:formatCode>
                <c:ptCount val="16"/>
                <c:pt idx="0">
                  <c:v>8.4796885300786808</c:v>
                </c:pt>
                <c:pt idx="1">
                  <c:v>24.258928137362066</c:v>
                </c:pt>
                <c:pt idx="2">
                  <c:v>16.595076648734722</c:v>
                </c:pt>
                <c:pt idx="3">
                  <c:v>30.70505204837287</c:v>
                </c:pt>
                <c:pt idx="4">
                  <c:v>4.7079367975918238</c:v>
                </c:pt>
                <c:pt idx="5">
                  <c:v>15.950501644751155</c:v>
                </c:pt>
                <c:pt idx="6">
                  <c:v>10.657413391233812</c:v>
                </c:pt>
                <c:pt idx="7">
                  <c:v>22.118792135390141</c:v>
                </c:pt>
                <c:pt idx="8">
                  <c:v>22.931714508086412</c:v>
                </c:pt>
                <c:pt idx="9">
                  <c:v>25.075997303571189</c:v>
                </c:pt>
                <c:pt idx="10">
                  <c:v>10.61277259806697</c:v>
                </c:pt>
                <c:pt idx="11">
                  <c:v>24.240916491432312</c:v>
                </c:pt>
                <c:pt idx="12">
                  <c:v>0</c:v>
                </c:pt>
                <c:pt idx="13">
                  <c:v>0</c:v>
                </c:pt>
                <c:pt idx="14">
                  <c:v>4.745507378143401</c:v>
                </c:pt>
                <c:pt idx="15">
                  <c:v>0</c:v>
                </c:pt>
              </c:numCache>
            </c:numRef>
          </c:val>
        </c:ser>
        <c:ser>
          <c:idx val="4"/>
          <c:order val="4"/>
          <c:tx>
            <c:strRef>
              <c:f>'32'!$Q$1</c:f>
              <c:strCache>
                <c:ptCount val="1"/>
                <c:pt idx="0">
                  <c:v>Ежедневно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multiLvlStrRef>
              <c:f>'32'!$K$2:$L$17</c:f>
              <c:multiLvlStrCache>
                <c:ptCount val="16"/>
                <c:lvl>
                  <c:pt idx="0">
                    <c:v>15000 или менее человек</c:v>
                  </c:pt>
                  <c:pt idx="1">
                    <c:v>15001 - 100000</c:v>
                  </c:pt>
                  <c:pt idx="2">
                    <c:v>100001 - 1000000</c:v>
                  </c:pt>
                  <c:pt idx="3">
                    <c:v>более 1000000 человек</c:v>
                  </c:pt>
                  <c:pt idx="4">
                    <c:v>15000 или менее человек</c:v>
                  </c:pt>
                  <c:pt idx="5">
                    <c:v>15001 - 100000</c:v>
                  </c:pt>
                  <c:pt idx="6">
                    <c:v>100001 - 1000000</c:v>
                  </c:pt>
                  <c:pt idx="7">
                    <c:v>более 1000000 человек</c:v>
                  </c:pt>
                  <c:pt idx="8">
                    <c:v>15000 или менее человек</c:v>
                  </c:pt>
                  <c:pt idx="9">
                    <c:v>15001 - 100000</c:v>
                  </c:pt>
                  <c:pt idx="10">
                    <c:v>100001 - 1000000</c:v>
                  </c:pt>
                  <c:pt idx="11">
                    <c:v>более 1000000 человек</c:v>
                  </c:pt>
                  <c:pt idx="12">
                    <c:v>15000 или менее человек</c:v>
                  </c:pt>
                  <c:pt idx="13">
                    <c:v>15001 - 100000</c:v>
                  </c:pt>
                  <c:pt idx="14">
                    <c:v>100001 - 1000000</c:v>
                  </c:pt>
                  <c:pt idx="15">
                    <c:v>более 1000000 человек</c:v>
                  </c:pt>
                </c:lvl>
                <c:lvl>
                  <c:pt idx="0">
                    <c:v>Опоздания  </c:v>
                  </c:pt>
                  <c:pt idx="4">
                    <c:v>Прогулы (отсутствие без уважительных причин)  </c:v>
                  </c:pt>
                  <c:pt idx="8">
                    <c:v>Списывание  </c:v>
                  </c:pt>
                  <c:pt idx="12">
                    <c:v>Угрозы, оскорбления в адрес учителей или иного персонала  </c:v>
                  </c:pt>
                </c:lvl>
              </c:multiLvlStrCache>
            </c:multiLvlStrRef>
          </c:cat>
          <c:val>
            <c:numRef>
              <c:f>'32'!$Q$2:$Q$17</c:f>
              <c:numCache>
                <c:formatCode>0.0</c:formatCode>
                <c:ptCount val="16"/>
                <c:pt idx="0">
                  <c:v>9.9195628785376986</c:v>
                </c:pt>
                <c:pt idx="1">
                  <c:v>14.985297820408967</c:v>
                </c:pt>
                <c:pt idx="2">
                  <c:v>31.732239939860118</c:v>
                </c:pt>
                <c:pt idx="3">
                  <c:v>38.096433862933253</c:v>
                </c:pt>
                <c:pt idx="4">
                  <c:v>4.4511893472242265</c:v>
                </c:pt>
                <c:pt idx="5">
                  <c:v>0</c:v>
                </c:pt>
                <c:pt idx="6">
                  <c:v>2.1538353436769309</c:v>
                </c:pt>
                <c:pt idx="7">
                  <c:v>5.7341159271196167</c:v>
                </c:pt>
                <c:pt idx="8">
                  <c:v>12.400850137539376</c:v>
                </c:pt>
                <c:pt idx="9">
                  <c:v>13.712360072924284</c:v>
                </c:pt>
                <c:pt idx="10">
                  <c:v>17.504781900991208</c:v>
                </c:pt>
                <c:pt idx="11">
                  <c:v>12.564352408226409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5630056"/>
        <c:axId val="165632408"/>
      </c:barChart>
      <c:catAx>
        <c:axId val="165630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65632408"/>
        <c:crosses val="autoZero"/>
        <c:auto val="1"/>
        <c:lblAlgn val="ctr"/>
        <c:lblOffset val="100"/>
        <c:noMultiLvlLbl val="0"/>
      </c:catAx>
      <c:valAx>
        <c:axId val="165632408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65630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57244693383508"/>
          <c:y val="0.19209119464726038"/>
          <c:w val="0.10649219325470653"/>
          <c:h val="0.2278050906655392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960000">
                  <a:alpha val="84000"/>
                </a:srgbClr>
              </a:solidFill>
            </c:spPr>
          </c:dPt>
          <c:cat>
            <c:strRef>
              <c:f>'23'!$B$1:$B$33</c:f>
              <c:strCache>
                <c:ptCount val="33"/>
                <c:pt idx="0">
                  <c:v>Австралия</c:v>
                </c:pt>
                <c:pt idx="1">
                  <c:v>Бразилия</c:v>
                </c:pt>
                <c:pt idx="2">
                  <c:v>Болгария</c:v>
                </c:pt>
                <c:pt idx="3">
                  <c:v>Чили</c:v>
                </c:pt>
                <c:pt idx="4">
                  <c:v>Хорватия</c:v>
                </c:pt>
                <c:pt idx="5">
                  <c:v>Чехия</c:v>
                </c:pt>
                <c:pt idx="6">
                  <c:v>Дания</c:v>
                </c:pt>
                <c:pt idx="7">
                  <c:v>Эстония</c:v>
                </c:pt>
                <c:pt idx="8">
                  <c:v>Финляндия</c:v>
                </c:pt>
                <c:pt idx="9">
                  <c:v>Франция</c:v>
                </c:pt>
                <c:pt idx="10">
                  <c:v>Грузия</c:v>
                </c:pt>
                <c:pt idx="11">
                  <c:v>Израиль</c:v>
                </c:pt>
                <c:pt idx="12">
                  <c:v>Италия</c:v>
                </c:pt>
                <c:pt idx="13">
                  <c:v>Корея</c:v>
                </c:pt>
                <c:pt idx="14">
                  <c:v>Латвия</c:v>
                </c:pt>
                <c:pt idx="15">
                  <c:v>Малайзия</c:v>
                </c:pt>
                <c:pt idx="16">
                  <c:v>Мексика</c:v>
                </c:pt>
                <c:pt idx="17">
                  <c:v>Нидерланды</c:v>
                </c:pt>
                <c:pt idx="18">
                  <c:v>Норвегия</c:v>
                </c:pt>
                <c:pt idx="19">
                  <c:v>Польша</c:v>
                </c:pt>
                <c:pt idx="20">
                  <c:v>Португалия</c:v>
                </c:pt>
                <c:pt idx="21">
                  <c:v>РФ</c:v>
                </c:pt>
                <c:pt idx="22">
                  <c:v>Сербия</c:v>
                </c:pt>
                <c:pt idx="23">
                  <c:v>Сингапур</c:v>
                </c:pt>
                <c:pt idx="24">
                  <c:v>Словакия</c:v>
                </c:pt>
                <c:pt idx="25">
                  <c:v>Испания</c:v>
                </c:pt>
                <c:pt idx="26">
                  <c:v>Швеция</c:v>
                </c:pt>
                <c:pt idx="27">
                  <c:v>США</c:v>
                </c:pt>
                <c:pt idx="28">
                  <c:v>Англия</c:v>
                </c:pt>
                <c:pt idx="29">
                  <c:v>Бельгия</c:v>
                </c:pt>
                <c:pt idx="30">
                  <c:v>ОАЭ</c:v>
                </c:pt>
                <c:pt idx="31">
                  <c:v>Канада</c:v>
                </c:pt>
                <c:pt idx="32">
                  <c:v>МС</c:v>
                </c:pt>
              </c:strCache>
            </c:strRef>
          </c:cat>
          <c:val>
            <c:numRef>
              <c:f>'23'!$C$1:$C$33</c:f>
              <c:numCache>
                <c:formatCode>General</c:formatCode>
                <c:ptCount val="33"/>
                <c:pt idx="0">
                  <c:v>70.709999999999994</c:v>
                </c:pt>
                <c:pt idx="1">
                  <c:v>81.44</c:v>
                </c:pt>
                <c:pt idx="2">
                  <c:v>70.47</c:v>
                </c:pt>
                <c:pt idx="3">
                  <c:v>50.34</c:v>
                </c:pt>
                <c:pt idx="4">
                  <c:v>100</c:v>
                </c:pt>
                <c:pt idx="5">
                  <c:v>99.82</c:v>
                </c:pt>
                <c:pt idx="6">
                  <c:v>100</c:v>
                </c:pt>
                <c:pt idx="7">
                  <c:v>97.46</c:v>
                </c:pt>
                <c:pt idx="8">
                  <c:v>29.88</c:v>
                </c:pt>
                <c:pt idx="9">
                  <c:v>98.93</c:v>
                </c:pt>
                <c:pt idx="10">
                  <c:v>90.33</c:v>
                </c:pt>
                <c:pt idx="11">
                  <c:v>82.38</c:v>
                </c:pt>
                <c:pt idx="12">
                  <c:v>96.94</c:v>
                </c:pt>
                <c:pt idx="13">
                  <c:v>100</c:v>
                </c:pt>
                <c:pt idx="14">
                  <c:v>97.83</c:v>
                </c:pt>
                <c:pt idx="15">
                  <c:v>20.22</c:v>
                </c:pt>
                <c:pt idx="16">
                  <c:v>75.89</c:v>
                </c:pt>
                <c:pt idx="17">
                  <c:v>90.59</c:v>
                </c:pt>
                <c:pt idx="18">
                  <c:v>30.48</c:v>
                </c:pt>
                <c:pt idx="19">
                  <c:v>7.71</c:v>
                </c:pt>
                <c:pt idx="20">
                  <c:v>91.06</c:v>
                </c:pt>
                <c:pt idx="21">
                  <c:v>84.5</c:v>
                </c:pt>
                <c:pt idx="22">
                  <c:v>99.61</c:v>
                </c:pt>
                <c:pt idx="23">
                  <c:v>95.95</c:v>
                </c:pt>
                <c:pt idx="24">
                  <c:v>97.03</c:v>
                </c:pt>
                <c:pt idx="25">
                  <c:v>99.79</c:v>
                </c:pt>
                <c:pt idx="26">
                  <c:v>10.86</c:v>
                </c:pt>
                <c:pt idx="27">
                  <c:v>68.56</c:v>
                </c:pt>
                <c:pt idx="28">
                  <c:v>93.94</c:v>
                </c:pt>
                <c:pt idx="29">
                  <c:v>100</c:v>
                </c:pt>
                <c:pt idx="30">
                  <c:v>84.23</c:v>
                </c:pt>
                <c:pt idx="31">
                  <c:v>82.78</c:v>
                </c:pt>
                <c:pt idx="32">
                  <c:v>78.12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30840"/>
        <c:axId val="165634368"/>
      </c:barChart>
      <c:catAx>
        <c:axId val="165630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165634368"/>
        <c:crosses val="autoZero"/>
        <c:auto val="1"/>
        <c:lblAlgn val="ctr"/>
        <c:lblOffset val="100"/>
        <c:noMultiLvlLbl val="0"/>
      </c:catAx>
      <c:valAx>
        <c:axId val="1656343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630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Лист1!$K$14</c:f>
              <c:strCache>
                <c:ptCount val="1"/>
                <c:pt idx="0">
                  <c:v>39 или менее</c:v>
                </c:pt>
              </c:strCache>
            </c:strRef>
          </c:tx>
          <c:invertIfNegative val="0"/>
          <c:cat>
            <c:strRef>
              <c:f>Лист1!$J$15:$J$19</c:f>
              <c:strCache>
                <c:ptCount val="5"/>
                <c:pt idx="0">
                  <c:v>Сотрудники школы имеют возможность активно участвовать в принятии школьных решений</c:v>
                </c:pt>
                <c:pt idx="1">
                  <c:v>Родители имеют возможность в этой школе активно участвовать в принятии школьных решений</c:v>
                </c:pt>
                <c:pt idx="2">
                  <c:v>Учащиеся школы имеют возможность активно участвовать в принятии школьных решений</c:v>
                </c:pt>
                <c:pt idx="3">
                  <c:v>Я (директор) принимаю важные решения самостоятельно</c:v>
                </c:pt>
                <c:pt idx="4">
                  <c:v>Существует культура сотрудничества, которая характеризуется взаимной поддержкой</c:v>
                </c:pt>
              </c:strCache>
            </c:strRef>
          </c:cat>
          <c:val>
            <c:numRef>
              <c:f>Лист1!$K$15:$K$19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95.6</c:v>
                </c:pt>
                <c:pt idx="3">
                  <c:v>53.9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Лист1!$L$14</c:f>
              <c:strCache>
                <c:ptCount val="1"/>
                <c:pt idx="0">
                  <c:v>40-49</c:v>
                </c:pt>
              </c:strCache>
            </c:strRef>
          </c:tx>
          <c:invertIfNegative val="0"/>
          <c:cat>
            <c:strRef>
              <c:f>Лист1!$J$15:$J$19</c:f>
              <c:strCache>
                <c:ptCount val="5"/>
                <c:pt idx="0">
                  <c:v>Сотрудники школы имеют возможность активно участвовать в принятии школьных решений</c:v>
                </c:pt>
                <c:pt idx="1">
                  <c:v>Родители имеют возможность в этой школе активно участвовать в принятии школьных решений</c:v>
                </c:pt>
                <c:pt idx="2">
                  <c:v>Учащиеся школы имеют возможность активно участвовать в принятии школьных решений</c:v>
                </c:pt>
                <c:pt idx="3">
                  <c:v>Я (директор) принимаю важные решения самостоятельно</c:v>
                </c:pt>
                <c:pt idx="4">
                  <c:v>Существует культура сотрудничества, которая характеризуется взаимной поддержкой</c:v>
                </c:pt>
              </c:strCache>
            </c:strRef>
          </c:cat>
          <c:val>
            <c:numRef>
              <c:f>Лист1!$L$15:$L$19</c:f>
              <c:numCache>
                <c:formatCode>General</c:formatCode>
                <c:ptCount val="5"/>
                <c:pt idx="0">
                  <c:v>100</c:v>
                </c:pt>
                <c:pt idx="1">
                  <c:v>98.3</c:v>
                </c:pt>
                <c:pt idx="2">
                  <c:v>88.6</c:v>
                </c:pt>
                <c:pt idx="3">
                  <c:v>29.1</c:v>
                </c:pt>
                <c:pt idx="4">
                  <c:v>96.9</c:v>
                </c:pt>
              </c:numCache>
            </c:numRef>
          </c:val>
        </c:ser>
        <c:ser>
          <c:idx val="2"/>
          <c:order val="2"/>
          <c:tx>
            <c:strRef>
              <c:f>Лист1!$M$14</c:f>
              <c:strCache>
                <c:ptCount val="1"/>
                <c:pt idx="0">
                  <c:v>50-59</c:v>
                </c:pt>
              </c:strCache>
            </c:strRef>
          </c:tx>
          <c:invertIfNegative val="0"/>
          <c:cat>
            <c:strRef>
              <c:f>Лист1!$J$15:$J$19</c:f>
              <c:strCache>
                <c:ptCount val="5"/>
                <c:pt idx="0">
                  <c:v>Сотрудники школы имеют возможность активно участвовать в принятии школьных решений</c:v>
                </c:pt>
                <c:pt idx="1">
                  <c:v>Родители имеют возможность в этой школе активно участвовать в принятии школьных решений</c:v>
                </c:pt>
                <c:pt idx="2">
                  <c:v>Учащиеся школы имеют возможность активно участвовать в принятии школьных решений</c:v>
                </c:pt>
                <c:pt idx="3">
                  <c:v>Я (директор) принимаю важные решения самостоятельно</c:v>
                </c:pt>
                <c:pt idx="4">
                  <c:v>Существует культура сотрудничества, которая характеризуется взаимной поддержкой</c:v>
                </c:pt>
              </c:strCache>
            </c:strRef>
          </c:cat>
          <c:val>
            <c:numRef>
              <c:f>Лист1!$M$15:$M$19</c:f>
              <c:numCache>
                <c:formatCode>General</c:formatCode>
                <c:ptCount val="5"/>
                <c:pt idx="0">
                  <c:v>100</c:v>
                </c:pt>
                <c:pt idx="1">
                  <c:v>91.2</c:v>
                </c:pt>
                <c:pt idx="2">
                  <c:v>89.4</c:v>
                </c:pt>
                <c:pt idx="3">
                  <c:v>45.5</c:v>
                </c:pt>
                <c:pt idx="4">
                  <c:v>96.1</c:v>
                </c:pt>
              </c:numCache>
            </c:numRef>
          </c:val>
        </c:ser>
        <c:ser>
          <c:idx val="3"/>
          <c:order val="3"/>
          <c:tx>
            <c:strRef>
              <c:f>Лист1!$N$14</c:f>
              <c:strCache>
                <c:ptCount val="1"/>
                <c:pt idx="0">
                  <c:v>60 и более</c:v>
                </c:pt>
              </c:strCache>
            </c:strRef>
          </c:tx>
          <c:invertIfNegative val="0"/>
          <c:cat>
            <c:strRef>
              <c:f>Лист1!$J$15:$J$19</c:f>
              <c:strCache>
                <c:ptCount val="5"/>
                <c:pt idx="0">
                  <c:v>Сотрудники школы имеют возможность активно участвовать в принятии школьных решений</c:v>
                </c:pt>
                <c:pt idx="1">
                  <c:v>Родители имеют возможность в этой школе активно участвовать в принятии школьных решений</c:v>
                </c:pt>
                <c:pt idx="2">
                  <c:v>Учащиеся школы имеют возможность активно участвовать в принятии школьных решений</c:v>
                </c:pt>
                <c:pt idx="3">
                  <c:v>Я (директор) принимаю важные решения самостоятельно</c:v>
                </c:pt>
                <c:pt idx="4">
                  <c:v>Существует культура сотрудничества, которая характеризуется взаимной поддержкой</c:v>
                </c:pt>
              </c:strCache>
            </c:strRef>
          </c:cat>
          <c:val>
            <c:numRef>
              <c:f>Лист1!$N$15:$N$19</c:f>
              <c:numCache>
                <c:formatCode>General</c:formatCode>
                <c:ptCount val="5"/>
                <c:pt idx="0">
                  <c:v>100</c:v>
                </c:pt>
                <c:pt idx="1">
                  <c:v>90.1</c:v>
                </c:pt>
                <c:pt idx="2">
                  <c:v>84.5</c:v>
                </c:pt>
                <c:pt idx="3">
                  <c:v>49.3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29664"/>
        <c:axId val="165630448"/>
      </c:barChart>
      <c:catAx>
        <c:axId val="16562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165630448"/>
        <c:crosses val="autoZero"/>
        <c:auto val="1"/>
        <c:lblAlgn val="ctr"/>
        <c:lblOffset val="100"/>
        <c:noMultiLvlLbl val="0"/>
      </c:catAx>
      <c:valAx>
        <c:axId val="1656304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62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96996722113275"/>
          <c:y val="0.13917307775764842"/>
          <c:w val="0.10646641742275412"/>
          <c:h val="0.415458550782846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62076108406188E-2"/>
          <c:y val="3.2826334208223971E-2"/>
          <c:w val="0.85225640118842161"/>
          <c:h val="0.4615647419072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'39'!$I$2</c:f>
              <c:strCache>
                <c:ptCount val="1"/>
                <c:pt idx="0">
                  <c:v>39 или менее</c:v>
                </c:pt>
              </c:strCache>
            </c:strRef>
          </c:tx>
          <c:invertIfNegative val="0"/>
          <c:cat>
            <c:strRef>
              <c:f>'39'!$H$3:$H$11</c:f>
              <c:strCache>
                <c:ptCount val="9"/>
                <c:pt idx="0">
                  <c:v>Преимущества этой профессии явно перевешивают недостатки.  </c:v>
                </c:pt>
                <c:pt idx="1">
                  <c:v>Если бы я мог решать заново, я бы снова выбрал эту работу / должность.  </c:v>
                </c:pt>
                <c:pt idx="2">
                  <c:v>Я хотел бы сменить школу, если бы это было возможно.  </c:v>
                </c:pt>
                <c:pt idx="3">
                  <c:v>Я сожалею, что решил стать директором.  </c:v>
                </c:pt>
                <c:pt idx="4">
                  <c:v>Мне нравится работать в этой школе.  </c:v>
                </c:pt>
                <c:pt idx="5">
                  <c:v>Я бы рекомендовал мою школу как хорошее место для работы.  </c:v>
                </c:pt>
                <c:pt idx="6">
                  <c:v>Я думаю, что профессия учителя ценится в обществе.  </c:v>
                </c:pt>
                <c:pt idx="7">
                  <c:v>Я доволен результатами своей работы в этой школе.  </c:v>
                </c:pt>
                <c:pt idx="8">
                  <c:v>В целом я доволен своей работой.  </c:v>
                </c:pt>
              </c:strCache>
            </c:strRef>
          </c:cat>
          <c:val>
            <c:numRef>
              <c:f>'39'!$I$3:$I$11</c:f>
              <c:numCache>
                <c:formatCode>0.0</c:formatCode>
                <c:ptCount val="9"/>
                <c:pt idx="0">
                  <c:v>81.971795955449792</c:v>
                </c:pt>
                <c:pt idx="1">
                  <c:v>95.728500638745786</c:v>
                </c:pt>
                <c:pt idx="2">
                  <c:v>15.516778959728663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55.508014274008325</c:v>
                </c:pt>
                <c:pt idx="7">
                  <c:v>80.083198809648877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'39'!$J$2</c:f>
              <c:strCache>
                <c:ptCount val="1"/>
                <c:pt idx="0">
                  <c:v>40-49</c:v>
                </c:pt>
              </c:strCache>
            </c:strRef>
          </c:tx>
          <c:invertIfNegative val="0"/>
          <c:cat>
            <c:strRef>
              <c:f>'39'!$H$3:$H$11</c:f>
              <c:strCache>
                <c:ptCount val="9"/>
                <c:pt idx="0">
                  <c:v>Преимущества этой профессии явно перевешивают недостатки.  </c:v>
                </c:pt>
                <c:pt idx="1">
                  <c:v>Если бы я мог решать заново, я бы снова выбрал эту работу / должность.  </c:v>
                </c:pt>
                <c:pt idx="2">
                  <c:v>Я хотел бы сменить школу, если бы это было возможно.  </c:v>
                </c:pt>
                <c:pt idx="3">
                  <c:v>Я сожалею, что решил стать директором.  </c:v>
                </c:pt>
                <c:pt idx="4">
                  <c:v>Мне нравится работать в этой школе.  </c:v>
                </c:pt>
                <c:pt idx="5">
                  <c:v>Я бы рекомендовал мою школу как хорошее место для работы.  </c:v>
                </c:pt>
                <c:pt idx="6">
                  <c:v>Я думаю, что профессия учителя ценится в обществе.  </c:v>
                </c:pt>
                <c:pt idx="7">
                  <c:v>Я доволен результатами своей работы в этой школе.  </c:v>
                </c:pt>
                <c:pt idx="8">
                  <c:v>В целом я доволен своей работой.  </c:v>
                </c:pt>
              </c:strCache>
            </c:strRef>
          </c:cat>
          <c:val>
            <c:numRef>
              <c:f>'39'!$J$3:$J$11</c:f>
              <c:numCache>
                <c:formatCode>0.0</c:formatCode>
                <c:ptCount val="9"/>
                <c:pt idx="0">
                  <c:v>72.261663490899508</c:v>
                </c:pt>
                <c:pt idx="1">
                  <c:v>84.682465863922658</c:v>
                </c:pt>
                <c:pt idx="2">
                  <c:v>3.9984844435304328</c:v>
                </c:pt>
                <c:pt idx="3">
                  <c:v>12.602060342147483</c:v>
                </c:pt>
                <c:pt idx="4">
                  <c:v>99.764960810454653</c:v>
                </c:pt>
                <c:pt idx="5">
                  <c:v>98.033753125862475</c:v>
                </c:pt>
                <c:pt idx="6">
                  <c:v>44.313613068574611</c:v>
                </c:pt>
                <c:pt idx="7">
                  <c:v>84.774951328820592</c:v>
                </c:pt>
                <c:pt idx="8">
                  <c:v>95.88717880613639</c:v>
                </c:pt>
              </c:numCache>
            </c:numRef>
          </c:val>
        </c:ser>
        <c:ser>
          <c:idx val="2"/>
          <c:order val="2"/>
          <c:tx>
            <c:strRef>
              <c:f>'39'!$K$2</c:f>
              <c:strCache>
                <c:ptCount val="1"/>
                <c:pt idx="0">
                  <c:v>50-59</c:v>
                </c:pt>
              </c:strCache>
            </c:strRef>
          </c:tx>
          <c:invertIfNegative val="0"/>
          <c:cat>
            <c:strRef>
              <c:f>'39'!$H$3:$H$11</c:f>
              <c:strCache>
                <c:ptCount val="9"/>
                <c:pt idx="0">
                  <c:v>Преимущества этой профессии явно перевешивают недостатки.  </c:v>
                </c:pt>
                <c:pt idx="1">
                  <c:v>Если бы я мог решать заново, я бы снова выбрал эту работу / должность.  </c:v>
                </c:pt>
                <c:pt idx="2">
                  <c:v>Я хотел бы сменить школу, если бы это было возможно.  </c:v>
                </c:pt>
                <c:pt idx="3">
                  <c:v>Я сожалею, что решил стать директором.  </c:v>
                </c:pt>
                <c:pt idx="4">
                  <c:v>Мне нравится работать в этой школе.  </c:v>
                </c:pt>
                <c:pt idx="5">
                  <c:v>Я бы рекомендовал мою школу как хорошее место для работы.  </c:v>
                </c:pt>
                <c:pt idx="6">
                  <c:v>Я думаю, что профессия учителя ценится в обществе.  </c:v>
                </c:pt>
                <c:pt idx="7">
                  <c:v>Я доволен результатами своей работы в этой школе.  </c:v>
                </c:pt>
                <c:pt idx="8">
                  <c:v>В целом я доволен своей работой.  </c:v>
                </c:pt>
              </c:strCache>
            </c:strRef>
          </c:cat>
          <c:val>
            <c:numRef>
              <c:f>'39'!$K$3:$K$11</c:f>
              <c:numCache>
                <c:formatCode>0.0</c:formatCode>
                <c:ptCount val="9"/>
                <c:pt idx="0">
                  <c:v>84.848139008827957</c:v>
                </c:pt>
                <c:pt idx="1">
                  <c:v>87.400659247232895</c:v>
                </c:pt>
                <c:pt idx="2">
                  <c:v>0.44953966750818963</c:v>
                </c:pt>
                <c:pt idx="3">
                  <c:v>3.784941402910555</c:v>
                </c:pt>
                <c:pt idx="4">
                  <c:v>94.789801246120561</c:v>
                </c:pt>
                <c:pt idx="5">
                  <c:v>96.516637756742796</c:v>
                </c:pt>
                <c:pt idx="6">
                  <c:v>61.840705804787419</c:v>
                </c:pt>
                <c:pt idx="7">
                  <c:v>76.4349978731709</c:v>
                </c:pt>
                <c:pt idx="8">
                  <c:v>93.949251006766602</c:v>
                </c:pt>
              </c:numCache>
            </c:numRef>
          </c:val>
        </c:ser>
        <c:ser>
          <c:idx val="3"/>
          <c:order val="3"/>
          <c:tx>
            <c:strRef>
              <c:f>'39'!$L$2</c:f>
              <c:strCache>
                <c:ptCount val="1"/>
                <c:pt idx="0">
                  <c:v>60 и более</c:v>
                </c:pt>
              </c:strCache>
            </c:strRef>
          </c:tx>
          <c:invertIfNegative val="0"/>
          <c:cat>
            <c:strRef>
              <c:f>'39'!$H$3:$H$11</c:f>
              <c:strCache>
                <c:ptCount val="9"/>
                <c:pt idx="0">
                  <c:v>Преимущества этой профессии явно перевешивают недостатки.  </c:v>
                </c:pt>
                <c:pt idx="1">
                  <c:v>Если бы я мог решать заново, я бы снова выбрал эту работу / должность.  </c:v>
                </c:pt>
                <c:pt idx="2">
                  <c:v>Я хотел бы сменить школу, если бы это было возможно.  </c:v>
                </c:pt>
                <c:pt idx="3">
                  <c:v>Я сожалею, что решил стать директором.  </c:v>
                </c:pt>
                <c:pt idx="4">
                  <c:v>Мне нравится работать в этой школе.  </c:v>
                </c:pt>
                <c:pt idx="5">
                  <c:v>Я бы рекомендовал мою школу как хорошее место для работы.  </c:v>
                </c:pt>
                <c:pt idx="6">
                  <c:v>Я думаю, что профессия учителя ценится в обществе.  </c:v>
                </c:pt>
                <c:pt idx="7">
                  <c:v>Я доволен результатами своей работы в этой школе.  </c:v>
                </c:pt>
                <c:pt idx="8">
                  <c:v>В целом я доволен своей работой.  </c:v>
                </c:pt>
              </c:strCache>
            </c:strRef>
          </c:cat>
          <c:val>
            <c:numRef>
              <c:f>'39'!$L$3:$L$11</c:f>
              <c:numCache>
                <c:formatCode>0.0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16.901639878981054</c:v>
                </c:pt>
                <c:pt idx="3">
                  <c:v>0.75266623755277151</c:v>
                </c:pt>
                <c:pt idx="4">
                  <c:v>100</c:v>
                </c:pt>
                <c:pt idx="5">
                  <c:v>92.320836152741364</c:v>
                </c:pt>
                <c:pt idx="6">
                  <c:v>66.429974369107441</c:v>
                </c:pt>
                <c:pt idx="7">
                  <c:v>85.070248469412945</c:v>
                </c:pt>
                <c:pt idx="8">
                  <c:v>96.572835051206027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28880"/>
        <c:axId val="165632016"/>
      </c:barChart>
      <c:catAx>
        <c:axId val="16562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165632016"/>
        <c:crosses val="autoZero"/>
        <c:auto val="1"/>
        <c:lblAlgn val="ctr"/>
        <c:lblOffset val="100"/>
        <c:noMultiLvlLbl val="0"/>
      </c:catAx>
      <c:valAx>
        <c:axId val="165632016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62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447046286305488"/>
          <c:y val="0.13706877527359984"/>
          <c:w val="9.1049464908605063E-2"/>
          <c:h val="0.387705957498391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>
                <a:effectLst/>
              </a:rPr>
              <a:t>Я думаю, что профессия учителя ценится в обществе</a:t>
            </a:r>
            <a:r>
              <a:rPr lang="ru-RU" sz="1600" baseline="0"/>
              <a:t> </a:t>
            </a:r>
            <a:endParaRPr lang="ru-RU" sz="16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788781965606344"/>
          <c:y val="0.23700532546263833"/>
          <c:w val="0.65463334224360692"/>
          <c:h val="0.61374450712106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Согласен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Лист1!$C$1:$F$1</c:f>
              <c:strCache>
                <c:ptCount val="4"/>
                <c:pt idx="0">
                  <c:v>Моложе 29</c:v>
                </c:pt>
                <c:pt idx="1">
                  <c:v>30-39</c:v>
                </c:pt>
                <c:pt idx="2">
                  <c:v>40-59</c:v>
                </c:pt>
                <c:pt idx="3">
                  <c:v>Больше 60</c:v>
                </c:pt>
              </c:strCache>
            </c:strRef>
          </c:cat>
          <c:val>
            <c:numRef>
              <c:f>Лист1!$C$2:$F$2</c:f>
              <c:numCache>
                <c:formatCode>0.0</c:formatCode>
                <c:ptCount val="4"/>
                <c:pt idx="0">
                  <c:v>45.83</c:v>
                </c:pt>
                <c:pt idx="1">
                  <c:v>37.619999999999997</c:v>
                </c:pt>
                <c:pt idx="2">
                  <c:v>34.47</c:v>
                </c:pt>
                <c:pt idx="3">
                  <c:v>40.74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Полностью согласен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Лист1!$C$1:$F$1</c:f>
              <c:strCache>
                <c:ptCount val="4"/>
                <c:pt idx="0">
                  <c:v>Моложе 29</c:v>
                </c:pt>
                <c:pt idx="1">
                  <c:v>30-39</c:v>
                </c:pt>
                <c:pt idx="2">
                  <c:v>40-59</c:v>
                </c:pt>
                <c:pt idx="3">
                  <c:v>Больше 60</c:v>
                </c:pt>
              </c:strCache>
            </c:str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12.84</c:v>
                </c:pt>
                <c:pt idx="1">
                  <c:v>6.14</c:v>
                </c:pt>
                <c:pt idx="2">
                  <c:v>6.7</c:v>
                </c:pt>
                <c:pt idx="3">
                  <c:v>5.94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33192"/>
        <c:axId val="165634760"/>
      </c:barChart>
      <c:catAx>
        <c:axId val="165633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65634760"/>
        <c:crosses val="autoZero"/>
        <c:auto val="1"/>
        <c:lblAlgn val="ctr"/>
        <c:lblOffset val="100"/>
        <c:noMultiLvlLbl val="0"/>
      </c:catAx>
      <c:valAx>
        <c:axId val="1656347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%</a:t>
                </a:r>
              </a:p>
            </c:rich>
          </c:tx>
          <c:layout>
            <c:manualLayout>
              <c:xMode val="edge"/>
              <c:yMode val="edge"/>
              <c:x val="7.3554308117259201E-2"/>
              <c:y val="0.1328514141353922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65633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2116189967036"/>
          <c:y val="0.37560172870138264"/>
          <c:w val="0.20050476699634678"/>
          <c:h val="0.293102637938251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Лист1!$B$32</c:f>
              <c:strCache>
                <c:ptCount val="1"/>
                <c:pt idx="0">
                  <c:v>Моложе 25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7.0203876522685095E-4"/>
                  <c:y val="3.63306085376930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99409468805430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Лист1!$A$33:$A$34</c:f>
              <c:strCache>
                <c:ptCount val="2"/>
                <c:pt idx="0">
                  <c:v>РФ</c:v>
                </c:pt>
                <c:pt idx="1">
                  <c:v>МС</c:v>
                </c:pt>
              </c:strCache>
            </c:strRef>
          </c:cat>
          <c:val>
            <c:numRef>
              <c:f>Лист1!$B$33:$B$34</c:f>
              <c:numCache>
                <c:formatCode>General</c:formatCode>
                <c:ptCount val="2"/>
                <c:pt idx="0">
                  <c:v>4.7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Лист1!$C$32</c:f>
              <c:strCache>
                <c:ptCount val="1"/>
                <c:pt idx="0">
                  <c:v>25-29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6.706933190964650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7814198229027E-2"/>
                  <c:y val="-3.63306085376930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Лист1!$A$33:$A$34</c:f>
              <c:strCache>
                <c:ptCount val="2"/>
                <c:pt idx="0">
                  <c:v>РФ</c:v>
                </c:pt>
                <c:pt idx="1">
                  <c:v>МС</c:v>
                </c:pt>
              </c:strCache>
            </c:strRef>
          </c:cat>
          <c:val>
            <c:numRef>
              <c:f>Лист1!$C$33:$C$34</c:f>
              <c:numCache>
                <c:formatCode>General</c:formatCode>
                <c:ptCount val="2"/>
                <c:pt idx="0">
                  <c:v>7.6</c:v>
                </c:pt>
                <c:pt idx="1">
                  <c:v>10.1</c:v>
                </c:pt>
              </c:numCache>
            </c:numRef>
          </c:val>
        </c:ser>
        <c:ser>
          <c:idx val="2"/>
          <c:order val="2"/>
          <c:tx>
            <c:strRef>
              <c:f>Лист1!$D$32</c:f>
              <c:strCache>
                <c:ptCount val="1"/>
                <c:pt idx="0">
                  <c:v>30-39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Лист1!$A$33:$A$34</c:f>
              <c:strCache>
                <c:ptCount val="2"/>
                <c:pt idx="0">
                  <c:v>РФ</c:v>
                </c:pt>
                <c:pt idx="1">
                  <c:v>МС</c:v>
                </c:pt>
              </c:strCache>
            </c:strRef>
          </c:cat>
          <c:val>
            <c:numRef>
              <c:f>Лист1!$D$33:$D$34</c:f>
              <c:numCache>
                <c:formatCode>General</c:formatCode>
                <c:ptCount val="2"/>
                <c:pt idx="0">
                  <c:v>17.5</c:v>
                </c:pt>
                <c:pt idx="1">
                  <c:v>28.4</c:v>
                </c:pt>
              </c:numCache>
            </c:numRef>
          </c:val>
        </c:ser>
        <c:ser>
          <c:idx val="3"/>
          <c:order val="3"/>
          <c:tx>
            <c:strRef>
              <c:f>Лист1!$E$32</c:f>
              <c:strCache>
                <c:ptCount val="1"/>
                <c:pt idx="0">
                  <c:v>40-49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Лист1!$A$33:$A$34</c:f>
              <c:strCache>
                <c:ptCount val="2"/>
                <c:pt idx="0">
                  <c:v>РФ</c:v>
                </c:pt>
                <c:pt idx="1">
                  <c:v>МС</c:v>
                </c:pt>
              </c:strCache>
            </c:strRef>
          </c:cat>
          <c:val>
            <c:numRef>
              <c:f>Лист1!$E$33:$E$34</c:f>
              <c:numCache>
                <c:formatCode>General</c:formatCode>
                <c:ptCount val="2"/>
                <c:pt idx="0">
                  <c:v>30.6</c:v>
                </c:pt>
                <c:pt idx="1">
                  <c:v>28.7</c:v>
                </c:pt>
              </c:numCache>
            </c:numRef>
          </c:val>
        </c:ser>
        <c:ser>
          <c:idx val="4"/>
          <c:order val="4"/>
          <c:tx>
            <c:strRef>
              <c:f>Лист1!$F$32</c:f>
              <c:strCache>
                <c:ptCount val="1"/>
                <c:pt idx="0">
                  <c:v>50-59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Лист1!$A$33:$A$34</c:f>
              <c:strCache>
                <c:ptCount val="2"/>
                <c:pt idx="0">
                  <c:v>РФ</c:v>
                </c:pt>
                <c:pt idx="1">
                  <c:v>МС</c:v>
                </c:pt>
              </c:strCache>
            </c:strRef>
          </c:cat>
          <c:val>
            <c:numRef>
              <c:f>Лист1!$F$33:$F$34</c:f>
              <c:numCache>
                <c:formatCode>General</c:formatCode>
                <c:ptCount val="2"/>
                <c:pt idx="0">
                  <c:v>29.9</c:v>
                </c:pt>
                <c:pt idx="1">
                  <c:v>23.9</c:v>
                </c:pt>
              </c:numCache>
            </c:numRef>
          </c:val>
        </c:ser>
        <c:ser>
          <c:idx val="5"/>
          <c:order val="5"/>
          <c:tx>
            <c:strRef>
              <c:f>Лист1!$G$32</c:f>
              <c:strCache>
                <c:ptCount val="1"/>
                <c:pt idx="0">
                  <c:v>Старше 60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Лист1!$A$33:$A$34</c:f>
              <c:strCache>
                <c:ptCount val="2"/>
                <c:pt idx="0">
                  <c:v>РФ</c:v>
                </c:pt>
                <c:pt idx="1">
                  <c:v>МС</c:v>
                </c:pt>
              </c:strCache>
            </c:strRef>
          </c:cat>
          <c:val>
            <c:numRef>
              <c:f>Лист1!$G$33:$G$34</c:f>
              <c:numCache>
                <c:formatCode>General</c:formatCode>
                <c:ptCount val="2"/>
                <c:pt idx="0">
                  <c:v>9.7000000000000011</c:v>
                </c:pt>
                <c:pt idx="1">
                  <c:v>6.8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5628488"/>
        <c:axId val="165633976"/>
      </c:barChart>
      <c:catAx>
        <c:axId val="165628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633976"/>
        <c:crosses val="autoZero"/>
        <c:auto val="1"/>
        <c:lblAlgn val="ctr"/>
        <c:lblOffset val="100"/>
        <c:noMultiLvlLbl val="0"/>
      </c:catAx>
      <c:valAx>
        <c:axId val="165633976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628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'[глава 1.xlsx]Лист1'!$B$1</c:f>
              <c:strCache>
                <c:ptCount val="1"/>
                <c:pt idx="0">
                  <c:v>Стаж работы учителем в этой школе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'[глава 1.xlsx]Лист1'!$A$2:$A$3</c:f>
              <c:strCache>
                <c:ptCount val="2"/>
                <c:pt idx="0">
                  <c:v>МС</c:v>
                </c:pt>
                <c:pt idx="1">
                  <c:v>РФ</c:v>
                </c:pt>
              </c:strCache>
            </c:strRef>
          </c:cat>
          <c:val>
            <c:numRef>
              <c:f>'[глава 1.xlsx]Лист1'!$B$2:$B$3</c:f>
              <c:numCache>
                <c:formatCode>#,##0.0</c:formatCode>
                <c:ptCount val="2"/>
                <c:pt idx="0">
                  <c:v>10.27769521779174</c:v>
                </c:pt>
                <c:pt idx="1">
                  <c:v>15.427165890444931</c:v>
                </c:pt>
              </c:numCache>
            </c:numRef>
          </c:val>
        </c:ser>
        <c:ser>
          <c:idx val="1"/>
          <c:order val="1"/>
          <c:tx>
            <c:strRef>
              <c:f>'[глава 1.xlsx]Лист1'!$C$1</c:f>
              <c:strCache>
                <c:ptCount val="1"/>
                <c:pt idx="0">
                  <c:v>Общий стаж работы учителем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'[глава 1.xlsx]Лист1'!$A$2:$A$3</c:f>
              <c:strCache>
                <c:ptCount val="2"/>
                <c:pt idx="0">
                  <c:v>МС</c:v>
                </c:pt>
                <c:pt idx="1">
                  <c:v>РФ</c:v>
                </c:pt>
              </c:strCache>
            </c:strRef>
          </c:cat>
          <c:val>
            <c:numRef>
              <c:f>'[глава 1.xlsx]Лист1'!$C$2:$C$3</c:f>
              <c:numCache>
                <c:formatCode>#,##0.0</c:formatCode>
                <c:ptCount val="2"/>
                <c:pt idx="0">
                  <c:v>16.560193313737312</c:v>
                </c:pt>
                <c:pt idx="1">
                  <c:v>20.552992120221091</c:v>
                </c:pt>
              </c:numCache>
            </c:numRef>
          </c:val>
        </c:ser>
        <c:ser>
          <c:idx val="2"/>
          <c:order val="2"/>
          <c:tx>
            <c:strRef>
              <c:f>'[глава 1.xlsx]Лист1'!$D$1</c:f>
              <c:strCache>
                <c:ptCount val="1"/>
                <c:pt idx="0">
                  <c:v>Стаж работы в системе образования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'[глава 1.xlsx]Лист1'!$A$2:$A$3</c:f>
              <c:strCache>
                <c:ptCount val="2"/>
                <c:pt idx="0">
                  <c:v>МС</c:v>
                </c:pt>
                <c:pt idx="1">
                  <c:v>РФ</c:v>
                </c:pt>
              </c:strCache>
            </c:strRef>
          </c:cat>
          <c:val>
            <c:numRef>
              <c:f>'[глава 1.xlsx]Лист1'!$D$2:$D$3</c:f>
              <c:numCache>
                <c:formatCode>#,##0.0</c:formatCode>
                <c:ptCount val="2"/>
                <c:pt idx="0">
                  <c:v>2.6848635427218119</c:v>
                </c:pt>
                <c:pt idx="1">
                  <c:v>3.3248972006053461</c:v>
                </c:pt>
              </c:numCache>
            </c:numRef>
          </c:val>
        </c:ser>
        <c:ser>
          <c:idx val="3"/>
          <c:order val="3"/>
          <c:tx>
            <c:strRef>
              <c:f>'[глава 1.xlsx]Лист1'!$E$1</c:f>
              <c:strCache>
                <c:ptCount val="1"/>
                <c:pt idx="0">
                  <c:v>Стаж работы на других должностях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'[глава 1.xlsx]Лист1'!$A$2:$A$3</c:f>
              <c:strCache>
                <c:ptCount val="2"/>
                <c:pt idx="0">
                  <c:v>МС</c:v>
                </c:pt>
                <c:pt idx="1">
                  <c:v>РФ</c:v>
                </c:pt>
              </c:strCache>
            </c:strRef>
          </c:cat>
          <c:val>
            <c:numRef>
              <c:f>'[глава 1.xlsx]Лист1'!$E$2:$E$3</c:f>
              <c:numCache>
                <c:formatCode>#,##0.0</c:formatCode>
                <c:ptCount val="2"/>
                <c:pt idx="0">
                  <c:v>3.671711153916005</c:v>
                </c:pt>
                <c:pt idx="1">
                  <c:v>2.312444950010732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5627704"/>
        <c:axId val="165628096"/>
      </c:barChart>
      <c:catAx>
        <c:axId val="165627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628096"/>
        <c:crosses val="autoZero"/>
        <c:auto val="1"/>
        <c:lblAlgn val="ctr"/>
        <c:lblOffset val="100"/>
        <c:noMultiLvlLbl val="0"/>
      </c:catAx>
      <c:valAx>
        <c:axId val="1656280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Лет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32243507359790502"/>
              <c:y val="0.9058929216796609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6277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МС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Лист4!$A$2:$A$10</c:f>
              <c:strCache>
                <c:ptCount val="9"/>
                <c:pt idx="0">
                  <c:v>Индивидуальное планирование или подготовка к урокам как в школе, так и вне ее </c:v>
                </c:pt>
                <c:pt idx="1">
                  <c:v>Работа в команде и общение с коллегами в этой школе</c:v>
                </c:pt>
                <c:pt idx="2">
                  <c:v>Проверка работ учащихся</c:v>
                </c:pt>
                <c:pt idx="3">
                  <c:v>Консультирование учащихся (в том числе индивидуальное консультирование, профориентация и консультирование по вопросам, связанным с малолетней преступностью)</c:v>
                </c:pt>
                <c:pt idx="4">
                  <c:v>Участие в управлении школой</c:v>
                </c:pt>
                <c:pt idx="5">
                  <c:v>Общая административная работа (в том числе такие виды деятельности учителя, как ведение документации, общение и т.д.) </c:v>
                </c:pt>
                <c:pt idx="6">
                  <c:v>Связь и сотрудничество с родителями или опекунами</c:v>
                </c:pt>
                <c:pt idx="7">
                  <c:v>Участие во внешкольных мероприятиях (например, спортивные и культурные мероприятия во внеурочное время)</c:v>
                </c:pt>
                <c:pt idx="8">
                  <c:v>Другие виды деятельности</c:v>
                </c:pt>
              </c:strCache>
            </c:strRef>
          </c:cat>
          <c:val>
            <c:numRef>
              <c:f>Лист4!$B$2:$B$10</c:f>
              <c:numCache>
                <c:formatCode>0.00</c:formatCode>
                <c:ptCount val="9"/>
                <c:pt idx="0">
                  <c:v>7.1780500207299553</c:v>
                </c:pt>
                <c:pt idx="1">
                  <c:v>2.9148544098579801</c:v>
                </c:pt>
                <c:pt idx="2">
                  <c:v>4.9227549719780761</c:v>
                </c:pt>
                <c:pt idx="3">
                  <c:v>2.3258955233699932</c:v>
                </c:pt>
                <c:pt idx="4">
                  <c:v>1.6225206015042539</c:v>
                </c:pt>
                <c:pt idx="5">
                  <c:v>2.9956290417550568</c:v>
                </c:pt>
                <c:pt idx="6">
                  <c:v>1.647238627002064</c:v>
                </c:pt>
                <c:pt idx="7">
                  <c:v>2.2297685745144431</c:v>
                </c:pt>
                <c:pt idx="8">
                  <c:v>2.1842208980592979</c:v>
                </c:pt>
              </c:numCache>
            </c:numRef>
          </c:val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Лист4!$A$2:$A$10</c:f>
              <c:strCache>
                <c:ptCount val="9"/>
                <c:pt idx="0">
                  <c:v>Индивидуальное планирование или подготовка к урокам как в школе, так и вне ее </c:v>
                </c:pt>
                <c:pt idx="1">
                  <c:v>Работа в команде и общение с коллегами в этой школе</c:v>
                </c:pt>
                <c:pt idx="2">
                  <c:v>Проверка работ учащихся</c:v>
                </c:pt>
                <c:pt idx="3">
                  <c:v>Консультирование учащихся (в том числе индивидуальное консультирование, профориентация и консультирование по вопросам, связанным с малолетней преступностью)</c:v>
                </c:pt>
                <c:pt idx="4">
                  <c:v>Участие в управлении школой</c:v>
                </c:pt>
                <c:pt idx="5">
                  <c:v>Общая административная работа (в том числе такие виды деятельности учителя, как ведение документации, общение и т.д.) </c:v>
                </c:pt>
                <c:pt idx="6">
                  <c:v>Связь и сотрудничество с родителями или опекунами</c:v>
                </c:pt>
                <c:pt idx="7">
                  <c:v>Участие во внешкольных мероприятиях (например, спортивные и культурные мероприятия во внеурочное время)</c:v>
                </c:pt>
                <c:pt idx="8">
                  <c:v>Другие виды деятельности</c:v>
                </c:pt>
              </c:strCache>
            </c:strRef>
          </c:cat>
          <c:val>
            <c:numRef>
              <c:f>Лист4!$C$2:$C$10</c:f>
              <c:numCache>
                <c:formatCode>0.00</c:formatCode>
                <c:ptCount val="9"/>
                <c:pt idx="0">
                  <c:v>10.42143591167253</c:v>
                </c:pt>
                <c:pt idx="1">
                  <c:v>3.607896395368603</c:v>
                </c:pt>
                <c:pt idx="2">
                  <c:v>4.8846445252575927</c:v>
                </c:pt>
                <c:pt idx="3">
                  <c:v>2.8279123375417701</c:v>
                </c:pt>
                <c:pt idx="4">
                  <c:v>1.7357628865943551</c:v>
                </c:pt>
                <c:pt idx="5">
                  <c:v>4.0740510622429271</c:v>
                </c:pt>
                <c:pt idx="6">
                  <c:v>2.179045117741865</c:v>
                </c:pt>
                <c:pt idx="7">
                  <c:v>2.8629135093599292</c:v>
                </c:pt>
                <c:pt idx="8">
                  <c:v>2.0757685745136021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20208"/>
        <c:axId val="165521384"/>
      </c:barChart>
      <c:catAx>
        <c:axId val="165520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65521384"/>
        <c:crosses val="autoZero"/>
        <c:auto val="1"/>
        <c:lblAlgn val="ctr"/>
        <c:lblOffset val="100"/>
        <c:noMultiLvlLbl val="0"/>
      </c:catAx>
      <c:valAx>
        <c:axId val="165521384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165520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Лист2!$A$3</c:f>
              <c:strCache>
                <c:ptCount val="1"/>
                <c:pt idx="0">
                  <c:v>МС</c:v>
                </c:pt>
              </c:strCache>
            </c:strRef>
          </c:tx>
          <c:invertIfNegative val="0"/>
          <c:cat>
            <c:strRef>
              <c:f>Лист2!$B$1:$C$1</c:f>
              <c:strCache>
                <c:ptCount val="2"/>
                <c:pt idx="0">
                  <c:v>Работа в школе</c:v>
                </c:pt>
                <c:pt idx="1">
                  <c:v>Преподавание</c:v>
                </c:pt>
              </c:strCache>
            </c:strRef>
          </c:cat>
          <c:val>
            <c:numRef>
              <c:f>Лист2!$B$3:$C$3</c:f>
              <c:numCache>
                <c:formatCode>#,##0.00</c:formatCode>
                <c:ptCount val="2"/>
                <c:pt idx="0">
                  <c:v>38.668035141511702</c:v>
                </c:pt>
                <c:pt idx="1">
                  <c:v>19.6510879356508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06232"/>
        <c:axId val="188910152"/>
      </c:barChart>
      <c:scatterChart>
        <c:scatterStyle val="lineMarker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xVal>
            <c:strRef>
              <c:f>Лист2!$B$1:$C$1</c:f>
              <c:strCache>
                <c:ptCount val="2"/>
                <c:pt idx="0">
                  <c:v>Работа в школе</c:v>
                </c:pt>
                <c:pt idx="1">
                  <c:v>Преподавание</c:v>
                </c:pt>
              </c:strCache>
            </c:strRef>
          </c:xVal>
          <c:yVal>
            <c:numRef>
              <c:f>Лист2!$B$2:$C$2</c:f>
              <c:numCache>
                <c:formatCode>#,##0.00</c:formatCode>
                <c:ptCount val="2"/>
                <c:pt idx="0">
                  <c:v>46.254197095451843</c:v>
                </c:pt>
                <c:pt idx="1">
                  <c:v>23.440561229918629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906232"/>
        <c:axId val="188910152"/>
      </c:scatterChart>
      <c:catAx>
        <c:axId val="188906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910152"/>
        <c:crosses val="autoZero"/>
        <c:auto val="1"/>
        <c:lblAlgn val="ctr"/>
        <c:lblOffset val="100"/>
        <c:noMultiLvlLbl val="0"/>
      </c:catAx>
      <c:valAx>
        <c:axId val="1889101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Часы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188906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>
                <a:solidFill>
                  <a:srgbClr val="0070C0"/>
                </a:solidFill>
              </a:rPr>
              <a:t>Российская Федерация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CA6E6C"/>
            </a:solidFill>
          </c:spPr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Figure.3.5_Box!$M$2:$M$3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Figure.3.5_Box!$N$2:$N$3</c:f>
              <c:numCache>
                <c:formatCode>0.00%</c:formatCode>
                <c:ptCount val="2"/>
                <c:pt idx="0">
                  <c:v>0.77570000000000106</c:v>
                </c:pt>
                <c:pt idx="1">
                  <c:v>0.2243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H9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Чтение, письмо и литература  </c:v>
                </c:pt>
                <c:pt idx="1">
                  <c:v>Математика  </c:v>
                </c:pt>
                <c:pt idx="2">
                  <c:v>Естественные науки  </c:v>
                </c:pt>
                <c:pt idx="3">
                  <c:v>Общественные науки  </c:v>
                </c:pt>
                <c:pt idx="4">
                  <c:v>Современные иностранные языки </c:v>
                </c:pt>
                <c:pt idx="5">
                  <c:v>Древнегреческий и/или латинский язык(-и)  </c:v>
                </c:pt>
                <c:pt idx="6">
                  <c:v>Техника и технология  </c:v>
                </c:pt>
                <c:pt idx="7">
                  <c:v>Искусство и художественное творчество  </c:v>
                </c:pt>
                <c:pt idx="8">
                  <c:v>Физическое воспитание  </c:v>
                </c:pt>
                <c:pt idx="9">
                  <c:v>Религия и/или этика  </c:v>
                </c:pt>
                <c:pt idx="10">
                  <c:v>Практические и профессиональные навыки  </c:v>
                </c:pt>
                <c:pt idx="11">
                  <c:v>Междисциплинарный курс  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37.571999177571008</c:v>
                </c:pt>
                <c:pt idx="1">
                  <c:v>26.876941361086999</c:v>
                </c:pt>
                <c:pt idx="2">
                  <c:v>26.748855273554241</c:v>
                </c:pt>
                <c:pt idx="3">
                  <c:v>28.768366745029262</c:v>
                </c:pt>
                <c:pt idx="4">
                  <c:v>23.6219965261098</c:v>
                </c:pt>
                <c:pt idx="5">
                  <c:v>6.0830795569517084</c:v>
                </c:pt>
                <c:pt idx="6">
                  <c:v>18.856988232421489</c:v>
                </c:pt>
                <c:pt idx="7">
                  <c:v>18.607600939657519</c:v>
                </c:pt>
                <c:pt idx="8">
                  <c:v>18.7103636823499</c:v>
                </c:pt>
                <c:pt idx="9">
                  <c:v>16.417375731029409</c:v>
                </c:pt>
                <c:pt idx="10">
                  <c:v>15.03334058228549</c:v>
                </c:pt>
                <c:pt idx="11">
                  <c:v>12.509275098794189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L8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Чтение, письмо и литература  </c:v>
                </c:pt>
                <c:pt idx="1">
                  <c:v>Математика  </c:v>
                </c:pt>
                <c:pt idx="2">
                  <c:v>Естественные науки  </c:v>
                </c:pt>
                <c:pt idx="3">
                  <c:v>Общественные науки  </c:v>
                </c:pt>
                <c:pt idx="4">
                  <c:v>Современные иностранные языки </c:v>
                </c:pt>
                <c:pt idx="5">
                  <c:v>Древнегреческий и/или латинский язык(-и)  </c:v>
                </c:pt>
                <c:pt idx="6">
                  <c:v>Техника и технология  </c:v>
                </c:pt>
                <c:pt idx="7">
                  <c:v>Искусство и художественное творчество  </c:v>
                </c:pt>
                <c:pt idx="8">
                  <c:v>Физическое воспитание  </c:v>
                </c:pt>
                <c:pt idx="9">
                  <c:v>Религия и/или этика  </c:v>
                </c:pt>
                <c:pt idx="10">
                  <c:v>Практические и профессиональные навыки  </c:v>
                </c:pt>
                <c:pt idx="11">
                  <c:v>Междисциплинарный курс  </c:v>
                </c:pt>
              </c:strCache>
            </c:strRef>
          </c:cat>
          <c:val>
            <c:numRef>
              <c:f>Лист1!$D$2:$D$13</c:f>
              <c:numCache>
                <c:formatCode>0.0</c:formatCode>
                <c:ptCount val="12"/>
                <c:pt idx="0">
                  <c:v>44.696926778105698</c:v>
                </c:pt>
                <c:pt idx="1">
                  <c:v>33.448295747837477</c:v>
                </c:pt>
                <c:pt idx="2">
                  <c:v>30.663074014570849</c:v>
                </c:pt>
                <c:pt idx="3">
                  <c:v>36.017861794901847</c:v>
                </c:pt>
                <c:pt idx="4">
                  <c:v>33.56627518997098</c:v>
                </c:pt>
                <c:pt idx="5">
                  <c:v>10.946299096942029</c:v>
                </c:pt>
                <c:pt idx="6">
                  <c:v>25.80116609531121</c:v>
                </c:pt>
                <c:pt idx="7">
                  <c:v>19.100060325318371</c:v>
                </c:pt>
                <c:pt idx="8">
                  <c:v>23.00316395408154</c:v>
                </c:pt>
                <c:pt idx="9">
                  <c:v>22.242581277165041</c:v>
                </c:pt>
                <c:pt idx="10">
                  <c:v>24.69524091702209</c:v>
                </c:pt>
                <c:pt idx="11">
                  <c:v>22.226131959896751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МС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Чтение, письмо и литература  </c:v>
                </c:pt>
                <c:pt idx="1">
                  <c:v>Математика  </c:v>
                </c:pt>
                <c:pt idx="2">
                  <c:v>Естественные науки  </c:v>
                </c:pt>
                <c:pt idx="3">
                  <c:v>Общественные науки  </c:v>
                </c:pt>
                <c:pt idx="4">
                  <c:v>Современные иностранные языки </c:v>
                </c:pt>
                <c:pt idx="5">
                  <c:v>Древнегреческий и/или латинский язык(-и)  </c:v>
                </c:pt>
                <c:pt idx="6">
                  <c:v>Техника и технология  </c:v>
                </c:pt>
                <c:pt idx="7">
                  <c:v>Искусство и художественное творчество  </c:v>
                </c:pt>
                <c:pt idx="8">
                  <c:v>Физическое воспитание  </c:v>
                </c:pt>
                <c:pt idx="9">
                  <c:v>Религия и/или этика  </c:v>
                </c:pt>
                <c:pt idx="10">
                  <c:v>Практические и профессиональные навыки  </c:v>
                </c:pt>
                <c:pt idx="11">
                  <c:v>Междисциплинарный курс  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>
                  <c:v>37.700000000000003</c:v>
                </c:pt>
                <c:pt idx="1">
                  <c:v>29.19</c:v>
                </c:pt>
                <c:pt idx="2">
                  <c:v>28.52</c:v>
                </c:pt>
                <c:pt idx="3">
                  <c:v>32.18</c:v>
                </c:pt>
                <c:pt idx="4">
                  <c:v>29.15</c:v>
                </c:pt>
                <c:pt idx="5">
                  <c:v>9.5400000000000009</c:v>
                </c:pt>
                <c:pt idx="6">
                  <c:v>19.059999999999999</c:v>
                </c:pt>
                <c:pt idx="7">
                  <c:v>18.64</c:v>
                </c:pt>
                <c:pt idx="8">
                  <c:v>20.51</c:v>
                </c:pt>
                <c:pt idx="9">
                  <c:v>17.2</c:v>
                </c:pt>
                <c:pt idx="10">
                  <c:v>18.45</c:v>
                </c:pt>
                <c:pt idx="11">
                  <c:v>14.22640840887588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08192"/>
        <c:axId val="188908976"/>
      </c:barChart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Лист1!$A$2:$A$13</c:f>
              <c:strCache>
                <c:ptCount val="12"/>
                <c:pt idx="0">
                  <c:v>Чтение, письмо и литература  </c:v>
                </c:pt>
                <c:pt idx="1">
                  <c:v>Математика  </c:v>
                </c:pt>
                <c:pt idx="2">
                  <c:v>Естественные науки  </c:v>
                </c:pt>
                <c:pt idx="3">
                  <c:v>Общественные науки  </c:v>
                </c:pt>
                <c:pt idx="4">
                  <c:v>Современные иностранные языки </c:v>
                </c:pt>
                <c:pt idx="5">
                  <c:v>Древнегреческий и/или латинский язык(-и)  </c:v>
                </c:pt>
                <c:pt idx="6">
                  <c:v>Техника и технология  </c:v>
                </c:pt>
                <c:pt idx="7">
                  <c:v>Искусство и художественное творчество  </c:v>
                </c:pt>
                <c:pt idx="8">
                  <c:v>Физическое воспитание  </c:v>
                </c:pt>
                <c:pt idx="9">
                  <c:v>Религия и/или этика  </c:v>
                </c:pt>
                <c:pt idx="10">
                  <c:v>Практические и профессиональные навыки  </c:v>
                </c:pt>
                <c:pt idx="11">
                  <c:v>Междисциплинарный курс  </c:v>
                </c:pt>
              </c:strCache>
            </c:strRef>
          </c:xVal>
          <c:yVal>
            <c:numRef>
              <c:f>Лист1!$B$2:$B$13</c:f>
              <c:numCache>
                <c:formatCode>0.0</c:formatCode>
                <c:ptCount val="12"/>
                <c:pt idx="0">
                  <c:v>38.590000000000003</c:v>
                </c:pt>
                <c:pt idx="1">
                  <c:v>41.99</c:v>
                </c:pt>
                <c:pt idx="2">
                  <c:v>45.95</c:v>
                </c:pt>
                <c:pt idx="3">
                  <c:v>57.74</c:v>
                </c:pt>
                <c:pt idx="4">
                  <c:v>53.82</c:v>
                </c:pt>
                <c:pt idx="5">
                  <c:v>20.420000000000002</c:v>
                </c:pt>
                <c:pt idx="6">
                  <c:v>24.16</c:v>
                </c:pt>
                <c:pt idx="7">
                  <c:v>23.38</c:v>
                </c:pt>
                <c:pt idx="8">
                  <c:v>48.36</c:v>
                </c:pt>
                <c:pt idx="9">
                  <c:v>34</c:v>
                </c:pt>
                <c:pt idx="10">
                  <c:v>53.14</c:v>
                </c:pt>
                <c:pt idx="11">
                  <c:v>29.6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908192"/>
        <c:axId val="188908976"/>
      </c:scatterChart>
      <c:catAx>
        <c:axId val="18890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88908976"/>
        <c:crosses val="autoZero"/>
        <c:auto val="1"/>
        <c:lblAlgn val="ctr"/>
        <c:lblOffset val="100"/>
        <c:noMultiLvlLbl val="0"/>
      </c:catAx>
      <c:valAx>
        <c:axId val="1889089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8890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468201536087847"/>
          <c:y val="0.10510352863348835"/>
          <c:w val="5.4686943030033811E-2"/>
          <c:h val="0.201621313107311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751964460708043E-2"/>
          <c:y val="8.9590124972215315E-2"/>
          <c:w val="0.89258081428061364"/>
          <c:h val="0.4089502862335676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Лист1!$C$29</c:f>
              <c:strCache>
                <c:ptCount val="1"/>
                <c:pt idx="0">
                  <c:v>ОЭСР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28575">
              <a:noFill/>
            </a:ln>
          </c:spPr>
          <c:invertIfNegative val="0"/>
          <c:cat>
            <c:strRef>
              <c:f>Лист1!$A$30:$A$41</c:f>
              <c:strCache>
                <c:ptCount val="12"/>
                <c:pt idx="0">
                  <c:v>Помочь учащимся почувствовать и поверить, что они могут хорошо учиться в школе  </c:v>
                </c:pt>
                <c:pt idx="1">
                  <c:v>Помочь моим учащимся научиться ценить учебу  </c:v>
                </c:pt>
                <c:pt idx="2">
                  <c:v>Подготавливать хорошие вопросы для моих учащихся </c:v>
                </c:pt>
                <c:pt idx="3">
                  <c:v>Управлять агрессивным поведением в классе  </c:v>
                </c:pt>
                <c:pt idx="4">
                  <c:v>Мотивировать учащихся, которые демонстрируют низкую заинтересованность в своем обучении  </c:v>
                </c:pt>
                <c:pt idx="5">
                  <c:v>Ясно представлять учащимся свои ожидания по поводу их поведения  </c:v>
                </c:pt>
                <c:pt idx="6">
                  <c:v>Помогать учащимся мыслить критически  </c:v>
                </c:pt>
                <c:pt idx="7">
                  <c:v>Контролировать соблюдение учащимися правил на уроке  </c:v>
                </c:pt>
                <c:pt idx="8">
                  <c:v>Успокаивать учащихся, которые нарушают дисциплину  </c:v>
                </c:pt>
                <c:pt idx="9">
                  <c:v>Использовать различные методы оценивания  </c:v>
                </c:pt>
                <c:pt idx="10">
                  <c:v>В случае затруднений, возникающих у учащихся при понимании нового материала, объяснять его иным (альтернативным) способом  </c:v>
                </c:pt>
                <c:pt idx="11">
                  <c:v>Применять альтернативные методы обучения в моем классе  </c:v>
                </c:pt>
              </c:strCache>
            </c:strRef>
          </c:cat>
          <c:val>
            <c:numRef>
              <c:f>Лист1!$C$30:$C$41</c:f>
              <c:numCache>
                <c:formatCode>0</c:formatCode>
                <c:ptCount val="12"/>
                <c:pt idx="0">
                  <c:v>85.706017024225162</c:v>
                </c:pt>
                <c:pt idx="1">
                  <c:v>80.608055765930146</c:v>
                </c:pt>
                <c:pt idx="2">
                  <c:v>87.196208138324863</c:v>
                </c:pt>
                <c:pt idx="3">
                  <c:v>86.7117273882061</c:v>
                </c:pt>
                <c:pt idx="4">
                  <c:v>69.756025994424931</c:v>
                </c:pt>
                <c:pt idx="5">
                  <c:v>91.326924913575752</c:v>
                </c:pt>
                <c:pt idx="6">
                  <c:v>80.603499966409174</c:v>
                </c:pt>
                <c:pt idx="7">
                  <c:v>89.336314116398768</c:v>
                </c:pt>
                <c:pt idx="8">
                  <c:v>84.717693082051497</c:v>
                </c:pt>
                <c:pt idx="9">
                  <c:v>82.193112399254801</c:v>
                </c:pt>
                <c:pt idx="10">
                  <c:v>77.821988814876335</c:v>
                </c:pt>
                <c:pt idx="11">
                  <c:v>91.838726887730985</c:v>
                </c:pt>
              </c:numCache>
            </c:numRef>
          </c:val>
        </c:ser>
        <c:ser>
          <c:idx val="2"/>
          <c:order val="2"/>
          <c:tx>
            <c:strRef>
              <c:f>Лист1!$D$29</c:f>
              <c:strCache>
                <c:ptCount val="1"/>
                <c:pt idx="0">
                  <c:v>H9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Лист1!$A$30:$A$41</c:f>
              <c:strCache>
                <c:ptCount val="12"/>
                <c:pt idx="0">
                  <c:v>Помочь учащимся почувствовать и поверить, что они могут хорошо учиться в школе  </c:v>
                </c:pt>
                <c:pt idx="1">
                  <c:v>Помочь моим учащимся научиться ценить учебу  </c:v>
                </c:pt>
                <c:pt idx="2">
                  <c:v>Подготавливать хорошие вопросы для моих учащихся </c:v>
                </c:pt>
                <c:pt idx="3">
                  <c:v>Управлять агрессивным поведением в классе  </c:v>
                </c:pt>
                <c:pt idx="4">
                  <c:v>Мотивировать учащихся, которые демонстрируют низкую заинтересованность в своем обучении  </c:v>
                </c:pt>
                <c:pt idx="5">
                  <c:v>Ясно представлять учащимся свои ожидания по поводу их поведения  </c:v>
                </c:pt>
                <c:pt idx="6">
                  <c:v>Помогать учащимся мыслить критически  </c:v>
                </c:pt>
                <c:pt idx="7">
                  <c:v>Контролировать соблюдение учащимися правил на уроке  </c:v>
                </c:pt>
                <c:pt idx="8">
                  <c:v>Успокаивать учащихся, которые нарушают дисциплину  </c:v>
                </c:pt>
                <c:pt idx="9">
                  <c:v>Использовать различные методы оценивания  </c:v>
                </c:pt>
                <c:pt idx="10">
                  <c:v>В случае затруднений, возникающих у учащихся при понимании нового материала, объяснять его иным (альтернативным) способом  </c:v>
                </c:pt>
                <c:pt idx="11">
                  <c:v>Применять альтернативные методы обучения в моем классе  </c:v>
                </c:pt>
              </c:strCache>
            </c:strRef>
          </c:cat>
          <c:val>
            <c:numRef>
              <c:f>Лист1!$D$30:$D$41</c:f>
              <c:numCache>
                <c:formatCode>0</c:formatCode>
                <c:ptCount val="12"/>
                <c:pt idx="0">
                  <c:v>72.052839085014114</c:v>
                </c:pt>
                <c:pt idx="1">
                  <c:v>73.48592752931917</c:v>
                </c:pt>
                <c:pt idx="2">
                  <c:v>79.920419745620364</c:v>
                </c:pt>
                <c:pt idx="3">
                  <c:v>81.176980765654037</c:v>
                </c:pt>
                <c:pt idx="4">
                  <c:v>61.784957179564536</c:v>
                </c:pt>
                <c:pt idx="5">
                  <c:v>85.940499044777113</c:v>
                </c:pt>
                <c:pt idx="6">
                  <c:v>69.739785357089815</c:v>
                </c:pt>
                <c:pt idx="7">
                  <c:v>83.416096836597248</c:v>
                </c:pt>
                <c:pt idx="8">
                  <c:v>77.747365370922708</c:v>
                </c:pt>
                <c:pt idx="9">
                  <c:v>79.374016592126338</c:v>
                </c:pt>
                <c:pt idx="10">
                  <c:v>84.286438765722423</c:v>
                </c:pt>
                <c:pt idx="11">
                  <c:v>67.682326717905184</c:v>
                </c:pt>
              </c:numCache>
            </c:numRef>
          </c:val>
        </c:ser>
        <c:ser>
          <c:idx val="3"/>
          <c:order val="3"/>
          <c:tx>
            <c:strRef>
              <c:f>Лист1!$E$29</c:f>
              <c:strCache>
                <c:ptCount val="1"/>
                <c:pt idx="0">
                  <c:v>Л8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Лист1!$A$30:$A$41</c:f>
              <c:strCache>
                <c:ptCount val="12"/>
                <c:pt idx="0">
                  <c:v>Помочь учащимся почувствовать и поверить, что они могут хорошо учиться в школе  </c:v>
                </c:pt>
                <c:pt idx="1">
                  <c:v>Помочь моим учащимся научиться ценить учебу  </c:v>
                </c:pt>
                <c:pt idx="2">
                  <c:v>Подготавливать хорошие вопросы для моих учащихся </c:v>
                </c:pt>
                <c:pt idx="3">
                  <c:v>Управлять агрессивным поведением в классе  </c:v>
                </c:pt>
                <c:pt idx="4">
                  <c:v>Мотивировать учащихся, которые демонстрируют низкую заинтересованность в своем обучении  </c:v>
                </c:pt>
                <c:pt idx="5">
                  <c:v>Ясно представлять учащимся свои ожидания по поводу их поведения  </c:v>
                </c:pt>
                <c:pt idx="6">
                  <c:v>Помогать учащимся мыслить критически  </c:v>
                </c:pt>
                <c:pt idx="7">
                  <c:v>Контролировать соблюдение учащимися правил на уроке  </c:v>
                </c:pt>
                <c:pt idx="8">
                  <c:v>Успокаивать учащихся, которые нарушают дисциплину  </c:v>
                </c:pt>
                <c:pt idx="9">
                  <c:v>Использовать различные методы оценивания  </c:v>
                </c:pt>
                <c:pt idx="10">
                  <c:v>В случае затруднений, возникающих у учащихся при понимании нового материала, объяснять его иным (альтернативным) способом  </c:v>
                </c:pt>
                <c:pt idx="11">
                  <c:v>Применять альтернативные методы обучения в моем классе  </c:v>
                </c:pt>
              </c:strCache>
            </c:strRef>
          </c:cat>
          <c:val>
            <c:numRef>
              <c:f>Лист1!$E$30:$E$41</c:f>
              <c:numCache>
                <c:formatCode>0</c:formatCode>
                <c:ptCount val="12"/>
                <c:pt idx="0">
                  <c:v>92.704527297022452</c:v>
                </c:pt>
                <c:pt idx="1">
                  <c:v>92.049952958189579</c:v>
                </c:pt>
                <c:pt idx="2">
                  <c:v>91.977897840871108</c:v>
                </c:pt>
                <c:pt idx="3">
                  <c:v>79.124439260587664</c:v>
                </c:pt>
                <c:pt idx="4">
                  <c:v>82.450688236370098</c:v>
                </c:pt>
                <c:pt idx="5">
                  <c:v>82.145869626971503</c:v>
                </c:pt>
                <c:pt idx="6">
                  <c:v>89.913190330329741</c:v>
                </c:pt>
                <c:pt idx="7">
                  <c:v>93.618540335334828</c:v>
                </c:pt>
                <c:pt idx="8">
                  <c:v>89.836292284824779</c:v>
                </c:pt>
                <c:pt idx="9">
                  <c:v>89.781829563685193</c:v>
                </c:pt>
                <c:pt idx="10">
                  <c:v>96.21383732745042</c:v>
                </c:pt>
                <c:pt idx="11">
                  <c:v>85.735839611013716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97224"/>
        <c:axId val="482796832"/>
      </c:barChart>
      <c:scatterChart>
        <c:scatterStyle val="lineMarker"/>
        <c:varyColors val="0"/>
        <c:ser>
          <c:idx val="0"/>
          <c:order val="0"/>
          <c:tx>
            <c:strRef>
              <c:f>Лист1!$B$29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</c:spPr>
          </c:marker>
          <c:xVal>
            <c:strRef>
              <c:f>Лист1!$A$30:$A$41</c:f>
              <c:strCache>
                <c:ptCount val="12"/>
                <c:pt idx="0">
                  <c:v>Помочь учащимся почувствовать и поверить, что они могут хорошо учиться в школе  </c:v>
                </c:pt>
                <c:pt idx="1">
                  <c:v>Помочь моим учащимся научиться ценить учебу  </c:v>
                </c:pt>
                <c:pt idx="2">
                  <c:v>Подготавливать хорошие вопросы для моих учащихся </c:v>
                </c:pt>
                <c:pt idx="3">
                  <c:v>Управлять агрессивным поведением в классе  </c:v>
                </c:pt>
                <c:pt idx="4">
                  <c:v>Мотивировать учащихся, которые демонстрируют низкую заинтересованность в своем обучении  </c:v>
                </c:pt>
                <c:pt idx="5">
                  <c:v>Ясно представлять учащимся свои ожидания по поводу их поведения  </c:v>
                </c:pt>
                <c:pt idx="6">
                  <c:v>Помогать учащимся мыслить критически  </c:v>
                </c:pt>
                <c:pt idx="7">
                  <c:v>Контролировать соблюдение учащимися правил на уроке  </c:v>
                </c:pt>
                <c:pt idx="8">
                  <c:v>Успокаивать учащихся, которые нарушают дисциплину  </c:v>
                </c:pt>
                <c:pt idx="9">
                  <c:v>Использовать различные методы оценивания  </c:v>
                </c:pt>
                <c:pt idx="10">
                  <c:v>В случае затруднений, возникающих у учащихся при понимании нового материала, объяснять его иным (альтернативным) способом  </c:v>
                </c:pt>
                <c:pt idx="11">
                  <c:v>Применять альтернативные методы обучения в моем классе  </c:v>
                </c:pt>
              </c:strCache>
            </c:strRef>
          </c:xVal>
          <c:yVal>
            <c:numRef>
              <c:f>Лист1!$B$30:$B$41</c:f>
              <c:numCache>
                <c:formatCode>0</c:formatCode>
                <c:ptCount val="12"/>
                <c:pt idx="0">
                  <c:v>97.363678431220251</c:v>
                </c:pt>
                <c:pt idx="1">
                  <c:v>93.748424196196822</c:v>
                </c:pt>
                <c:pt idx="2">
                  <c:v>95.226087225438079</c:v>
                </c:pt>
                <c:pt idx="3">
                  <c:v>92.441855226064945</c:v>
                </c:pt>
                <c:pt idx="4">
                  <c:v>90.118259717148788</c:v>
                </c:pt>
                <c:pt idx="5">
                  <c:v>94.103834178742233</c:v>
                </c:pt>
                <c:pt idx="6">
                  <c:v>90.606314510770858</c:v>
                </c:pt>
                <c:pt idx="7">
                  <c:v>96.580897141227922</c:v>
                </c:pt>
                <c:pt idx="8">
                  <c:v>95.260042522084717</c:v>
                </c:pt>
                <c:pt idx="9">
                  <c:v>96.746957505853032</c:v>
                </c:pt>
                <c:pt idx="10">
                  <c:v>92.181094432022348</c:v>
                </c:pt>
                <c:pt idx="11">
                  <c:v>97.345755871568372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797224"/>
        <c:axId val="482796832"/>
      </c:scatterChart>
      <c:catAx>
        <c:axId val="482797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50"/>
            </a:pPr>
            <a:endParaRPr lang="ru-RU"/>
          </a:p>
        </c:txPr>
        <c:crossAx val="482796832"/>
        <c:crosses val="autoZero"/>
        <c:auto val="1"/>
        <c:lblAlgn val="ctr"/>
        <c:lblOffset val="100"/>
        <c:noMultiLvlLbl val="0"/>
      </c:catAx>
      <c:valAx>
        <c:axId val="482796832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82797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596307322097061"/>
          <c:y val="0.24780567886998392"/>
          <c:w val="5.2054234742375242E-2"/>
          <c:h val="0.222668069655945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Лист2!$C$1</c:f>
              <c:strCache>
                <c:ptCount val="1"/>
                <c:pt idx="0">
                  <c:v>H9</c:v>
                </c:pt>
              </c:strCache>
            </c:strRef>
          </c:tx>
          <c:invertIfNegative val="0"/>
          <c:cat>
            <c:strRef>
              <c:f>Лист2!$A$2:$A$15</c:f>
              <c:strCache>
                <c:ptCount val="14"/>
                <c:pt idx="0">
                  <c:v>Предметная компетентность</c:v>
                </c:pt>
                <c:pt idx="1">
                  <c:v>Методическая компетентность в моей предметной области</c:v>
                </c:pt>
                <c:pt idx="2">
                  <c:v>Знание программы</c:v>
                </c:pt>
                <c:pt idx="3">
                  <c:v>Практические виды оценивания</c:v>
                </c:pt>
                <c:pt idx="4">
                  <c:v>Навыки в области ИКТ</c:v>
                </c:pt>
                <c:pt idx="5">
                  <c:v>Поведение учеников и организация работы в классе</c:v>
                </c:pt>
                <c:pt idx="6">
                  <c:v>Управление и администрирование в школе</c:v>
                </c:pt>
                <c:pt idx="7">
                  <c:v>Методы индивидуального обучения</c:v>
                </c:pt>
                <c:pt idx="8">
                  <c:v>Обучение учащихся с ОВЗ</c:v>
                </c:pt>
                <c:pt idx="9">
                  <c:v>Преподавание в поликультурной среде</c:v>
                </c:pt>
                <c:pt idx="10">
                  <c:v>Обучение ключевым компетентностям</c:v>
                </c:pt>
                <c:pt idx="11">
                  <c:v>Методы развития компетенция для будущей работы</c:v>
                </c:pt>
                <c:pt idx="12">
                  <c:v>Использование новых технологий</c:v>
                </c:pt>
                <c:pt idx="13">
                  <c:v>Профориентация и психологическое консультирование</c:v>
                </c:pt>
              </c:strCache>
            </c:strRef>
          </c:cat>
          <c:val>
            <c:numRef>
              <c:f>Лист2!$C$2:$C$15</c:f>
              <c:numCache>
                <c:formatCode>General</c:formatCode>
                <c:ptCount val="14"/>
                <c:pt idx="0">
                  <c:v>43</c:v>
                </c:pt>
                <c:pt idx="1">
                  <c:v>46</c:v>
                </c:pt>
                <c:pt idx="2">
                  <c:v>41</c:v>
                </c:pt>
                <c:pt idx="3">
                  <c:v>50</c:v>
                </c:pt>
                <c:pt idx="4">
                  <c:v>62</c:v>
                </c:pt>
                <c:pt idx="5">
                  <c:v>45</c:v>
                </c:pt>
                <c:pt idx="6">
                  <c:v>29</c:v>
                </c:pt>
                <c:pt idx="7">
                  <c:v>54</c:v>
                </c:pt>
                <c:pt idx="8">
                  <c:v>55</c:v>
                </c:pt>
                <c:pt idx="9">
                  <c:v>31</c:v>
                </c:pt>
                <c:pt idx="10">
                  <c:v>49</c:v>
                </c:pt>
                <c:pt idx="11">
                  <c:v>38</c:v>
                </c:pt>
                <c:pt idx="12">
                  <c:v>53</c:v>
                </c:pt>
                <c:pt idx="13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L8</c:v>
                </c:pt>
              </c:strCache>
            </c:strRef>
          </c:tx>
          <c:invertIfNegative val="0"/>
          <c:cat>
            <c:strRef>
              <c:f>Лист2!$A$2:$A$15</c:f>
              <c:strCache>
                <c:ptCount val="14"/>
                <c:pt idx="0">
                  <c:v>Предметная компетентность</c:v>
                </c:pt>
                <c:pt idx="1">
                  <c:v>Методическая компетентность в моей предметной области</c:v>
                </c:pt>
                <c:pt idx="2">
                  <c:v>Знание программы</c:v>
                </c:pt>
                <c:pt idx="3">
                  <c:v>Практические виды оценивания</c:v>
                </c:pt>
                <c:pt idx="4">
                  <c:v>Навыки в области ИКТ</c:v>
                </c:pt>
                <c:pt idx="5">
                  <c:v>Поведение учеников и организация работы в классе</c:v>
                </c:pt>
                <c:pt idx="6">
                  <c:v>Управление и администрирование в школе</c:v>
                </c:pt>
                <c:pt idx="7">
                  <c:v>Методы индивидуального обучения</c:v>
                </c:pt>
                <c:pt idx="8">
                  <c:v>Обучение учащихся с ОВЗ</c:v>
                </c:pt>
                <c:pt idx="9">
                  <c:v>Преподавание в поликультурной среде</c:v>
                </c:pt>
                <c:pt idx="10">
                  <c:v>Обучение ключевым компетентностям</c:v>
                </c:pt>
                <c:pt idx="11">
                  <c:v>Методы развития компетенция для будущей работы</c:v>
                </c:pt>
                <c:pt idx="12">
                  <c:v>Использование новых технологий</c:v>
                </c:pt>
                <c:pt idx="13">
                  <c:v>Профориентация и психологическое консультирование</c:v>
                </c:pt>
              </c:strCache>
            </c:strRef>
          </c:cat>
          <c:val>
            <c:numRef>
              <c:f>Лист2!$D$2:$D$15</c:f>
              <c:numCache>
                <c:formatCode>General</c:formatCode>
                <c:ptCount val="14"/>
                <c:pt idx="0">
                  <c:v>36</c:v>
                </c:pt>
                <c:pt idx="1">
                  <c:v>42</c:v>
                </c:pt>
                <c:pt idx="2">
                  <c:v>35</c:v>
                </c:pt>
                <c:pt idx="3">
                  <c:v>45</c:v>
                </c:pt>
                <c:pt idx="4">
                  <c:v>58</c:v>
                </c:pt>
                <c:pt idx="5">
                  <c:v>46</c:v>
                </c:pt>
                <c:pt idx="6">
                  <c:v>45</c:v>
                </c:pt>
                <c:pt idx="7">
                  <c:v>50</c:v>
                </c:pt>
                <c:pt idx="8">
                  <c:v>61</c:v>
                </c:pt>
                <c:pt idx="9">
                  <c:v>49</c:v>
                </c:pt>
                <c:pt idx="10">
                  <c:v>50</c:v>
                </c:pt>
                <c:pt idx="11">
                  <c:v>52</c:v>
                </c:pt>
                <c:pt idx="12">
                  <c:v>63</c:v>
                </c:pt>
                <c:pt idx="13">
                  <c:v>54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MC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Лист2!$A$2:$A$15</c:f>
              <c:strCache>
                <c:ptCount val="14"/>
                <c:pt idx="0">
                  <c:v>Предметная компетентность</c:v>
                </c:pt>
                <c:pt idx="1">
                  <c:v>Методическая компетентность в моей предметной области</c:v>
                </c:pt>
                <c:pt idx="2">
                  <c:v>Знание программы</c:v>
                </c:pt>
                <c:pt idx="3">
                  <c:v>Практические виды оценивания</c:v>
                </c:pt>
                <c:pt idx="4">
                  <c:v>Навыки в области ИКТ</c:v>
                </c:pt>
                <c:pt idx="5">
                  <c:v>Поведение учеников и организация работы в классе</c:v>
                </c:pt>
                <c:pt idx="6">
                  <c:v>Управление и администрирование в школе</c:v>
                </c:pt>
                <c:pt idx="7">
                  <c:v>Методы индивидуального обучения</c:v>
                </c:pt>
                <c:pt idx="8">
                  <c:v>Обучение учащихся с ОВЗ</c:v>
                </c:pt>
                <c:pt idx="9">
                  <c:v>Преподавание в поликультурной среде</c:v>
                </c:pt>
                <c:pt idx="10">
                  <c:v>Обучение ключевым компетентностям</c:v>
                </c:pt>
                <c:pt idx="11">
                  <c:v>Методы развития компетенция для будущей работы</c:v>
                </c:pt>
                <c:pt idx="12">
                  <c:v>Использование новых технологий</c:v>
                </c:pt>
                <c:pt idx="13">
                  <c:v>Профориентация и психологическое консультирование</c:v>
                </c:pt>
              </c:strCache>
            </c:strRef>
          </c:cat>
          <c:val>
            <c:numRef>
              <c:f>Лист2!$E$2:$E$15</c:f>
              <c:numCache>
                <c:formatCode>General</c:formatCode>
                <c:ptCount val="14"/>
                <c:pt idx="0">
                  <c:v>39</c:v>
                </c:pt>
                <c:pt idx="1">
                  <c:v>43</c:v>
                </c:pt>
                <c:pt idx="2">
                  <c:v>34</c:v>
                </c:pt>
                <c:pt idx="3">
                  <c:v>46</c:v>
                </c:pt>
                <c:pt idx="4">
                  <c:v>59</c:v>
                </c:pt>
                <c:pt idx="5">
                  <c:v>43</c:v>
                </c:pt>
                <c:pt idx="6">
                  <c:v>31</c:v>
                </c:pt>
                <c:pt idx="7">
                  <c:v>49</c:v>
                </c:pt>
                <c:pt idx="8">
                  <c:v>56</c:v>
                </c:pt>
                <c:pt idx="9">
                  <c:v>36</c:v>
                </c:pt>
                <c:pt idx="10">
                  <c:v>47</c:v>
                </c:pt>
                <c:pt idx="11">
                  <c:v>42</c:v>
                </c:pt>
                <c:pt idx="12">
                  <c:v>56</c:v>
                </c:pt>
                <c:pt idx="1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11328"/>
        <c:axId val="188910544"/>
      </c:barChart>
      <c:scatterChart>
        <c:scatterStyle val="lineMarker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Лист2!$A$2:$A$15</c:f>
              <c:strCache>
                <c:ptCount val="14"/>
                <c:pt idx="0">
                  <c:v>Предметная компетентность</c:v>
                </c:pt>
                <c:pt idx="1">
                  <c:v>Методическая компетентность в моей предметной области</c:v>
                </c:pt>
                <c:pt idx="2">
                  <c:v>Знание программы</c:v>
                </c:pt>
                <c:pt idx="3">
                  <c:v>Практические виды оценивания</c:v>
                </c:pt>
                <c:pt idx="4">
                  <c:v>Навыки в области ИКТ</c:v>
                </c:pt>
                <c:pt idx="5">
                  <c:v>Поведение учеников и организация работы в классе</c:v>
                </c:pt>
                <c:pt idx="6">
                  <c:v>Управление и администрирование в школе</c:v>
                </c:pt>
                <c:pt idx="7">
                  <c:v>Методы индивидуального обучения</c:v>
                </c:pt>
                <c:pt idx="8">
                  <c:v>Обучение учащихся с ОВЗ</c:v>
                </c:pt>
                <c:pt idx="9">
                  <c:v>Преподавание в поликультурной среде</c:v>
                </c:pt>
                <c:pt idx="10">
                  <c:v>Обучение ключевым компетентностям</c:v>
                </c:pt>
                <c:pt idx="11">
                  <c:v>Методы развития компетенция для будущей работы</c:v>
                </c:pt>
                <c:pt idx="12">
                  <c:v>Использование новых технологий</c:v>
                </c:pt>
                <c:pt idx="13">
                  <c:v>Профориентация и психологическое консультирование</c:v>
                </c:pt>
              </c:strCache>
            </c:strRef>
          </c:xVal>
          <c:yVal>
            <c:numRef>
              <c:f>Лист2!$B$2:$B$15</c:f>
              <c:numCache>
                <c:formatCode>General</c:formatCode>
                <c:ptCount val="14"/>
                <c:pt idx="0">
                  <c:v>44</c:v>
                </c:pt>
                <c:pt idx="1">
                  <c:v>47</c:v>
                </c:pt>
                <c:pt idx="2">
                  <c:v>38</c:v>
                </c:pt>
                <c:pt idx="3">
                  <c:v>42</c:v>
                </c:pt>
                <c:pt idx="4">
                  <c:v>58</c:v>
                </c:pt>
                <c:pt idx="5">
                  <c:v>40</c:v>
                </c:pt>
                <c:pt idx="6">
                  <c:v>26</c:v>
                </c:pt>
                <c:pt idx="7">
                  <c:v>39</c:v>
                </c:pt>
                <c:pt idx="8">
                  <c:v>30</c:v>
                </c:pt>
                <c:pt idx="9">
                  <c:v>24</c:v>
                </c:pt>
                <c:pt idx="10">
                  <c:v>45</c:v>
                </c:pt>
                <c:pt idx="11">
                  <c:v>45</c:v>
                </c:pt>
                <c:pt idx="12">
                  <c:v>62</c:v>
                </c:pt>
                <c:pt idx="13">
                  <c:v>41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911328"/>
        <c:axId val="188910544"/>
      </c:scatterChart>
      <c:catAx>
        <c:axId val="18891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188910544"/>
        <c:crosses val="autoZero"/>
        <c:auto val="1"/>
        <c:lblAlgn val="ctr"/>
        <c:lblOffset val="100"/>
        <c:noMultiLvlLbl val="0"/>
      </c:catAx>
      <c:valAx>
        <c:axId val="1889105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8911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H9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Образовательные программы (например, программа на получение академической степени)  </c:v>
                </c:pt>
                <c:pt idx="1">
                  <c:v>Участие в сетевом объединении учителей, созданном специально для того, чтобы способствовать их профессиональному развитию  </c:v>
                </c:pt>
                <c:pt idx="2">
                  <c:v>Индивидуальная или совместная работа по теме, которая представляет для Вас профессиональный интерес  </c:v>
                </c:pt>
                <c:pt idx="3">
                  <c:v>Наставничество, наблюдение за работой других учителей и/или индивидуальная помощь учителям, которые осуществляются в школе на официальной основе  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13.656532466924551</c:v>
                </c:pt>
                <c:pt idx="1">
                  <c:v>41.150715253923799</c:v>
                </c:pt>
                <c:pt idx="2">
                  <c:v>32.921464183437813</c:v>
                </c:pt>
                <c:pt idx="3">
                  <c:v>33.38886630074488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L8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Образовательные программы (например, программа на получение академической степени)  </c:v>
                </c:pt>
                <c:pt idx="1">
                  <c:v>Участие в сетевом объединении учителей, созданном специально для того, чтобы способствовать их профессиональному развитию  </c:v>
                </c:pt>
                <c:pt idx="2">
                  <c:v>Индивидуальная или совместная работа по теме, которая представляет для Вас профессиональный интерес  </c:v>
                </c:pt>
                <c:pt idx="3">
                  <c:v>Наставничество, наблюдение за работой других учителей и/или индивидуальная помощь учителям, которые осуществляются в школе на официальной основе  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27.109163434981291</c:v>
                </c:pt>
                <c:pt idx="1">
                  <c:v>36.7132591756137</c:v>
                </c:pt>
                <c:pt idx="2">
                  <c:v>36.97957253138474</c:v>
                </c:pt>
                <c:pt idx="3">
                  <c:v>33.028479320436141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ОЭСР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Образовательные программы (например, программа на получение академической степени)  </c:v>
                </c:pt>
                <c:pt idx="1">
                  <c:v>Участие в сетевом объединении учителей, созданном специально для того, чтобы способствовать их профессиональному развитию  </c:v>
                </c:pt>
                <c:pt idx="2">
                  <c:v>Индивидуальная или совместная работа по теме, которая представляет для Вас профессиональный интерес  </c:v>
                </c:pt>
                <c:pt idx="3">
                  <c:v>Наставничество, наблюдение за работой других учителей и/или индивидуальная помощь учителям, которые осуществляются в школе на официальной основе  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17.95</c:v>
                </c:pt>
                <c:pt idx="1">
                  <c:v>37.450000000000003</c:v>
                </c:pt>
                <c:pt idx="2">
                  <c:v>33.08</c:v>
                </c:pt>
                <c:pt idx="3">
                  <c:v>30.06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96440"/>
        <c:axId val="482790560"/>
      </c:barChart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</c:spPr>
          </c:marker>
          <c:xVal>
            <c:strRef>
              <c:f>Лист1!$A$2:$A$5</c:f>
              <c:strCache>
                <c:ptCount val="4"/>
                <c:pt idx="0">
                  <c:v>Образовательные программы (например, программа на получение академической степени)  </c:v>
                </c:pt>
                <c:pt idx="1">
                  <c:v>Участие в сетевом объединении учителей, созданном специально для того, чтобы способствовать их профессиональному развитию  </c:v>
                </c:pt>
                <c:pt idx="2">
                  <c:v>Индивидуальная или совместная работа по теме, которая представляет для Вас профессиональный интерес  </c:v>
                </c:pt>
                <c:pt idx="3">
                  <c:v>Наставничество, наблюдение за работой других учителей и/или индивидуальная помощь учителям, которые осуществляются в школе на официальной основе  </c:v>
                </c:pt>
              </c:strCache>
            </c:strRef>
          </c:xVal>
          <c:yVal>
            <c:numRef>
              <c:f>Лист1!$B$2:$B$5</c:f>
              <c:numCache>
                <c:formatCode>0.00</c:formatCode>
                <c:ptCount val="4"/>
                <c:pt idx="0">
                  <c:v>12.150920307621206</c:v>
                </c:pt>
                <c:pt idx="1">
                  <c:v>60.204151780032412</c:v>
                </c:pt>
                <c:pt idx="2">
                  <c:v>72.142129925532345</c:v>
                </c:pt>
                <c:pt idx="3">
                  <c:v>38.896541413956584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796440"/>
        <c:axId val="482790560"/>
      </c:scatterChart>
      <c:catAx>
        <c:axId val="482796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50"/>
            </a:pPr>
            <a:endParaRPr lang="ru-RU"/>
          </a:p>
        </c:txPr>
        <c:crossAx val="482790560"/>
        <c:crosses val="autoZero"/>
        <c:auto val="1"/>
        <c:lblAlgn val="ctr"/>
        <c:lblOffset val="100"/>
        <c:noMultiLvlLbl val="0"/>
      </c:catAx>
      <c:valAx>
        <c:axId val="48279056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482796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208550202411141E-2"/>
          <c:y val="3.469907103783449E-2"/>
          <c:w val="0.71227301036522972"/>
          <c:h val="0.5057312946974911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Лист3!$C$1:$C$2</c:f>
              <c:strCache>
                <c:ptCount val="1"/>
                <c:pt idx="0">
                  <c:v>H9 %, да</c:v>
                </c:pt>
              </c:strCache>
            </c:strRef>
          </c:tx>
          <c:invertIfNegative val="0"/>
          <c:cat>
            <c:strRef>
              <c:f>Лист3!$A$3:$A$12</c:f>
              <c:strCache>
                <c:ptCount val="9"/>
                <c:pt idx="0">
                  <c:v>Курсы/семинары</c:v>
                </c:pt>
                <c:pt idx="2">
                  <c:v>Конференции/симпозиумы</c:v>
                </c:pt>
                <c:pt idx="4">
                  <c:v>Посещение других школ</c:v>
                </c:pt>
                <c:pt idx="6">
                  <c:v>Посещение производственных, общественных, неправительственных организаций</c:v>
                </c:pt>
                <c:pt idx="8">
                  <c:v>Повышение квалификации на базе производственных, общественных, неправительственных организаций</c:v>
                </c:pt>
              </c:strCache>
            </c:strRef>
          </c:cat>
          <c:val>
            <c:numRef>
              <c:f>Лист3!$C$3:$C$12</c:f>
              <c:numCache>
                <c:formatCode>General</c:formatCode>
                <c:ptCount val="10"/>
                <c:pt idx="0">
                  <c:v>77.849999999999994</c:v>
                </c:pt>
                <c:pt idx="2">
                  <c:v>49.84</c:v>
                </c:pt>
                <c:pt idx="4">
                  <c:v>24.15</c:v>
                </c:pt>
                <c:pt idx="6">
                  <c:v>13.37</c:v>
                </c:pt>
                <c:pt idx="8">
                  <c:v>16.34</c:v>
                </c:pt>
              </c:numCache>
            </c:numRef>
          </c:val>
        </c:ser>
        <c:ser>
          <c:idx val="2"/>
          <c:order val="2"/>
          <c:tx>
            <c:strRef>
              <c:f>Лист3!$D$1:$D$2</c:f>
              <c:strCache>
                <c:ptCount val="1"/>
                <c:pt idx="0">
                  <c:v>L8 %, да</c:v>
                </c:pt>
              </c:strCache>
            </c:strRef>
          </c:tx>
          <c:invertIfNegative val="0"/>
          <c:cat>
            <c:strRef>
              <c:f>Лист3!$A$3:$A$12</c:f>
              <c:strCache>
                <c:ptCount val="9"/>
                <c:pt idx="0">
                  <c:v>Курсы/семинары</c:v>
                </c:pt>
                <c:pt idx="2">
                  <c:v>Конференции/симпозиумы</c:v>
                </c:pt>
                <c:pt idx="4">
                  <c:v>Посещение других школ</c:v>
                </c:pt>
                <c:pt idx="6">
                  <c:v>Посещение производственных, общественных, неправительственных организаций</c:v>
                </c:pt>
                <c:pt idx="8">
                  <c:v>Повышение квалификации на базе производственных, общественных, неправительственных организаций</c:v>
                </c:pt>
              </c:strCache>
            </c:strRef>
          </c:cat>
          <c:val>
            <c:numRef>
              <c:f>Лист3!$D$3:$D$12</c:f>
              <c:numCache>
                <c:formatCode>General</c:formatCode>
                <c:ptCount val="10"/>
                <c:pt idx="0">
                  <c:v>70.78</c:v>
                </c:pt>
                <c:pt idx="2">
                  <c:v>39.840000000000003</c:v>
                </c:pt>
                <c:pt idx="4">
                  <c:v>17.87</c:v>
                </c:pt>
                <c:pt idx="6">
                  <c:v>14.72</c:v>
                </c:pt>
                <c:pt idx="8">
                  <c:v>21.43</c:v>
                </c:pt>
              </c:numCache>
            </c:numRef>
          </c:val>
        </c:ser>
        <c:ser>
          <c:idx val="3"/>
          <c:order val="3"/>
          <c:tx>
            <c:strRef>
              <c:f>Лист3!$E$1:$E$2</c:f>
              <c:strCache>
                <c:ptCount val="1"/>
                <c:pt idx="0">
                  <c:v>Среднее по OECD %, да</c:v>
                </c:pt>
              </c:strCache>
            </c:strRef>
          </c:tx>
          <c:invertIfNegative val="0"/>
          <c:cat>
            <c:strRef>
              <c:f>Лист3!$A$3:$A$12</c:f>
              <c:strCache>
                <c:ptCount val="9"/>
                <c:pt idx="0">
                  <c:v>Курсы/семинары</c:v>
                </c:pt>
                <c:pt idx="2">
                  <c:v>Конференции/симпозиумы</c:v>
                </c:pt>
                <c:pt idx="4">
                  <c:v>Посещение других школ</c:v>
                </c:pt>
                <c:pt idx="6">
                  <c:v>Посещение производственных, общественных, неправительственных организаций</c:v>
                </c:pt>
                <c:pt idx="8">
                  <c:v>Повышение квалификации на базе производственных, общественных, неправительственных организаций</c:v>
                </c:pt>
              </c:strCache>
            </c:strRef>
          </c:cat>
          <c:val>
            <c:numRef>
              <c:f>Лист3!$E$3:$E$12</c:f>
              <c:numCache>
                <c:formatCode>General</c:formatCode>
                <c:ptCount val="10"/>
                <c:pt idx="0">
                  <c:v>71</c:v>
                </c:pt>
                <c:pt idx="2">
                  <c:v>42</c:v>
                </c:pt>
                <c:pt idx="4">
                  <c:v>19</c:v>
                </c:pt>
                <c:pt idx="6">
                  <c:v>12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95656"/>
        <c:axId val="482792912"/>
      </c:barChart>
      <c:scatterChart>
        <c:scatterStyle val="lineMarker"/>
        <c:varyColors val="0"/>
        <c:ser>
          <c:idx val="0"/>
          <c:order val="0"/>
          <c:tx>
            <c:strRef>
              <c:f>Лист3!$B$1:$B$2</c:f>
              <c:strCache>
                <c:ptCount val="1"/>
                <c:pt idx="0">
                  <c:v>РФ %, да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</c:spPr>
          </c:marker>
          <c:xVal>
            <c:strRef>
              <c:f>Лист3!$A$3:$A$12</c:f>
              <c:strCache>
                <c:ptCount val="9"/>
                <c:pt idx="0">
                  <c:v>Курсы/семинары</c:v>
                </c:pt>
                <c:pt idx="2">
                  <c:v>Конференции/симпозиумы</c:v>
                </c:pt>
                <c:pt idx="4">
                  <c:v>Посещение других школ</c:v>
                </c:pt>
                <c:pt idx="6">
                  <c:v>Посещение производственных, общественных, неправительственных организаций</c:v>
                </c:pt>
                <c:pt idx="8">
                  <c:v>Повышение квалификации на базе производственных, общественных, неправительственных организаций</c:v>
                </c:pt>
              </c:strCache>
            </c:strRef>
          </c:xVal>
          <c:yVal>
            <c:numRef>
              <c:f>Лист3!$B$3:$B$12</c:f>
              <c:numCache>
                <c:formatCode>General</c:formatCode>
                <c:ptCount val="10"/>
                <c:pt idx="0">
                  <c:v>80</c:v>
                </c:pt>
                <c:pt idx="2">
                  <c:v>52</c:v>
                </c:pt>
                <c:pt idx="4">
                  <c:v>60</c:v>
                </c:pt>
                <c:pt idx="6">
                  <c:v>14</c:v>
                </c:pt>
                <c:pt idx="8">
                  <c:v>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795656"/>
        <c:axId val="482792912"/>
      </c:scatterChart>
      <c:catAx>
        <c:axId val="482795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82792912"/>
        <c:crosses val="autoZero"/>
        <c:auto val="1"/>
        <c:lblAlgn val="ctr"/>
        <c:lblOffset val="100"/>
        <c:noMultiLvlLbl val="0"/>
      </c:catAx>
      <c:valAx>
        <c:axId val="48279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795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41776769429229"/>
          <c:y val="8.4076379200835133E-2"/>
          <c:w val="0.15207225081116829"/>
          <c:h val="0.5324112616635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[ttq22a1.xls]Лист3!$B$1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[ttq22a1.xls]Лист3!$A$2:$A$15</c:f>
              <c:strCache>
                <c:ptCount val="14"/>
                <c:pt idx="0">
                  <c:v>Знания в моей основной предметной области (областях)  </c:v>
                </c:pt>
                <c:pt idx="1">
                  <c:v>Методическая компетентность в преподавании моей предметной области (областей)  </c:v>
                </c:pt>
                <c:pt idx="2">
                  <c:v>Знание программы  </c:v>
                </c:pt>
                <c:pt idx="3">
                  <c:v>Практика оценивания учащихся  </c:v>
                </c:pt>
                <c:pt idx="4">
                  <c:v>Навыки в области компьютерных и информационных технологий применительно к работе учителя  </c:v>
                </c:pt>
                <c:pt idx="5">
                  <c:v>Поведение учащихся и организация работы на уроке  </c:v>
                </c:pt>
                <c:pt idx="6">
                  <c:v>Управление школой</c:v>
                </c:pt>
                <c:pt idx="7">
                  <c:v>Методы индивидуального обучения  </c:v>
                </c:pt>
                <c:pt idx="8">
                  <c:v>Обучение учащихся с ОВЗ</c:v>
                </c:pt>
                <c:pt idx="9">
                  <c:v>Преподавание в поликультурной или многоязычной среде  </c:v>
                </c:pt>
                <c:pt idx="10">
                  <c:v>Обучение междисциплинарным навыкам (например, решать проблемы, учить учиться)  </c:v>
                </c:pt>
                <c:pt idx="11">
                  <c:v>Методы развития компетенций, необходимых для будущей работы или учебы  </c:v>
                </c:pt>
                <c:pt idx="12">
                  <c:v>Использование новых технологий в работе  </c:v>
                </c:pt>
                <c:pt idx="13">
                  <c:v>Работа с учащимися на уровне профориентации и психологического консультирования  </c:v>
                </c:pt>
              </c:strCache>
            </c:strRef>
          </c:cat>
          <c:val>
            <c:numRef>
              <c:f>[ttq22a1.xls]Лист3!$B$2:$B$15</c:f>
              <c:numCache>
                <c:formatCode>#,##0.0</c:formatCode>
                <c:ptCount val="14"/>
                <c:pt idx="0">
                  <c:v>91.611613544054975</c:v>
                </c:pt>
                <c:pt idx="1">
                  <c:v>87.726873459089276</c:v>
                </c:pt>
                <c:pt idx="2">
                  <c:v>86.065578937552317</c:v>
                </c:pt>
                <c:pt idx="3">
                  <c:v>78.440396949629275</c:v>
                </c:pt>
                <c:pt idx="4">
                  <c:v>81.069360285803697</c:v>
                </c:pt>
                <c:pt idx="5">
                  <c:v>79.166204211698613</c:v>
                </c:pt>
                <c:pt idx="6">
                  <c:v>20.94605072570754</c:v>
                </c:pt>
                <c:pt idx="7">
                  <c:v>68.069435877345938</c:v>
                </c:pt>
                <c:pt idx="8">
                  <c:v>29.486488621617269</c:v>
                </c:pt>
                <c:pt idx="9">
                  <c:v>11.699782747937199</c:v>
                </c:pt>
                <c:pt idx="10">
                  <c:v>64.579425099454824</c:v>
                </c:pt>
                <c:pt idx="11">
                  <c:v>64.976775707569487</c:v>
                </c:pt>
                <c:pt idx="12">
                  <c:v>88.561651621086398</c:v>
                </c:pt>
                <c:pt idx="13">
                  <c:v>53.565357413853377</c:v>
                </c:pt>
              </c:numCache>
            </c:numRef>
          </c:val>
        </c:ser>
        <c:ser>
          <c:idx val="1"/>
          <c:order val="1"/>
          <c:tx>
            <c:strRef>
              <c:f>[ttq22a1.xls]Лист3!$C$1</c:f>
              <c:strCache>
                <c:ptCount val="1"/>
                <c:pt idx="0">
                  <c:v>МС</c:v>
                </c:pt>
              </c:strCache>
            </c:strRef>
          </c:tx>
          <c:invertIfNegative val="0"/>
          <c:cat>
            <c:strRef>
              <c:f>[ttq22a1.xls]Лист3!$A$2:$A$15</c:f>
              <c:strCache>
                <c:ptCount val="14"/>
                <c:pt idx="0">
                  <c:v>Знания в моей основной предметной области (областях)  </c:v>
                </c:pt>
                <c:pt idx="1">
                  <c:v>Методическая компетентность в преподавании моей предметной области (областей)  </c:v>
                </c:pt>
                <c:pt idx="2">
                  <c:v>Знание программы  </c:v>
                </c:pt>
                <c:pt idx="3">
                  <c:v>Практика оценивания учащихся  </c:v>
                </c:pt>
                <c:pt idx="4">
                  <c:v>Навыки в области компьютерных и информационных технологий применительно к работе учителя  </c:v>
                </c:pt>
                <c:pt idx="5">
                  <c:v>Поведение учащихся и организация работы на уроке  </c:v>
                </c:pt>
                <c:pt idx="6">
                  <c:v>Управление школой</c:v>
                </c:pt>
                <c:pt idx="7">
                  <c:v>Методы индивидуального обучения  </c:v>
                </c:pt>
                <c:pt idx="8">
                  <c:v>Обучение учащихся с ОВЗ</c:v>
                </c:pt>
                <c:pt idx="9">
                  <c:v>Преподавание в поликультурной или многоязычной среде  </c:v>
                </c:pt>
                <c:pt idx="10">
                  <c:v>Обучение междисциплинарным навыкам (например, решать проблемы, учить учиться)  </c:v>
                </c:pt>
                <c:pt idx="11">
                  <c:v>Методы развития компетенций, необходимых для будущей работы или учебы  </c:v>
                </c:pt>
                <c:pt idx="12">
                  <c:v>Использование новых технологий в работе  </c:v>
                </c:pt>
                <c:pt idx="13">
                  <c:v>Работа с учащимися на уровне профориентации и психологического консультирования  </c:v>
                </c:pt>
              </c:strCache>
            </c:strRef>
          </c:cat>
          <c:val>
            <c:numRef>
              <c:f>[ttq22a1.xls]Лист3!$C$2:$C$15</c:f>
              <c:numCache>
                <c:formatCode>#,##0.0</c:formatCode>
                <c:ptCount val="14"/>
                <c:pt idx="0">
                  <c:v>73.695450870716073</c:v>
                </c:pt>
                <c:pt idx="1">
                  <c:v>68.741917102073273</c:v>
                </c:pt>
                <c:pt idx="2">
                  <c:v>56.975833567531552</c:v>
                </c:pt>
                <c:pt idx="3">
                  <c:v>58.511643667195557</c:v>
                </c:pt>
                <c:pt idx="4">
                  <c:v>55.284126139338952</c:v>
                </c:pt>
                <c:pt idx="5">
                  <c:v>45.352590172633043</c:v>
                </c:pt>
                <c:pt idx="6">
                  <c:v>18.760859879536419</c:v>
                </c:pt>
                <c:pt idx="7">
                  <c:v>42.916167323299248</c:v>
                </c:pt>
                <c:pt idx="8">
                  <c:v>32.056090012655631</c:v>
                </c:pt>
                <c:pt idx="9">
                  <c:v>16.286161535055811</c:v>
                </c:pt>
                <c:pt idx="10">
                  <c:v>40.557668723630229</c:v>
                </c:pt>
                <c:pt idx="11">
                  <c:v>22.242372866603969</c:v>
                </c:pt>
                <c:pt idx="12">
                  <c:v>41.633358888448782</c:v>
                </c:pt>
                <c:pt idx="13">
                  <c:v>25.182352243322409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13288"/>
        <c:axId val="188911720"/>
      </c:barChart>
      <c:catAx>
        <c:axId val="188913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188911720"/>
        <c:crosses val="autoZero"/>
        <c:auto val="1"/>
        <c:lblAlgn val="ctr"/>
        <c:lblOffset val="100"/>
        <c:noMultiLvlLbl val="0"/>
      </c:catAx>
      <c:valAx>
        <c:axId val="1889117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188913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DEA3A2"/>
              </a:solidFill>
            </c:spPr>
          </c:dPt>
          <c:dPt>
            <c:idx val="34"/>
            <c:invertIfNegative val="0"/>
            <c:bubble3D val="0"/>
            <c:spPr>
              <a:solidFill>
                <a:srgbClr val="960000">
                  <a:alpha val="86000"/>
                </a:srgbClr>
              </a:solidFill>
            </c:spPr>
          </c:dPt>
          <c:cat>
            <c:strRef>
              <c:f>Лист1!$A$1:$A$35</c:f>
              <c:strCache>
                <c:ptCount val="35"/>
                <c:pt idx="0">
                  <c:v>Australia</c:v>
                </c:pt>
                <c:pt idx="1">
                  <c:v>Brazil</c:v>
                </c:pt>
                <c:pt idx="2">
                  <c:v>Bulgaria</c:v>
                </c:pt>
                <c:pt idx="3">
                  <c:v>Chile</c:v>
                </c:pt>
                <c:pt idx="4">
                  <c:v>Croatia</c:v>
                </c:pt>
                <c:pt idx="5">
                  <c:v>Czech Republic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Georgia</c:v>
                </c:pt>
                <c:pt idx="11">
                  <c:v>Israel</c:v>
                </c:pt>
                <c:pt idx="12">
                  <c:v>Italy</c:v>
                </c:pt>
                <c:pt idx="13">
                  <c:v>Japan</c:v>
                </c:pt>
                <c:pt idx="14">
                  <c:v>Korea, Republic of</c:v>
                </c:pt>
                <c:pt idx="15">
                  <c:v>Latvia</c:v>
                </c:pt>
                <c:pt idx="16">
                  <c:v>Malaysia</c:v>
                </c:pt>
                <c:pt idx="17">
                  <c:v>Mexico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Russian Federation</c:v>
                </c:pt>
                <c:pt idx="23">
                  <c:v>Serbia</c:v>
                </c:pt>
                <c:pt idx="24">
                  <c:v>Singapore</c:v>
                </c:pt>
                <c:pt idx="25">
                  <c:v>Slovak Republic</c:v>
                </c:pt>
                <c:pt idx="26">
                  <c:v>Spain</c:v>
                </c:pt>
                <c:pt idx="27">
                  <c:v>Sweden</c:v>
                </c:pt>
                <c:pt idx="28">
                  <c:v>United States</c:v>
                </c:pt>
                <c:pt idx="29">
                  <c:v>England</c:v>
                </c:pt>
                <c:pt idx="30">
                  <c:v>Belgium (Flemish)</c:v>
                </c:pt>
                <c:pt idx="31">
                  <c:v>United Arab Emirates (Abu Dhabi)</c:v>
                </c:pt>
                <c:pt idx="32">
                  <c:v>Canada (Alberta)</c:v>
                </c:pt>
                <c:pt idx="33">
                  <c:v>Romania</c:v>
                </c:pt>
                <c:pt idx="34">
                  <c:v>x.International Average</c:v>
                </c:pt>
              </c:strCache>
            </c:strRef>
          </c:cat>
          <c:val>
            <c:numRef>
              <c:f>Лист1!$B$1:$B$35</c:f>
              <c:numCache>
                <c:formatCode>#,##0.00</c:formatCode>
                <c:ptCount val="35"/>
                <c:pt idx="0">
                  <c:v>8.783061617624325</c:v>
                </c:pt>
                <c:pt idx="1">
                  <c:v>8.9156462041152906</c:v>
                </c:pt>
                <c:pt idx="2">
                  <c:v>7.7991681297130606</c:v>
                </c:pt>
                <c:pt idx="3">
                  <c:v>8.8349875851174993</c:v>
                </c:pt>
                <c:pt idx="4">
                  <c:v>8.6585011225333677</c:v>
                </c:pt>
                <c:pt idx="5">
                  <c:v>7.9535328762865287</c:v>
                </c:pt>
                <c:pt idx="6">
                  <c:v>9.2369892528811324</c:v>
                </c:pt>
                <c:pt idx="7">
                  <c:v>8.8520186978446045</c:v>
                </c:pt>
                <c:pt idx="8">
                  <c:v>8.4306901212375589</c:v>
                </c:pt>
                <c:pt idx="9">
                  <c:v>8.5334927481092553</c:v>
                </c:pt>
                <c:pt idx="10">
                  <c:v>9.4417417913760833</c:v>
                </c:pt>
                <c:pt idx="11">
                  <c:v>8.6028038266348457</c:v>
                </c:pt>
                <c:pt idx="12">
                  <c:v>8.6028300335336425</c:v>
                </c:pt>
                <c:pt idx="13">
                  <c:v>8.1684837862973652</c:v>
                </c:pt>
                <c:pt idx="14">
                  <c:v>8.0426605775401523</c:v>
                </c:pt>
                <c:pt idx="15">
                  <c:v>9.3997162734279307</c:v>
                </c:pt>
                <c:pt idx="16">
                  <c:v>9.4553004904049143</c:v>
                </c:pt>
                <c:pt idx="17">
                  <c:v>9.3039596436306944</c:v>
                </c:pt>
                <c:pt idx="18">
                  <c:v>9.2491538058224982</c:v>
                </c:pt>
                <c:pt idx="19">
                  <c:v>7.632792389100918</c:v>
                </c:pt>
                <c:pt idx="20">
                  <c:v>9.0752315369228587</c:v>
                </c:pt>
                <c:pt idx="21">
                  <c:v>9.0478955044174789</c:v>
                </c:pt>
                <c:pt idx="22">
                  <c:v>9.3377765820437624</c:v>
                </c:pt>
                <c:pt idx="23">
                  <c:v>8.4774723943752548</c:v>
                </c:pt>
                <c:pt idx="24">
                  <c:v>9.1501999082486982</c:v>
                </c:pt>
                <c:pt idx="25">
                  <c:v>8.1371487529133173</c:v>
                </c:pt>
                <c:pt idx="26">
                  <c:v>8.9339517698434943</c:v>
                </c:pt>
                <c:pt idx="27">
                  <c:v>8.3820281732823769</c:v>
                </c:pt>
                <c:pt idx="28">
                  <c:v>9.817914620741055</c:v>
                </c:pt>
                <c:pt idx="29">
                  <c:v>9.0785312626429508</c:v>
                </c:pt>
                <c:pt idx="30">
                  <c:v>8.3304660594053672</c:v>
                </c:pt>
                <c:pt idx="31">
                  <c:v>10.175771576885406</c:v>
                </c:pt>
                <c:pt idx="32">
                  <c:v>9.2094595366067278</c:v>
                </c:pt>
                <c:pt idx="33">
                  <c:v>9.9762365370739108</c:v>
                </c:pt>
                <c:pt idx="34">
                  <c:v>8.853753387901012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90952"/>
        <c:axId val="482796048"/>
      </c:barChart>
      <c:catAx>
        <c:axId val="48279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82796048"/>
        <c:crosses val="autoZero"/>
        <c:auto val="1"/>
        <c:lblAlgn val="ctr"/>
        <c:lblOffset val="100"/>
        <c:noMultiLvlLbl val="0"/>
      </c:catAx>
      <c:valAx>
        <c:axId val="4827960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4827909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DEA3A2"/>
              </a:solidFill>
            </c:spPr>
          </c:dPt>
          <c:dPt>
            <c:idx val="34"/>
            <c:invertIfNegative val="0"/>
            <c:bubble3D val="0"/>
            <c:spPr>
              <a:solidFill>
                <a:srgbClr val="960000">
                  <a:alpha val="87000"/>
                </a:srgbClr>
              </a:solidFill>
            </c:spPr>
          </c:dPt>
          <c:cat>
            <c:strRef>
              <c:f>обш!$A$1:$A$35</c:f>
              <c:strCache>
                <c:ptCount val="35"/>
                <c:pt idx="0">
                  <c:v>Australia</c:v>
                </c:pt>
                <c:pt idx="1">
                  <c:v>Brazil</c:v>
                </c:pt>
                <c:pt idx="2">
                  <c:v>Bulgaria</c:v>
                </c:pt>
                <c:pt idx="3">
                  <c:v>Chile</c:v>
                </c:pt>
                <c:pt idx="4">
                  <c:v>Croatia</c:v>
                </c:pt>
                <c:pt idx="5">
                  <c:v>Czech Republic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Georgia</c:v>
                </c:pt>
                <c:pt idx="11">
                  <c:v>Israel</c:v>
                </c:pt>
                <c:pt idx="12">
                  <c:v>Italy</c:v>
                </c:pt>
                <c:pt idx="13">
                  <c:v>Japan</c:v>
                </c:pt>
                <c:pt idx="14">
                  <c:v>Korea, Republic of</c:v>
                </c:pt>
                <c:pt idx="15">
                  <c:v>Latvia</c:v>
                </c:pt>
                <c:pt idx="16">
                  <c:v>Malaysia</c:v>
                </c:pt>
                <c:pt idx="17">
                  <c:v>Mexico</c:v>
                </c:pt>
                <c:pt idx="18">
                  <c:v>Netherlands</c:v>
                </c:pt>
                <c:pt idx="19">
                  <c:v>Norway</c:v>
                </c:pt>
                <c:pt idx="20">
                  <c:v>Poland</c:v>
                </c:pt>
                <c:pt idx="21">
                  <c:v>Portugal</c:v>
                </c:pt>
                <c:pt idx="22">
                  <c:v>Russian Federation</c:v>
                </c:pt>
                <c:pt idx="23">
                  <c:v>Serbia</c:v>
                </c:pt>
                <c:pt idx="24">
                  <c:v>Singapore</c:v>
                </c:pt>
                <c:pt idx="25">
                  <c:v>Slovak Republic</c:v>
                </c:pt>
                <c:pt idx="26">
                  <c:v>Spain</c:v>
                </c:pt>
                <c:pt idx="27">
                  <c:v>Sweden</c:v>
                </c:pt>
                <c:pt idx="28">
                  <c:v>United States</c:v>
                </c:pt>
                <c:pt idx="29">
                  <c:v>England</c:v>
                </c:pt>
                <c:pt idx="30">
                  <c:v>Belgium (Flemish)</c:v>
                </c:pt>
                <c:pt idx="31">
                  <c:v>United Arab Emirates (Abu Dhabi)</c:v>
                </c:pt>
                <c:pt idx="32">
                  <c:v>Canada (Alberta)</c:v>
                </c:pt>
                <c:pt idx="33">
                  <c:v>Romania</c:v>
                </c:pt>
                <c:pt idx="34">
                  <c:v>x.International Average</c:v>
                </c:pt>
              </c:strCache>
            </c:strRef>
          </c:cat>
          <c:val>
            <c:numRef>
              <c:f>обш!$B$1:$B$35</c:f>
              <c:numCache>
                <c:formatCode>#,##0.00</c:formatCode>
                <c:ptCount val="35"/>
                <c:pt idx="0">
                  <c:v>12.557040361847696</c:v>
                </c:pt>
                <c:pt idx="1">
                  <c:v>13.092491740896842</c:v>
                </c:pt>
                <c:pt idx="2">
                  <c:v>12.637001610677082</c:v>
                </c:pt>
                <c:pt idx="3">
                  <c:v>12.980488166986202</c:v>
                </c:pt>
                <c:pt idx="4">
                  <c:v>11.786042957055335</c:v>
                </c:pt>
                <c:pt idx="5">
                  <c:v>10.764117748719652</c:v>
                </c:pt>
                <c:pt idx="6">
                  <c:v>13.357840533071025</c:v>
                </c:pt>
                <c:pt idx="7">
                  <c:v>11.612728772051073</c:v>
                </c:pt>
                <c:pt idx="8">
                  <c:v>11.89527541266142</c:v>
                </c:pt>
                <c:pt idx="9">
                  <c:v>12.828675711032764</c:v>
                </c:pt>
                <c:pt idx="10">
                  <c:v>12.785305050968407</c:v>
                </c:pt>
                <c:pt idx="11">
                  <c:v>12.443299369241492</c:v>
                </c:pt>
                <c:pt idx="12">
                  <c:v>13.068810748239382</c:v>
                </c:pt>
                <c:pt idx="13">
                  <c:v>9.1134162718797089</c:v>
                </c:pt>
                <c:pt idx="14">
                  <c:v>11.142353427906219</c:v>
                </c:pt>
                <c:pt idx="15">
                  <c:v>12.07062123140015</c:v>
                </c:pt>
                <c:pt idx="16">
                  <c:v>13.395168471719121</c:v>
                </c:pt>
                <c:pt idx="17">
                  <c:v>12.637757507907606</c:v>
                </c:pt>
                <c:pt idx="18">
                  <c:v>11.908217973848078</c:v>
                </c:pt>
                <c:pt idx="19">
                  <c:v>11.31015892581665</c:v>
                </c:pt>
                <c:pt idx="20">
                  <c:v>12.051784855227627</c:v>
                </c:pt>
                <c:pt idx="21">
                  <c:v>13.777291238743679</c:v>
                </c:pt>
                <c:pt idx="22">
                  <c:v>13.274394504886439</c:v>
                </c:pt>
                <c:pt idx="23">
                  <c:v>12.224478239464505</c:v>
                </c:pt>
                <c:pt idx="24">
                  <c:v>12.053636897498029</c:v>
                </c:pt>
                <c:pt idx="25">
                  <c:v>12.738942841303182</c:v>
                </c:pt>
                <c:pt idx="26">
                  <c:v>11.936601047792683</c:v>
                </c:pt>
                <c:pt idx="27">
                  <c:v>12.204180789872671</c:v>
                </c:pt>
                <c:pt idx="28">
                  <c:v>12.589439648562106</c:v>
                </c:pt>
                <c:pt idx="29">
                  <c:v>13.104628308894013</c:v>
                </c:pt>
                <c:pt idx="30">
                  <c:v>12.764022368850028</c:v>
                </c:pt>
                <c:pt idx="31">
                  <c:v>14.22574385997185</c:v>
                </c:pt>
                <c:pt idx="32">
                  <c:v>12.620577450915622</c:v>
                </c:pt>
                <c:pt idx="33">
                  <c:v>13.944943624940592</c:v>
                </c:pt>
                <c:pt idx="34">
                  <c:v>12.438161107966142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94872"/>
        <c:axId val="482794088"/>
      </c:barChart>
      <c:catAx>
        <c:axId val="482794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82794088"/>
        <c:crosses val="autoZero"/>
        <c:auto val="1"/>
        <c:lblAlgn val="ctr"/>
        <c:lblOffset val="100"/>
        <c:noMultiLvlLbl val="0"/>
      </c:catAx>
      <c:valAx>
        <c:axId val="48279408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4827948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Методы оценивания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Никогда или почти никогда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cat>
            <c:multiLvlStrRef>
              <c:f>Лист2!$A$2:$B$13</c:f>
              <c:multiLvlStrCache>
                <c:ptCount val="12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 моложе 30</c:v>
                  </c:pt>
                  <c:pt idx="3">
                    <c:v>РФ</c:v>
                  </c:pt>
                  <c:pt idx="4">
                    <c:v>МС</c:v>
                  </c:pt>
                  <c:pt idx="5">
                    <c:v>РФ моложе 30</c:v>
                  </c:pt>
                  <c:pt idx="6">
                    <c:v>РФ</c:v>
                  </c:pt>
                  <c:pt idx="7">
                    <c:v>МС</c:v>
                  </c:pt>
                  <c:pt idx="8">
                    <c:v>РФ моложе 30</c:v>
                  </c:pt>
                  <c:pt idx="9">
                    <c:v>РФ</c:v>
                  </c:pt>
                  <c:pt idx="10">
                    <c:v>МС</c:v>
                  </c:pt>
                  <c:pt idx="11">
                    <c:v>РФ моложе 30</c:v>
                  </c:pt>
                </c:lvl>
                <c:lvl>
                  <c:pt idx="0">
                    <c:v>Я разрабатываю и использую собственную систему оценивания.  </c:v>
                  </c:pt>
                  <c:pt idx="3">
                    <c:v>Я применяю стандартизированный тест.  </c:v>
                  </c:pt>
                  <c:pt idx="6">
                    <c:v>Я оставляю письменный отзыв о работе учащегося в дополнении к оценке, отметке.  </c:v>
                  </c:pt>
                  <c:pt idx="9">
                    <c:v>Учащиеся сами анализируют и оценивают свои достижения.  </c:v>
                  </c:pt>
                </c:lvl>
              </c:multiLvlStrCache>
            </c:multiLvlStrRef>
          </c:cat>
          <c:val>
            <c:numRef>
              <c:f>Лист2!$C$2:$C$13</c:f>
              <c:numCache>
                <c:formatCode>General</c:formatCode>
                <c:ptCount val="12"/>
                <c:pt idx="0">
                  <c:v>27.73</c:v>
                </c:pt>
                <c:pt idx="1">
                  <c:v>6.31</c:v>
                </c:pt>
                <c:pt idx="2">
                  <c:v>30.07</c:v>
                </c:pt>
                <c:pt idx="3">
                  <c:v>3.93</c:v>
                </c:pt>
                <c:pt idx="4">
                  <c:v>23.91</c:v>
                </c:pt>
                <c:pt idx="5">
                  <c:v>6.79</c:v>
                </c:pt>
                <c:pt idx="6">
                  <c:v>41.59</c:v>
                </c:pt>
                <c:pt idx="7">
                  <c:v>13.57</c:v>
                </c:pt>
                <c:pt idx="8">
                  <c:v>50.14</c:v>
                </c:pt>
                <c:pt idx="9">
                  <c:v>7.44</c:v>
                </c:pt>
                <c:pt idx="10">
                  <c:v>13.1</c:v>
                </c:pt>
                <c:pt idx="11">
                  <c:v>15.77</c:v>
                </c:pt>
              </c:numCache>
            </c:numRef>
          </c:val>
        </c:ser>
        <c:ser>
          <c:idx val="1"/>
          <c:order val="1"/>
          <c:tx>
            <c:strRef>
              <c:f>Лист2!$D$1</c:f>
              <c:strCache>
                <c:ptCount val="1"/>
                <c:pt idx="0">
                  <c:v>Периодически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multiLvlStrRef>
              <c:f>Лист2!$A$2:$B$13</c:f>
              <c:multiLvlStrCache>
                <c:ptCount val="12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 моложе 30</c:v>
                  </c:pt>
                  <c:pt idx="3">
                    <c:v>РФ</c:v>
                  </c:pt>
                  <c:pt idx="4">
                    <c:v>МС</c:v>
                  </c:pt>
                  <c:pt idx="5">
                    <c:v>РФ моложе 30</c:v>
                  </c:pt>
                  <c:pt idx="6">
                    <c:v>РФ</c:v>
                  </c:pt>
                  <c:pt idx="7">
                    <c:v>МС</c:v>
                  </c:pt>
                  <c:pt idx="8">
                    <c:v>РФ моложе 30</c:v>
                  </c:pt>
                  <c:pt idx="9">
                    <c:v>РФ</c:v>
                  </c:pt>
                  <c:pt idx="10">
                    <c:v>МС</c:v>
                  </c:pt>
                  <c:pt idx="11">
                    <c:v>РФ моложе 30</c:v>
                  </c:pt>
                </c:lvl>
                <c:lvl>
                  <c:pt idx="0">
                    <c:v>Я разрабатываю и использую собственную систему оценивания.  </c:v>
                  </c:pt>
                  <c:pt idx="3">
                    <c:v>Я применяю стандартизированный тест.  </c:v>
                  </c:pt>
                  <c:pt idx="6">
                    <c:v>Я оставляю письменный отзыв о работе учащегося в дополнении к оценке, отметке.  </c:v>
                  </c:pt>
                  <c:pt idx="9">
                    <c:v>Учащиеся сами анализируют и оценивают свои достижения.  </c:v>
                  </c:pt>
                </c:lvl>
              </c:multiLvlStrCache>
            </c:multiLvlStrRef>
          </c:cat>
          <c:val>
            <c:numRef>
              <c:f>Лист2!$D$2:$D$13</c:f>
              <c:numCache>
                <c:formatCode>General</c:formatCode>
                <c:ptCount val="12"/>
                <c:pt idx="0">
                  <c:v>45.13</c:v>
                </c:pt>
                <c:pt idx="1">
                  <c:v>26.71</c:v>
                </c:pt>
                <c:pt idx="2">
                  <c:v>48.35</c:v>
                </c:pt>
                <c:pt idx="3">
                  <c:v>32.15</c:v>
                </c:pt>
                <c:pt idx="4">
                  <c:v>37.39</c:v>
                </c:pt>
                <c:pt idx="5">
                  <c:v>38.26</c:v>
                </c:pt>
                <c:pt idx="6">
                  <c:v>39.72</c:v>
                </c:pt>
                <c:pt idx="7">
                  <c:v>32.58</c:v>
                </c:pt>
                <c:pt idx="8">
                  <c:v>35.1</c:v>
                </c:pt>
                <c:pt idx="9">
                  <c:v>50.36</c:v>
                </c:pt>
                <c:pt idx="10">
                  <c:v>47.26</c:v>
                </c:pt>
                <c:pt idx="11">
                  <c:v>56.95</c:v>
                </c:pt>
              </c:numCache>
            </c:numRef>
          </c:val>
        </c:ser>
        <c:ser>
          <c:idx val="2"/>
          <c:order val="2"/>
          <c:tx>
            <c:strRef>
              <c:f>Лист2!$E$1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multiLvlStrRef>
              <c:f>Лист2!$A$2:$B$13</c:f>
              <c:multiLvlStrCache>
                <c:ptCount val="12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 моложе 30</c:v>
                  </c:pt>
                  <c:pt idx="3">
                    <c:v>РФ</c:v>
                  </c:pt>
                  <c:pt idx="4">
                    <c:v>МС</c:v>
                  </c:pt>
                  <c:pt idx="5">
                    <c:v>РФ моложе 30</c:v>
                  </c:pt>
                  <c:pt idx="6">
                    <c:v>РФ</c:v>
                  </c:pt>
                  <c:pt idx="7">
                    <c:v>МС</c:v>
                  </c:pt>
                  <c:pt idx="8">
                    <c:v>РФ моложе 30</c:v>
                  </c:pt>
                  <c:pt idx="9">
                    <c:v>РФ</c:v>
                  </c:pt>
                  <c:pt idx="10">
                    <c:v>МС</c:v>
                  </c:pt>
                  <c:pt idx="11">
                    <c:v>РФ моложе 30</c:v>
                  </c:pt>
                </c:lvl>
                <c:lvl>
                  <c:pt idx="0">
                    <c:v>Я разрабатываю и использую собственную систему оценивания.  </c:v>
                  </c:pt>
                  <c:pt idx="3">
                    <c:v>Я применяю стандартизированный тест.  </c:v>
                  </c:pt>
                  <c:pt idx="6">
                    <c:v>Я оставляю письменный отзыв о работе учащегося в дополнении к оценке, отметке.  </c:v>
                  </c:pt>
                  <c:pt idx="9">
                    <c:v>Учащиеся сами анализируют и оценивают свои достижения.  </c:v>
                  </c:pt>
                </c:lvl>
              </c:multiLvlStrCache>
            </c:multiLvlStrRef>
          </c:cat>
          <c:val>
            <c:numRef>
              <c:f>Лист2!$E$2:$E$13</c:f>
              <c:numCache>
                <c:formatCode>General</c:formatCode>
                <c:ptCount val="12"/>
                <c:pt idx="0">
                  <c:v>22.68</c:v>
                </c:pt>
                <c:pt idx="1">
                  <c:v>49.45</c:v>
                </c:pt>
                <c:pt idx="2">
                  <c:v>18.739999999999991</c:v>
                </c:pt>
                <c:pt idx="3">
                  <c:v>53.76</c:v>
                </c:pt>
                <c:pt idx="4">
                  <c:v>33.24</c:v>
                </c:pt>
                <c:pt idx="5">
                  <c:v>48.66</c:v>
                </c:pt>
                <c:pt idx="6">
                  <c:v>15.99</c:v>
                </c:pt>
                <c:pt idx="7">
                  <c:v>42.12</c:v>
                </c:pt>
                <c:pt idx="8">
                  <c:v>12.37</c:v>
                </c:pt>
                <c:pt idx="9">
                  <c:v>36.49</c:v>
                </c:pt>
                <c:pt idx="10">
                  <c:v>33.31</c:v>
                </c:pt>
                <c:pt idx="11">
                  <c:v>24.88</c:v>
                </c:pt>
              </c:numCache>
            </c:numRef>
          </c:val>
        </c:ser>
        <c:ser>
          <c:idx val="3"/>
          <c:order val="3"/>
          <c:tx>
            <c:strRef>
              <c:f>Лист2!$F$1</c:f>
              <c:strCache>
                <c:ptCount val="1"/>
                <c:pt idx="0">
                  <c:v>Всегда или почти всегда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multiLvlStrRef>
              <c:f>Лист2!$A$2:$B$13</c:f>
              <c:multiLvlStrCache>
                <c:ptCount val="12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 моложе 30</c:v>
                  </c:pt>
                  <c:pt idx="3">
                    <c:v>РФ</c:v>
                  </c:pt>
                  <c:pt idx="4">
                    <c:v>МС</c:v>
                  </c:pt>
                  <c:pt idx="5">
                    <c:v>РФ моложе 30</c:v>
                  </c:pt>
                  <c:pt idx="6">
                    <c:v>РФ</c:v>
                  </c:pt>
                  <c:pt idx="7">
                    <c:v>МС</c:v>
                  </c:pt>
                  <c:pt idx="8">
                    <c:v>РФ моложе 30</c:v>
                  </c:pt>
                  <c:pt idx="9">
                    <c:v>РФ</c:v>
                  </c:pt>
                  <c:pt idx="10">
                    <c:v>МС</c:v>
                  </c:pt>
                  <c:pt idx="11">
                    <c:v>РФ моложе 30</c:v>
                  </c:pt>
                </c:lvl>
                <c:lvl>
                  <c:pt idx="0">
                    <c:v>Я разрабатываю и использую собственную систему оценивания.  </c:v>
                  </c:pt>
                  <c:pt idx="3">
                    <c:v>Я применяю стандартизированный тест.  </c:v>
                  </c:pt>
                  <c:pt idx="6">
                    <c:v>Я оставляю письменный отзыв о работе учащегося в дополнении к оценке, отметке.  </c:v>
                  </c:pt>
                  <c:pt idx="9">
                    <c:v>Учащиеся сами анализируют и оценивают свои достижения.  </c:v>
                  </c:pt>
                </c:lvl>
              </c:multiLvlStrCache>
            </c:multiLvlStrRef>
          </c:cat>
          <c:val>
            <c:numRef>
              <c:f>Лист2!$F$2:$F$13</c:f>
              <c:numCache>
                <c:formatCode>General</c:formatCode>
                <c:ptCount val="12"/>
                <c:pt idx="0">
                  <c:v>4.46</c:v>
                </c:pt>
                <c:pt idx="1">
                  <c:v>17.54</c:v>
                </c:pt>
                <c:pt idx="2">
                  <c:v>2.84</c:v>
                </c:pt>
                <c:pt idx="3">
                  <c:v>10.16</c:v>
                </c:pt>
                <c:pt idx="4">
                  <c:v>5.46</c:v>
                </c:pt>
                <c:pt idx="5">
                  <c:v>6.28</c:v>
                </c:pt>
                <c:pt idx="6">
                  <c:v>2.71</c:v>
                </c:pt>
                <c:pt idx="7">
                  <c:v>11.73</c:v>
                </c:pt>
                <c:pt idx="8">
                  <c:v>2.38</c:v>
                </c:pt>
                <c:pt idx="9">
                  <c:v>5.71</c:v>
                </c:pt>
                <c:pt idx="10">
                  <c:v>6.33</c:v>
                </c:pt>
                <c:pt idx="11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8909760"/>
        <c:axId val="188907408"/>
      </c:barChart>
      <c:catAx>
        <c:axId val="18890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8907408"/>
        <c:crosses val="autoZero"/>
        <c:auto val="1"/>
        <c:lblAlgn val="ctr"/>
        <c:lblOffset val="100"/>
        <c:noMultiLvlLbl val="0"/>
      </c:catAx>
      <c:valAx>
        <c:axId val="188907408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%</a:t>
                </a:r>
              </a:p>
            </c:rich>
          </c:tx>
          <c:layout>
            <c:manualLayout>
              <c:xMode val="edge"/>
              <c:yMode val="edge"/>
              <c:x val="4.6903168326212746E-2"/>
              <c:y val="6.4988092537990469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88909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552429709542789"/>
          <c:y val="0.91276133175324048"/>
          <c:w val="0.70981895131191641"/>
          <c:h val="6.6546113981757971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105281140080546E-2"/>
          <c:y val="3.6592360142609567E-2"/>
          <c:w val="0.67056048051818895"/>
          <c:h val="0.514088896893534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'25'!$K$12</c:f>
              <c:strCache>
                <c:ptCount val="1"/>
                <c:pt idx="0">
                  <c:v>Да, в большинстве видов деятель-ности</c:v>
                </c:pt>
              </c:strCache>
            </c:strRef>
          </c:tx>
          <c:invertIfNegative val="0"/>
          <c:cat>
            <c:multiLvlStrRef>
              <c:f>'25'!$I$13:$J$24</c:f>
              <c:multiLvlStrCache>
                <c:ptCount val="12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</c:lvl>
                <c:lvl>
                  <c:pt idx="0">
                    <c:v>Работа с группой коллег из моей школы или с методическим объединением</c:v>
                  </c:pt>
                  <c:pt idx="4">
                    <c:v>Активные методов обучения (не только лекционные занятия)  </c:v>
                  </c:pt>
                  <c:pt idx="8">
                    <c:v>Совместная учебная или исследовательская деятельность с другими учителями  </c:v>
                  </c:pt>
                </c:lvl>
              </c:multiLvlStrCache>
            </c:multiLvlStrRef>
          </c:cat>
          <c:val>
            <c:numRef>
              <c:f>'25'!$K$13:$K$24</c:f>
              <c:numCache>
                <c:formatCode>0.00</c:formatCode>
                <c:ptCount val="12"/>
                <c:pt idx="0">
                  <c:v>24.57</c:v>
                </c:pt>
                <c:pt idx="1">
                  <c:v>35.39</c:v>
                </c:pt>
                <c:pt idx="2">
                  <c:v>33.44</c:v>
                </c:pt>
                <c:pt idx="3">
                  <c:v>25.27</c:v>
                </c:pt>
                <c:pt idx="4">
                  <c:v>27.259999999999987</c:v>
                </c:pt>
                <c:pt idx="5">
                  <c:v>25.67</c:v>
                </c:pt>
                <c:pt idx="6">
                  <c:v>31.27</c:v>
                </c:pt>
                <c:pt idx="7">
                  <c:v>30.05</c:v>
                </c:pt>
                <c:pt idx="8">
                  <c:v>15.88</c:v>
                </c:pt>
                <c:pt idx="9">
                  <c:v>15.62</c:v>
                </c:pt>
                <c:pt idx="10">
                  <c:v>23.4</c:v>
                </c:pt>
                <c:pt idx="11">
                  <c:v>15.350000000000009</c:v>
                </c:pt>
              </c:numCache>
            </c:numRef>
          </c:val>
        </c:ser>
        <c:ser>
          <c:idx val="1"/>
          <c:order val="1"/>
          <c:tx>
            <c:strRef>
              <c:f>'25'!$L$12</c:f>
              <c:strCache>
                <c:ptCount val="1"/>
                <c:pt idx="0">
                  <c:v>Да, во всех видах деятель-ности</c:v>
                </c:pt>
              </c:strCache>
            </c:strRef>
          </c:tx>
          <c:invertIfNegative val="0"/>
          <c:cat>
            <c:multiLvlStrRef>
              <c:f>'25'!$I$13:$J$24</c:f>
              <c:multiLvlStrCache>
                <c:ptCount val="12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</c:lvl>
                <c:lvl>
                  <c:pt idx="0">
                    <c:v>Работа с группой коллег из моей школы или с методическим объединением</c:v>
                  </c:pt>
                  <c:pt idx="4">
                    <c:v>Активные методов обучения (не только лекционные занятия)  </c:v>
                  </c:pt>
                  <c:pt idx="8">
                    <c:v>Совместная учебная или исследовательская деятельность с другими учителями  </c:v>
                  </c:pt>
                </c:lvl>
              </c:multiLvlStrCache>
            </c:multiLvlStrRef>
          </c:cat>
          <c:val>
            <c:numRef>
              <c:f>'25'!$L$13:$L$24</c:f>
              <c:numCache>
                <c:formatCode>0.00</c:formatCode>
                <c:ptCount val="12"/>
                <c:pt idx="0">
                  <c:v>9.629999999999999</c:v>
                </c:pt>
                <c:pt idx="1">
                  <c:v>14.05</c:v>
                </c:pt>
                <c:pt idx="2">
                  <c:v>19.37</c:v>
                </c:pt>
                <c:pt idx="3">
                  <c:v>21.08</c:v>
                </c:pt>
                <c:pt idx="4">
                  <c:v>6.91</c:v>
                </c:pt>
                <c:pt idx="5">
                  <c:v>7.24</c:v>
                </c:pt>
                <c:pt idx="6">
                  <c:v>12.07</c:v>
                </c:pt>
                <c:pt idx="7">
                  <c:v>10.239999999999998</c:v>
                </c:pt>
                <c:pt idx="8">
                  <c:v>4.4300000000000024</c:v>
                </c:pt>
                <c:pt idx="9">
                  <c:v>5.2</c:v>
                </c:pt>
                <c:pt idx="10">
                  <c:v>6.67</c:v>
                </c:pt>
                <c:pt idx="11">
                  <c:v>6.34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2791344"/>
        <c:axId val="484511896"/>
      </c:barChart>
      <c:catAx>
        <c:axId val="482791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84511896"/>
        <c:crosses val="autoZero"/>
        <c:auto val="1"/>
        <c:lblAlgn val="ctr"/>
        <c:lblOffset val="100"/>
        <c:noMultiLvlLbl val="0"/>
      </c:catAx>
      <c:valAx>
        <c:axId val="4845118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48279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61425569548839"/>
          <c:y val="0.20069597675183395"/>
          <c:w val="0.17611364911351074"/>
          <c:h val="0.408353511546195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>
                <a:solidFill>
                  <a:srgbClr val="0070C0"/>
                </a:solidFill>
              </a:rPr>
              <a:t>Международное среднее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Лист1!$A$21</c:f>
              <c:strCache>
                <c:ptCount val="1"/>
                <c:pt idx="0">
                  <c:v>International Average</c:v>
                </c:pt>
              </c:strCache>
            </c:strRef>
          </c:tx>
          <c:dPt>
            <c:idx val="0"/>
            <c:bubble3D val="0"/>
            <c:spPr>
              <a:solidFill>
                <a:srgbClr val="CA6E6C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Лист1!$B$20:$C$20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Лист1!$B$21:$C$21</c:f>
              <c:numCache>
                <c:formatCode>0.0</c:formatCode>
                <c:ptCount val="2"/>
                <c:pt idx="0">
                  <c:v>49.84</c:v>
                </c:pt>
                <c:pt idx="1">
                  <c:v>50.16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'[графики_2.xlsx]26'!$J$47</c:f>
              <c:strCache>
                <c:ptCount val="1"/>
                <c:pt idx="0">
                  <c:v>Средние</c:v>
                </c:pt>
              </c:strCache>
            </c:strRef>
          </c:tx>
          <c:invertIfNegative val="0"/>
          <c:cat>
            <c:multiLvlStrRef>
              <c:f>'[графики_2.xlsx]26'!$H$48:$I$95</c:f>
              <c:multiLvlStrCache>
                <c:ptCount val="48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  <c:pt idx="12">
                    <c:v>Менее 29</c:v>
                  </c:pt>
                  <c:pt idx="13">
                    <c:v>30-39</c:v>
                  </c:pt>
                  <c:pt idx="14">
                    <c:v>40-59</c:v>
                  </c:pt>
                  <c:pt idx="15">
                    <c:v>Старше 60</c:v>
                  </c:pt>
                  <c:pt idx="16">
                    <c:v>Менее 29</c:v>
                  </c:pt>
                  <c:pt idx="17">
                    <c:v>30-39</c:v>
                  </c:pt>
                  <c:pt idx="18">
                    <c:v>40-59</c:v>
                  </c:pt>
                  <c:pt idx="19">
                    <c:v>Старше 60</c:v>
                  </c:pt>
                  <c:pt idx="20">
                    <c:v>Менее 29</c:v>
                  </c:pt>
                  <c:pt idx="21">
                    <c:v>30-39</c:v>
                  </c:pt>
                  <c:pt idx="22">
                    <c:v>40-59</c:v>
                  </c:pt>
                  <c:pt idx="23">
                    <c:v>Старше 60</c:v>
                  </c:pt>
                  <c:pt idx="24">
                    <c:v>Менее 29</c:v>
                  </c:pt>
                  <c:pt idx="25">
                    <c:v>30-39</c:v>
                  </c:pt>
                  <c:pt idx="26">
                    <c:v>40-59</c:v>
                  </c:pt>
                  <c:pt idx="27">
                    <c:v>Старше 60</c:v>
                  </c:pt>
                  <c:pt idx="28">
                    <c:v>Менее 29</c:v>
                  </c:pt>
                  <c:pt idx="29">
                    <c:v>30-39</c:v>
                  </c:pt>
                  <c:pt idx="30">
                    <c:v>40-59</c:v>
                  </c:pt>
                  <c:pt idx="31">
                    <c:v>Старше 60</c:v>
                  </c:pt>
                  <c:pt idx="32">
                    <c:v>Менее 29</c:v>
                  </c:pt>
                  <c:pt idx="33">
                    <c:v>30-39</c:v>
                  </c:pt>
                  <c:pt idx="34">
                    <c:v>40-59</c:v>
                  </c:pt>
                  <c:pt idx="35">
                    <c:v>Старше 60</c:v>
                  </c:pt>
                  <c:pt idx="36">
                    <c:v>Менее 29</c:v>
                  </c:pt>
                  <c:pt idx="37">
                    <c:v>30-39</c:v>
                  </c:pt>
                  <c:pt idx="38">
                    <c:v>40-59</c:v>
                  </c:pt>
                  <c:pt idx="39">
                    <c:v>Старше 60</c:v>
                  </c:pt>
                  <c:pt idx="40">
                    <c:v>Менее 29</c:v>
                  </c:pt>
                  <c:pt idx="41">
                    <c:v>30-39</c:v>
                  </c:pt>
                  <c:pt idx="42">
                    <c:v>40-59</c:v>
                  </c:pt>
                  <c:pt idx="43">
                    <c:v>Старше 60</c:v>
                  </c:pt>
                  <c:pt idx="44">
                    <c:v>Менее 29</c:v>
                  </c:pt>
                  <c:pt idx="45">
                    <c:v>30-39</c:v>
                  </c:pt>
                  <c:pt idx="46">
                    <c:v>40-59</c:v>
                  </c:pt>
                  <c:pt idx="47">
                    <c:v>Старше 60</c:v>
                  </c:pt>
                </c:lvl>
                <c:lvl>
                  <c:pt idx="0">
                    <c:v>1</c:v>
                  </c:pt>
                  <c:pt idx="4">
                    <c:v>2</c:v>
                  </c:pt>
                  <c:pt idx="8">
                    <c:v>3</c:v>
                  </c:pt>
                  <c:pt idx="12">
                    <c:v>4</c:v>
                  </c:pt>
                  <c:pt idx="16">
                    <c:v>5</c:v>
                  </c:pt>
                  <c:pt idx="20">
                    <c:v>6</c:v>
                  </c:pt>
                  <c:pt idx="24">
                    <c:v>7</c:v>
                  </c:pt>
                  <c:pt idx="28">
                    <c:v>8</c:v>
                  </c:pt>
                  <c:pt idx="32">
                    <c:v>9</c:v>
                  </c:pt>
                  <c:pt idx="36">
                    <c:v>10</c:v>
                  </c:pt>
                  <c:pt idx="40">
                    <c:v>11</c:v>
                  </c:pt>
                  <c:pt idx="44">
                    <c:v>12</c:v>
                  </c:pt>
                </c:lvl>
              </c:multiLvlStrCache>
            </c:multiLvlStrRef>
          </c:cat>
          <c:val>
            <c:numRef>
              <c:f>'[графики_2.xlsx]26'!$J$48:$J$95</c:f>
              <c:numCache>
                <c:formatCode>General</c:formatCode>
                <c:ptCount val="48"/>
                <c:pt idx="0">
                  <c:v>29.57</c:v>
                </c:pt>
                <c:pt idx="1">
                  <c:v>28.1</c:v>
                </c:pt>
                <c:pt idx="2">
                  <c:v>24.2</c:v>
                </c:pt>
                <c:pt idx="3">
                  <c:v>16.09</c:v>
                </c:pt>
                <c:pt idx="4">
                  <c:v>37.51</c:v>
                </c:pt>
                <c:pt idx="5">
                  <c:v>34.69</c:v>
                </c:pt>
                <c:pt idx="6">
                  <c:v>26.01</c:v>
                </c:pt>
                <c:pt idx="7">
                  <c:v>21.39</c:v>
                </c:pt>
                <c:pt idx="8">
                  <c:v>26.47</c:v>
                </c:pt>
                <c:pt idx="9">
                  <c:v>24.96</c:v>
                </c:pt>
                <c:pt idx="10">
                  <c:v>15.52</c:v>
                </c:pt>
                <c:pt idx="11">
                  <c:v>11.62</c:v>
                </c:pt>
                <c:pt idx="12">
                  <c:v>35.119999999999997</c:v>
                </c:pt>
                <c:pt idx="13">
                  <c:v>32.799999999999997</c:v>
                </c:pt>
                <c:pt idx="14">
                  <c:v>21.75</c:v>
                </c:pt>
                <c:pt idx="15">
                  <c:v>16.2</c:v>
                </c:pt>
                <c:pt idx="16">
                  <c:v>33.36</c:v>
                </c:pt>
                <c:pt idx="17">
                  <c:v>31.48</c:v>
                </c:pt>
                <c:pt idx="18">
                  <c:v>20.95</c:v>
                </c:pt>
                <c:pt idx="19">
                  <c:v>16.829999999999998</c:v>
                </c:pt>
                <c:pt idx="20">
                  <c:v>26.6</c:v>
                </c:pt>
                <c:pt idx="21">
                  <c:v>19.87</c:v>
                </c:pt>
                <c:pt idx="22">
                  <c:v>16.329999999999998</c:v>
                </c:pt>
                <c:pt idx="23">
                  <c:v>10.39</c:v>
                </c:pt>
                <c:pt idx="24">
                  <c:v>33.76</c:v>
                </c:pt>
                <c:pt idx="25">
                  <c:v>31.26</c:v>
                </c:pt>
                <c:pt idx="26">
                  <c:v>27.66</c:v>
                </c:pt>
                <c:pt idx="27">
                  <c:v>21.98</c:v>
                </c:pt>
                <c:pt idx="28">
                  <c:v>26.25</c:v>
                </c:pt>
                <c:pt idx="29">
                  <c:v>23.05</c:v>
                </c:pt>
                <c:pt idx="30">
                  <c:v>19.940000000000001</c:v>
                </c:pt>
                <c:pt idx="31">
                  <c:v>13.6</c:v>
                </c:pt>
                <c:pt idx="32">
                  <c:v>21.51</c:v>
                </c:pt>
                <c:pt idx="33">
                  <c:v>20.47</c:v>
                </c:pt>
                <c:pt idx="34">
                  <c:v>13.5</c:v>
                </c:pt>
                <c:pt idx="35">
                  <c:v>10.08</c:v>
                </c:pt>
                <c:pt idx="36">
                  <c:v>34.479999999999997</c:v>
                </c:pt>
                <c:pt idx="37">
                  <c:v>37.69</c:v>
                </c:pt>
                <c:pt idx="38">
                  <c:v>31.53</c:v>
                </c:pt>
                <c:pt idx="39">
                  <c:v>21.12</c:v>
                </c:pt>
                <c:pt idx="40">
                  <c:v>35.619999999999997</c:v>
                </c:pt>
                <c:pt idx="41">
                  <c:v>31.44</c:v>
                </c:pt>
                <c:pt idx="42">
                  <c:v>32.81</c:v>
                </c:pt>
                <c:pt idx="43">
                  <c:v>27.29</c:v>
                </c:pt>
                <c:pt idx="44">
                  <c:v>34.51</c:v>
                </c:pt>
                <c:pt idx="45">
                  <c:v>40.14</c:v>
                </c:pt>
                <c:pt idx="46">
                  <c:v>42.58</c:v>
                </c:pt>
                <c:pt idx="47">
                  <c:v>40.799999999999997</c:v>
                </c:pt>
              </c:numCache>
            </c:numRef>
          </c:val>
        </c:ser>
        <c:ser>
          <c:idx val="1"/>
          <c:order val="1"/>
          <c:tx>
            <c:strRef>
              <c:f>'[графики_2.xlsx]26'!$K$47</c:f>
              <c:strCache>
                <c:ptCount val="1"/>
                <c:pt idx="0">
                  <c:v>Высокие</c:v>
                </c:pt>
              </c:strCache>
            </c:strRef>
          </c:tx>
          <c:invertIfNegative val="0"/>
          <c:cat>
            <c:multiLvlStrRef>
              <c:f>'[графики_2.xlsx]26'!$H$48:$I$95</c:f>
              <c:multiLvlStrCache>
                <c:ptCount val="48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  <c:pt idx="12">
                    <c:v>Менее 29</c:v>
                  </c:pt>
                  <c:pt idx="13">
                    <c:v>30-39</c:v>
                  </c:pt>
                  <c:pt idx="14">
                    <c:v>40-59</c:v>
                  </c:pt>
                  <c:pt idx="15">
                    <c:v>Старше 60</c:v>
                  </c:pt>
                  <c:pt idx="16">
                    <c:v>Менее 29</c:v>
                  </c:pt>
                  <c:pt idx="17">
                    <c:v>30-39</c:v>
                  </c:pt>
                  <c:pt idx="18">
                    <c:v>40-59</c:v>
                  </c:pt>
                  <c:pt idx="19">
                    <c:v>Старше 60</c:v>
                  </c:pt>
                  <c:pt idx="20">
                    <c:v>Менее 29</c:v>
                  </c:pt>
                  <c:pt idx="21">
                    <c:v>30-39</c:v>
                  </c:pt>
                  <c:pt idx="22">
                    <c:v>40-59</c:v>
                  </c:pt>
                  <c:pt idx="23">
                    <c:v>Старше 60</c:v>
                  </c:pt>
                  <c:pt idx="24">
                    <c:v>Менее 29</c:v>
                  </c:pt>
                  <c:pt idx="25">
                    <c:v>30-39</c:v>
                  </c:pt>
                  <c:pt idx="26">
                    <c:v>40-59</c:v>
                  </c:pt>
                  <c:pt idx="27">
                    <c:v>Старше 60</c:v>
                  </c:pt>
                  <c:pt idx="28">
                    <c:v>Менее 29</c:v>
                  </c:pt>
                  <c:pt idx="29">
                    <c:v>30-39</c:v>
                  </c:pt>
                  <c:pt idx="30">
                    <c:v>40-59</c:v>
                  </c:pt>
                  <c:pt idx="31">
                    <c:v>Старше 60</c:v>
                  </c:pt>
                  <c:pt idx="32">
                    <c:v>Менее 29</c:v>
                  </c:pt>
                  <c:pt idx="33">
                    <c:v>30-39</c:v>
                  </c:pt>
                  <c:pt idx="34">
                    <c:v>40-59</c:v>
                  </c:pt>
                  <c:pt idx="35">
                    <c:v>Старше 60</c:v>
                  </c:pt>
                  <c:pt idx="36">
                    <c:v>Менее 29</c:v>
                  </c:pt>
                  <c:pt idx="37">
                    <c:v>30-39</c:v>
                  </c:pt>
                  <c:pt idx="38">
                    <c:v>40-59</c:v>
                  </c:pt>
                  <c:pt idx="39">
                    <c:v>Старше 60</c:v>
                  </c:pt>
                  <c:pt idx="40">
                    <c:v>Менее 29</c:v>
                  </c:pt>
                  <c:pt idx="41">
                    <c:v>30-39</c:v>
                  </c:pt>
                  <c:pt idx="42">
                    <c:v>40-59</c:v>
                  </c:pt>
                  <c:pt idx="43">
                    <c:v>Старше 60</c:v>
                  </c:pt>
                  <c:pt idx="44">
                    <c:v>Менее 29</c:v>
                  </c:pt>
                  <c:pt idx="45">
                    <c:v>30-39</c:v>
                  </c:pt>
                  <c:pt idx="46">
                    <c:v>40-59</c:v>
                  </c:pt>
                  <c:pt idx="47">
                    <c:v>Старше 60</c:v>
                  </c:pt>
                </c:lvl>
                <c:lvl>
                  <c:pt idx="0">
                    <c:v>1</c:v>
                  </c:pt>
                  <c:pt idx="4">
                    <c:v>2</c:v>
                  </c:pt>
                  <c:pt idx="8">
                    <c:v>3</c:v>
                  </c:pt>
                  <c:pt idx="12">
                    <c:v>4</c:v>
                  </c:pt>
                  <c:pt idx="16">
                    <c:v>5</c:v>
                  </c:pt>
                  <c:pt idx="20">
                    <c:v>6</c:v>
                  </c:pt>
                  <c:pt idx="24">
                    <c:v>7</c:v>
                  </c:pt>
                  <c:pt idx="28">
                    <c:v>8</c:v>
                  </c:pt>
                  <c:pt idx="32">
                    <c:v>9</c:v>
                  </c:pt>
                  <c:pt idx="36">
                    <c:v>10</c:v>
                  </c:pt>
                  <c:pt idx="40">
                    <c:v>11</c:v>
                  </c:pt>
                  <c:pt idx="44">
                    <c:v>12</c:v>
                  </c:pt>
                </c:lvl>
              </c:multiLvlStrCache>
            </c:multiLvlStrRef>
          </c:cat>
          <c:val>
            <c:numRef>
              <c:f>'[графики_2.xlsx]26'!$K$48:$K$95</c:f>
              <c:numCache>
                <c:formatCode>General</c:formatCode>
                <c:ptCount val="48"/>
                <c:pt idx="0">
                  <c:v>17.45</c:v>
                </c:pt>
                <c:pt idx="1">
                  <c:v>17.78</c:v>
                </c:pt>
                <c:pt idx="2">
                  <c:v>19.97</c:v>
                </c:pt>
                <c:pt idx="3">
                  <c:v>18.8</c:v>
                </c:pt>
                <c:pt idx="4">
                  <c:v>17.32</c:v>
                </c:pt>
                <c:pt idx="5">
                  <c:v>18.43</c:v>
                </c:pt>
                <c:pt idx="6">
                  <c:v>19.59</c:v>
                </c:pt>
                <c:pt idx="7">
                  <c:v>16.64</c:v>
                </c:pt>
                <c:pt idx="8">
                  <c:v>13.71</c:v>
                </c:pt>
                <c:pt idx="9">
                  <c:v>17.3</c:v>
                </c:pt>
                <c:pt idx="10">
                  <c:v>22.44</c:v>
                </c:pt>
                <c:pt idx="11">
                  <c:v>21.77</c:v>
                </c:pt>
                <c:pt idx="12">
                  <c:v>11.03</c:v>
                </c:pt>
                <c:pt idx="13">
                  <c:v>14.43</c:v>
                </c:pt>
                <c:pt idx="14">
                  <c:v>18.09</c:v>
                </c:pt>
                <c:pt idx="15">
                  <c:v>18.440000000000001</c:v>
                </c:pt>
                <c:pt idx="16">
                  <c:v>16.12</c:v>
                </c:pt>
                <c:pt idx="17">
                  <c:v>15.16</c:v>
                </c:pt>
                <c:pt idx="18">
                  <c:v>16.260000000000002</c:v>
                </c:pt>
                <c:pt idx="19">
                  <c:v>15.16</c:v>
                </c:pt>
                <c:pt idx="20">
                  <c:v>10.32</c:v>
                </c:pt>
                <c:pt idx="21">
                  <c:v>8.2799999999999994</c:v>
                </c:pt>
                <c:pt idx="22">
                  <c:v>7.56</c:v>
                </c:pt>
                <c:pt idx="23">
                  <c:v>3.78</c:v>
                </c:pt>
                <c:pt idx="24">
                  <c:v>9.64</c:v>
                </c:pt>
                <c:pt idx="25">
                  <c:v>9.77</c:v>
                </c:pt>
                <c:pt idx="26">
                  <c:v>12.36</c:v>
                </c:pt>
                <c:pt idx="27">
                  <c:v>10.27</c:v>
                </c:pt>
                <c:pt idx="28">
                  <c:v>9.83</c:v>
                </c:pt>
                <c:pt idx="29">
                  <c:v>11.52</c:v>
                </c:pt>
                <c:pt idx="30">
                  <c:v>8.07</c:v>
                </c:pt>
                <c:pt idx="31">
                  <c:v>5.9</c:v>
                </c:pt>
                <c:pt idx="32">
                  <c:v>9.48</c:v>
                </c:pt>
                <c:pt idx="33">
                  <c:v>13.3</c:v>
                </c:pt>
                <c:pt idx="34">
                  <c:v>7.56</c:v>
                </c:pt>
                <c:pt idx="35">
                  <c:v>7.55</c:v>
                </c:pt>
                <c:pt idx="36">
                  <c:v>11.26</c:v>
                </c:pt>
                <c:pt idx="37">
                  <c:v>13.31</c:v>
                </c:pt>
                <c:pt idx="38">
                  <c:v>12.91</c:v>
                </c:pt>
                <c:pt idx="39">
                  <c:v>9.98</c:v>
                </c:pt>
                <c:pt idx="40">
                  <c:v>10.66</c:v>
                </c:pt>
                <c:pt idx="41">
                  <c:v>14.53</c:v>
                </c:pt>
                <c:pt idx="42">
                  <c:v>13</c:v>
                </c:pt>
                <c:pt idx="43">
                  <c:v>8.82</c:v>
                </c:pt>
                <c:pt idx="44">
                  <c:v>23.54</c:v>
                </c:pt>
                <c:pt idx="45">
                  <c:v>18.8</c:v>
                </c:pt>
                <c:pt idx="46">
                  <c:v>21.37</c:v>
                </c:pt>
                <c:pt idx="47">
                  <c:v>16.48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912504"/>
        <c:axId val="188912896"/>
      </c:barChart>
      <c:catAx>
        <c:axId val="1889125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88912896"/>
        <c:crosses val="autoZero"/>
        <c:auto val="1"/>
        <c:lblAlgn val="ctr"/>
        <c:lblOffset val="100"/>
        <c:noMultiLvlLbl val="0"/>
      </c:catAx>
      <c:valAx>
        <c:axId val="188912896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88912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'26'!$R$63</c:f>
              <c:strCache>
                <c:ptCount val="1"/>
                <c:pt idx="0">
                  <c:v>Средние</c:v>
                </c:pt>
              </c:strCache>
            </c:strRef>
          </c:tx>
          <c:invertIfNegative val="0"/>
          <c:cat>
            <c:multiLvlStrRef>
              <c:f>'26'!$P$64:$Q$75</c:f>
              <c:multiLvlStrCache>
                <c:ptCount val="12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</c:lvl>
                <c:lvl>
                  <c:pt idx="0">
                    <c:v>Методическая компетентность в преподавании моей предметной области</c:v>
                  </c:pt>
                  <c:pt idx="4">
                    <c:v>Методы индивидуального обучения  </c:v>
                  </c:pt>
                  <c:pt idx="8">
                    <c:v>Обучение учащихся с ограниченными возможностями здоровья</c:v>
                  </c:pt>
                </c:lvl>
              </c:multiLvlStrCache>
            </c:multiLvlStrRef>
          </c:cat>
          <c:val>
            <c:numRef>
              <c:f>'26'!$R$64:$R$75</c:f>
              <c:numCache>
                <c:formatCode>General</c:formatCode>
                <c:ptCount val="12"/>
                <c:pt idx="0">
                  <c:v>37.51</c:v>
                </c:pt>
                <c:pt idx="1">
                  <c:v>34.69</c:v>
                </c:pt>
                <c:pt idx="2">
                  <c:v>26.01</c:v>
                </c:pt>
                <c:pt idx="3">
                  <c:v>21.39</c:v>
                </c:pt>
                <c:pt idx="4">
                  <c:v>33.76</c:v>
                </c:pt>
                <c:pt idx="5">
                  <c:v>31.26</c:v>
                </c:pt>
                <c:pt idx="6">
                  <c:v>27.66</c:v>
                </c:pt>
                <c:pt idx="7">
                  <c:v>21.98</c:v>
                </c:pt>
                <c:pt idx="8">
                  <c:v>26.25</c:v>
                </c:pt>
                <c:pt idx="9">
                  <c:v>23.05</c:v>
                </c:pt>
                <c:pt idx="10">
                  <c:v>19.940000000000001</c:v>
                </c:pt>
                <c:pt idx="11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'26'!$S$63</c:f>
              <c:strCache>
                <c:ptCount val="1"/>
                <c:pt idx="0">
                  <c:v>Высокие</c:v>
                </c:pt>
              </c:strCache>
            </c:strRef>
          </c:tx>
          <c:invertIfNegative val="0"/>
          <c:cat>
            <c:multiLvlStrRef>
              <c:f>'26'!$P$64:$Q$75</c:f>
              <c:multiLvlStrCache>
                <c:ptCount val="12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</c:lvl>
                <c:lvl>
                  <c:pt idx="0">
                    <c:v>Методическая компетентность в преподавании моей предметной области</c:v>
                  </c:pt>
                  <c:pt idx="4">
                    <c:v>Методы индивидуального обучения  </c:v>
                  </c:pt>
                  <c:pt idx="8">
                    <c:v>Обучение учащихся с ограниченными возможностями здоровья</c:v>
                  </c:pt>
                </c:lvl>
              </c:multiLvlStrCache>
            </c:multiLvlStrRef>
          </c:cat>
          <c:val>
            <c:numRef>
              <c:f>'26'!$S$64:$S$75</c:f>
              <c:numCache>
                <c:formatCode>General</c:formatCode>
                <c:ptCount val="12"/>
                <c:pt idx="0">
                  <c:v>17.32</c:v>
                </c:pt>
                <c:pt idx="1">
                  <c:v>18.43</c:v>
                </c:pt>
                <c:pt idx="2">
                  <c:v>19.59</c:v>
                </c:pt>
                <c:pt idx="3">
                  <c:v>16.64</c:v>
                </c:pt>
                <c:pt idx="4">
                  <c:v>9.64</c:v>
                </c:pt>
                <c:pt idx="5">
                  <c:v>9.77</c:v>
                </c:pt>
                <c:pt idx="6">
                  <c:v>12.36</c:v>
                </c:pt>
                <c:pt idx="7">
                  <c:v>10.27</c:v>
                </c:pt>
                <c:pt idx="8">
                  <c:v>9.83</c:v>
                </c:pt>
                <c:pt idx="9">
                  <c:v>11.52</c:v>
                </c:pt>
                <c:pt idx="10">
                  <c:v>8.07</c:v>
                </c:pt>
                <c:pt idx="11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9798992"/>
        <c:axId val="189799384"/>
      </c:barChart>
      <c:catAx>
        <c:axId val="189798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9799384"/>
        <c:crosses val="autoZero"/>
        <c:auto val="1"/>
        <c:lblAlgn val="ctr"/>
        <c:lblOffset val="100"/>
        <c:noMultiLvlLbl val="0"/>
      </c:catAx>
      <c:valAx>
        <c:axId val="189799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9798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'26'!$K$1</c:f>
              <c:strCache>
                <c:ptCount val="1"/>
                <c:pt idx="0">
                  <c:v>Средние</c:v>
                </c:pt>
              </c:strCache>
            </c:strRef>
          </c:tx>
          <c:invertIfNegative val="0"/>
          <c:cat>
            <c:multiLvlStrRef>
              <c:f>'26'!$I$2:$J$43</c:f>
              <c:multiLvlStrCache>
                <c:ptCount val="42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  <c:pt idx="12">
                    <c:v>Низкий</c:v>
                  </c:pt>
                  <c:pt idx="13">
                    <c:v>Средний</c:v>
                  </c:pt>
                  <c:pt idx="14">
                    <c:v>Высокий</c:v>
                  </c:pt>
                  <c:pt idx="15">
                    <c:v>Низкий</c:v>
                  </c:pt>
                  <c:pt idx="16">
                    <c:v>Средний</c:v>
                  </c:pt>
                  <c:pt idx="17">
                    <c:v>Высокий</c:v>
                  </c:pt>
                  <c:pt idx="18">
                    <c:v>Низкий</c:v>
                  </c:pt>
                  <c:pt idx="19">
                    <c:v>Средний</c:v>
                  </c:pt>
                  <c:pt idx="20">
                    <c:v>Высокий</c:v>
                  </c:pt>
                  <c:pt idx="21">
                    <c:v>Низкий</c:v>
                  </c:pt>
                  <c:pt idx="22">
                    <c:v>Средний</c:v>
                  </c:pt>
                  <c:pt idx="23">
                    <c:v>Высокий</c:v>
                  </c:pt>
                  <c:pt idx="24">
                    <c:v>Низкий</c:v>
                  </c:pt>
                  <c:pt idx="25">
                    <c:v>Средний</c:v>
                  </c:pt>
                  <c:pt idx="26">
                    <c:v>Высокий</c:v>
                  </c:pt>
                  <c:pt idx="27">
                    <c:v>Низкий</c:v>
                  </c:pt>
                  <c:pt idx="28">
                    <c:v>Средний</c:v>
                  </c:pt>
                  <c:pt idx="29">
                    <c:v>Высокий</c:v>
                  </c:pt>
                  <c:pt idx="30">
                    <c:v>Низкий</c:v>
                  </c:pt>
                  <c:pt idx="31">
                    <c:v>Средний</c:v>
                  </c:pt>
                  <c:pt idx="32">
                    <c:v>Высокий</c:v>
                  </c:pt>
                  <c:pt idx="33">
                    <c:v>Низкий</c:v>
                  </c:pt>
                  <c:pt idx="34">
                    <c:v>Средний</c:v>
                  </c:pt>
                  <c:pt idx="35">
                    <c:v>Высокий</c:v>
                  </c:pt>
                  <c:pt idx="36">
                    <c:v>Низкий</c:v>
                  </c:pt>
                  <c:pt idx="37">
                    <c:v>Средний</c:v>
                  </c:pt>
                  <c:pt idx="38">
                    <c:v>Высокий</c:v>
                  </c:pt>
                  <c:pt idx="39">
                    <c:v>Низкий</c:v>
                  </c:pt>
                  <c:pt idx="40">
                    <c:v>Средний</c:v>
                  </c:pt>
                  <c:pt idx="41">
                    <c:v>Высокий</c:v>
                  </c:pt>
                </c:lvl>
                <c:lvl>
                  <c:pt idx="0">
                    <c:v>1</c:v>
                  </c:pt>
                  <c:pt idx="3">
                    <c:v>2</c:v>
                  </c:pt>
                  <c:pt idx="6">
                    <c:v>3</c:v>
                  </c:pt>
                  <c:pt idx="9">
                    <c:v>4</c:v>
                  </c:pt>
                  <c:pt idx="12">
                    <c:v>5</c:v>
                  </c:pt>
                  <c:pt idx="15">
                    <c:v>6</c:v>
                  </c:pt>
                  <c:pt idx="18">
                    <c:v>7</c:v>
                  </c:pt>
                  <c:pt idx="21">
                    <c:v>8</c:v>
                  </c:pt>
                  <c:pt idx="24">
                    <c:v>9</c:v>
                  </c:pt>
                  <c:pt idx="27">
                    <c:v>10</c:v>
                  </c:pt>
                  <c:pt idx="30">
                    <c:v>11</c:v>
                  </c:pt>
                  <c:pt idx="33">
                    <c:v>12</c:v>
                  </c:pt>
                  <c:pt idx="36">
                    <c:v>13</c:v>
                  </c:pt>
                  <c:pt idx="39">
                    <c:v>14</c:v>
                  </c:pt>
                </c:lvl>
              </c:multiLvlStrCache>
            </c:multiLvlStrRef>
          </c:cat>
          <c:val>
            <c:numRef>
              <c:f>'26'!$K$2:$K$43</c:f>
              <c:numCache>
                <c:formatCode>General</c:formatCode>
                <c:ptCount val="42"/>
                <c:pt idx="0">
                  <c:v>22.44</c:v>
                </c:pt>
                <c:pt idx="1">
                  <c:v>28.48</c:v>
                </c:pt>
                <c:pt idx="2">
                  <c:v>29.87</c:v>
                </c:pt>
                <c:pt idx="3">
                  <c:v>24.77</c:v>
                </c:pt>
                <c:pt idx="4">
                  <c:v>33.07</c:v>
                </c:pt>
                <c:pt idx="5">
                  <c:v>43.15</c:v>
                </c:pt>
                <c:pt idx="6">
                  <c:v>15.94</c:v>
                </c:pt>
                <c:pt idx="7">
                  <c:v>20.2</c:v>
                </c:pt>
                <c:pt idx="8">
                  <c:v>28.55</c:v>
                </c:pt>
                <c:pt idx="9">
                  <c:v>23.2</c:v>
                </c:pt>
                <c:pt idx="10">
                  <c:v>25.04</c:v>
                </c:pt>
                <c:pt idx="11">
                  <c:v>36.869999999999997</c:v>
                </c:pt>
                <c:pt idx="12">
                  <c:v>39.96</c:v>
                </c:pt>
                <c:pt idx="13">
                  <c:v>40.57</c:v>
                </c:pt>
                <c:pt idx="14">
                  <c:v>48.44</c:v>
                </c:pt>
                <c:pt idx="15">
                  <c:v>20.94</c:v>
                </c:pt>
                <c:pt idx="16">
                  <c:v>27.56</c:v>
                </c:pt>
                <c:pt idx="17">
                  <c:v>40.58</c:v>
                </c:pt>
                <c:pt idx="18">
                  <c:v>16.850000000000001</c:v>
                </c:pt>
                <c:pt idx="19">
                  <c:v>18.34</c:v>
                </c:pt>
                <c:pt idx="20">
                  <c:v>17.5</c:v>
                </c:pt>
                <c:pt idx="21">
                  <c:v>25.68</c:v>
                </c:pt>
                <c:pt idx="22">
                  <c:v>31.18</c:v>
                </c:pt>
                <c:pt idx="23">
                  <c:v>41.76</c:v>
                </c:pt>
                <c:pt idx="24">
                  <c:v>17.45</c:v>
                </c:pt>
                <c:pt idx="25">
                  <c:v>25.17</c:v>
                </c:pt>
                <c:pt idx="26">
                  <c:v>29.53</c:v>
                </c:pt>
                <c:pt idx="27">
                  <c:v>17.45</c:v>
                </c:pt>
                <c:pt idx="28">
                  <c:v>25.17</c:v>
                </c:pt>
                <c:pt idx="29">
                  <c:v>29.53</c:v>
                </c:pt>
                <c:pt idx="30">
                  <c:v>13.37</c:v>
                </c:pt>
                <c:pt idx="31">
                  <c:v>18</c:v>
                </c:pt>
                <c:pt idx="32">
                  <c:v>25.86</c:v>
                </c:pt>
                <c:pt idx="33">
                  <c:v>29.5</c:v>
                </c:pt>
                <c:pt idx="34">
                  <c:v>35.15</c:v>
                </c:pt>
                <c:pt idx="35">
                  <c:v>38.869999999999997</c:v>
                </c:pt>
                <c:pt idx="36">
                  <c:v>30.07</c:v>
                </c:pt>
                <c:pt idx="37">
                  <c:v>35.26</c:v>
                </c:pt>
                <c:pt idx="38">
                  <c:v>47.95</c:v>
                </c:pt>
                <c:pt idx="39">
                  <c:v>40.130000000000003</c:v>
                </c:pt>
                <c:pt idx="40">
                  <c:v>41.5</c:v>
                </c:pt>
                <c:pt idx="41">
                  <c:v>53.23</c:v>
                </c:pt>
              </c:numCache>
            </c:numRef>
          </c:val>
        </c:ser>
        <c:ser>
          <c:idx val="1"/>
          <c:order val="1"/>
          <c:tx>
            <c:strRef>
              <c:f>'26'!$L$1</c:f>
              <c:strCache>
                <c:ptCount val="1"/>
                <c:pt idx="0">
                  <c:v>Высокие</c:v>
                </c:pt>
              </c:strCache>
            </c:strRef>
          </c:tx>
          <c:invertIfNegative val="0"/>
          <c:cat>
            <c:multiLvlStrRef>
              <c:f>'26'!$I$2:$J$43</c:f>
              <c:multiLvlStrCache>
                <c:ptCount val="42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  <c:pt idx="12">
                    <c:v>Низкий</c:v>
                  </c:pt>
                  <c:pt idx="13">
                    <c:v>Средний</c:v>
                  </c:pt>
                  <c:pt idx="14">
                    <c:v>Высокий</c:v>
                  </c:pt>
                  <c:pt idx="15">
                    <c:v>Низкий</c:v>
                  </c:pt>
                  <c:pt idx="16">
                    <c:v>Средний</c:v>
                  </c:pt>
                  <c:pt idx="17">
                    <c:v>Высокий</c:v>
                  </c:pt>
                  <c:pt idx="18">
                    <c:v>Низкий</c:v>
                  </c:pt>
                  <c:pt idx="19">
                    <c:v>Средний</c:v>
                  </c:pt>
                  <c:pt idx="20">
                    <c:v>Высокий</c:v>
                  </c:pt>
                  <c:pt idx="21">
                    <c:v>Низкий</c:v>
                  </c:pt>
                  <c:pt idx="22">
                    <c:v>Средний</c:v>
                  </c:pt>
                  <c:pt idx="23">
                    <c:v>Высокий</c:v>
                  </c:pt>
                  <c:pt idx="24">
                    <c:v>Низкий</c:v>
                  </c:pt>
                  <c:pt idx="25">
                    <c:v>Средний</c:v>
                  </c:pt>
                  <c:pt idx="26">
                    <c:v>Высокий</c:v>
                  </c:pt>
                  <c:pt idx="27">
                    <c:v>Низкий</c:v>
                  </c:pt>
                  <c:pt idx="28">
                    <c:v>Средний</c:v>
                  </c:pt>
                  <c:pt idx="29">
                    <c:v>Высокий</c:v>
                  </c:pt>
                  <c:pt idx="30">
                    <c:v>Низкий</c:v>
                  </c:pt>
                  <c:pt idx="31">
                    <c:v>Средний</c:v>
                  </c:pt>
                  <c:pt idx="32">
                    <c:v>Высокий</c:v>
                  </c:pt>
                  <c:pt idx="33">
                    <c:v>Низкий</c:v>
                  </c:pt>
                  <c:pt idx="34">
                    <c:v>Средний</c:v>
                  </c:pt>
                  <c:pt idx="35">
                    <c:v>Высокий</c:v>
                  </c:pt>
                  <c:pt idx="36">
                    <c:v>Низкий</c:v>
                  </c:pt>
                  <c:pt idx="37">
                    <c:v>Средний</c:v>
                  </c:pt>
                  <c:pt idx="38">
                    <c:v>Высокий</c:v>
                  </c:pt>
                  <c:pt idx="39">
                    <c:v>Низкий</c:v>
                  </c:pt>
                  <c:pt idx="40">
                    <c:v>Средний</c:v>
                  </c:pt>
                  <c:pt idx="41">
                    <c:v>Высокий</c:v>
                  </c:pt>
                </c:lvl>
                <c:lvl>
                  <c:pt idx="0">
                    <c:v>1</c:v>
                  </c:pt>
                  <c:pt idx="3">
                    <c:v>2</c:v>
                  </c:pt>
                  <c:pt idx="6">
                    <c:v>3</c:v>
                  </c:pt>
                  <c:pt idx="9">
                    <c:v>4</c:v>
                  </c:pt>
                  <c:pt idx="12">
                    <c:v>5</c:v>
                  </c:pt>
                  <c:pt idx="15">
                    <c:v>6</c:v>
                  </c:pt>
                  <c:pt idx="18">
                    <c:v>7</c:v>
                  </c:pt>
                  <c:pt idx="21">
                    <c:v>8</c:v>
                  </c:pt>
                  <c:pt idx="24">
                    <c:v>9</c:v>
                  </c:pt>
                  <c:pt idx="27">
                    <c:v>10</c:v>
                  </c:pt>
                  <c:pt idx="30">
                    <c:v>11</c:v>
                  </c:pt>
                  <c:pt idx="33">
                    <c:v>12</c:v>
                  </c:pt>
                  <c:pt idx="36">
                    <c:v>13</c:v>
                  </c:pt>
                  <c:pt idx="39">
                    <c:v>14</c:v>
                  </c:pt>
                </c:lvl>
              </c:multiLvlStrCache>
            </c:multiLvlStrRef>
          </c:cat>
          <c:val>
            <c:numRef>
              <c:f>'26'!$L$2:$L$43</c:f>
              <c:numCache>
                <c:formatCode>General</c:formatCode>
                <c:ptCount val="42"/>
                <c:pt idx="0">
                  <c:v>18.739999999999998</c:v>
                </c:pt>
                <c:pt idx="1">
                  <c:v>19.75</c:v>
                </c:pt>
                <c:pt idx="2">
                  <c:v>21.36</c:v>
                </c:pt>
                <c:pt idx="3">
                  <c:v>18.21</c:v>
                </c:pt>
                <c:pt idx="4">
                  <c:v>19.79</c:v>
                </c:pt>
                <c:pt idx="5">
                  <c:v>19.739999999999998</c:v>
                </c:pt>
                <c:pt idx="6">
                  <c:v>19.98</c:v>
                </c:pt>
                <c:pt idx="7">
                  <c:v>21.4</c:v>
                </c:pt>
                <c:pt idx="8">
                  <c:v>22.1</c:v>
                </c:pt>
                <c:pt idx="9">
                  <c:v>15.43</c:v>
                </c:pt>
                <c:pt idx="10">
                  <c:v>19.05</c:v>
                </c:pt>
                <c:pt idx="11">
                  <c:v>19.91</c:v>
                </c:pt>
                <c:pt idx="12">
                  <c:v>17.190000000000001</c:v>
                </c:pt>
                <c:pt idx="13">
                  <c:v>18.12</c:v>
                </c:pt>
                <c:pt idx="14">
                  <c:v>20.21</c:v>
                </c:pt>
                <c:pt idx="15">
                  <c:v>14.89</c:v>
                </c:pt>
                <c:pt idx="16">
                  <c:v>18</c:v>
                </c:pt>
                <c:pt idx="17">
                  <c:v>16.77</c:v>
                </c:pt>
                <c:pt idx="18">
                  <c:v>6.66</c:v>
                </c:pt>
                <c:pt idx="19">
                  <c:v>8.9700000000000006</c:v>
                </c:pt>
                <c:pt idx="20">
                  <c:v>12.93</c:v>
                </c:pt>
                <c:pt idx="21">
                  <c:v>10.54</c:v>
                </c:pt>
                <c:pt idx="22">
                  <c:v>12.96</c:v>
                </c:pt>
                <c:pt idx="23">
                  <c:v>13.34</c:v>
                </c:pt>
                <c:pt idx="24">
                  <c:v>7.12</c:v>
                </c:pt>
                <c:pt idx="25">
                  <c:v>10.78</c:v>
                </c:pt>
                <c:pt idx="26">
                  <c:v>17.47</c:v>
                </c:pt>
                <c:pt idx="27">
                  <c:v>7.12</c:v>
                </c:pt>
                <c:pt idx="28">
                  <c:v>10.78</c:v>
                </c:pt>
                <c:pt idx="29">
                  <c:v>17.47</c:v>
                </c:pt>
                <c:pt idx="30">
                  <c:v>7.34</c:v>
                </c:pt>
                <c:pt idx="31">
                  <c:v>11.63</c:v>
                </c:pt>
                <c:pt idx="32">
                  <c:v>11.05</c:v>
                </c:pt>
                <c:pt idx="33">
                  <c:v>11.47</c:v>
                </c:pt>
                <c:pt idx="34">
                  <c:v>13.49</c:v>
                </c:pt>
                <c:pt idx="35">
                  <c:v>21.07</c:v>
                </c:pt>
                <c:pt idx="36">
                  <c:v>11.45</c:v>
                </c:pt>
                <c:pt idx="37">
                  <c:v>14.48</c:v>
                </c:pt>
                <c:pt idx="38">
                  <c:v>12.36</c:v>
                </c:pt>
                <c:pt idx="39">
                  <c:v>19.670000000000002</c:v>
                </c:pt>
                <c:pt idx="40">
                  <c:v>23.8</c:v>
                </c:pt>
                <c:pt idx="41">
                  <c:v>16.79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795072"/>
        <c:axId val="189795464"/>
      </c:barChart>
      <c:catAx>
        <c:axId val="1897950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89795464"/>
        <c:crosses val="autoZero"/>
        <c:auto val="1"/>
        <c:lblAlgn val="ctr"/>
        <c:lblOffset val="100"/>
        <c:noMultiLvlLbl val="0"/>
      </c:catAx>
      <c:valAx>
        <c:axId val="189795464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89795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'26'!$AE$2</c:f>
              <c:strCache>
                <c:ptCount val="1"/>
                <c:pt idx="0">
                  <c:v>Средние</c:v>
                </c:pt>
              </c:strCache>
            </c:strRef>
          </c:tx>
          <c:invertIfNegative val="0"/>
          <c:cat>
            <c:multiLvlStrRef>
              <c:f>'26'!$AC$3:$AD$11</c:f>
              <c:multiLvlStrCache>
                <c:ptCount val="9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</c:lvl>
                <c:lvl>
                  <c:pt idx="0">
                    <c:v>Методическая компетентность в преподавании моей предметной области</c:v>
                  </c:pt>
                  <c:pt idx="3">
                    <c:v>Методы индивидуального обучения  </c:v>
                  </c:pt>
                  <c:pt idx="6">
                    <c:v>Обучение учащихся с ОВЗ</c:v>
                  </c:pt>
                </c:lvl>
              </c:multiLvlStrCache>
            </c:multiLvlStrRef>
          </c:cat>
          <c:val>
            <c:numRef>
              <c:f>'26'!$AE$3:$AE$11</c:f>
              <c:numCache>
                <c:formatCode>General</c:formatCode>
                <c:ptCount val="9"/>
                <c:pt idx="0">
                  <c:v>24.77</c:v>
                </c:pt>
                <c:pt idx="1">
                  <c:v>33.07</c:v>
                </c:pt>
                <c:pt idx="2">
                  <c:v>43.15</c:v>
                </c:pt>
                <c:pt idx="3">
                  <c:v>25.68</c:v>
                </c:pt>
                <c:pt idx="4">
                  <c:v>31.18</c:v>
                </c:pt>
                <c:pt idx="5">
                  <c:v>41.76</c:v>
                </c:pt>
                <c:pt idx="6">
                  <c:v>17.45</c:v>
                </c:pt>
                <c:pt idx="7">
                  <c:v>25.17</c:v>
                </c:pt>
                <c:pt idx="8">
                  <c:v>29.53</c:v>
                </c:pt>
              </c:numCache>
            </c:numRef>
          </c:val>
        </c:ser>
        <c:ser>
          <c:idx val="1"/>
          <c:order val="1"/>
          <c:tx>
            <c:strRef>
              <c:f>'26'!$AF$2</c:f>
              <c:strCache>
                <c:ptCount val="1"/>
                <c:pt idx="0">
                  <c:v>Высокие</c:v>
                </c:pt>
              </c:strCache>
            </c:strRef>
          </c:tx>
          <c:invertIfNegative val="0"/>
          <c:cat>
            <c:multiLvlStrRef>
              <c:f>'26'!$AC$3:$AD$11</c:f>
              <c:multiLvlStrCache>
                <c:ptCount val="9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</c:lvl>
                <c:lvl>
                  <c:pt idx="0">
                    <c:v>Методическая компетентность в преподавании моей предметной области</c:v>
                  </c:pt>
                  <c:pt idx="3">
                    <c:v>Методы индивидуального обучения  </c:v>
                  </c:pt>
                  <c:pt idx="6">
                    <c:v>Обучение учащихся с ОВЗ</c:v>
                  </c:pt>
                </c:lvl>
              </c:multiLvlStrCache>
            </c:multiLvlStrRef>
          </c:cat>
          <c:val>
            <c:numRef>
              <c:f>'26'!$AF$3:$AF$11</c:f>
              <c:numCache>
                <c:formatCode>General</c:formatCode>
                <c:ptCount val="9"/>
                <c:pt idx="0">
                  <c:v>18.21</c:v>
                </c:pt>
                <c:pt idx="1">
                  <c:v>19.79</c:v>
                </c:pt>
                <c:pt idx="2">
                  <c:v>19.739999999999998</c:v>
                </c:pt>
                <c:pt idx="3">
                  <c:v>10.54</c:v>
                </c:pt>
                <c:pt idx="4">
                  <c:v>12.96</c:v>
                </c:pt>
                <c:pt idx="5">
                  <c:v>13.34</c:v>
                </c:pt>
                <c:pt idx="6">
                  <c:v>7.12</c:v>
                </c:pt>
                <c:pt idx="7">
                  <c:v>10.78</c:v>
                </c:pt>
                <c:pt idx="8">
                  <c:v>17.47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798600"/>
        <c:axId val="189797424"/>
      </c:barChart>
      <c:catAx>
        <c:axId val="189798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9797424"/>
        <c:crosses val="autoZero"/>
        <c:auto val="1"/>
        <c:lblAlgn val="ctr"/>
        <c:lblOffset val="100"/>
        <c:noMultiLvlLbl val="0"/>
      </c:catAx>
      <c:valAx>
        <c:axId val="18979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798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697701331624057E-2"/>
          <c:y val="4.0144712518111129E-2"/>
          <c:w val="0.67453881562637263"/>
          <c:h val="0.53494860837907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'25'!$L$1</c:f>
              <c:strCache>
                <c:ptCount val="1"/>
                <c:pt idx="0">
                  <c:v>Да, в большинстве видов деятель-ности</c:v>
                </c:pt>
              </c:strCache>
            </c:strRef>
          </c:tx>
          <c:invertIfNegative val="0"/>
          <c:cat>
            <c:multiLvlStrRef>
              <c:f>'25'!$J$2:$K$10</c:f>
              <c:multiLvlStrCache>
                <c:ptCount val="9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</c:lvl>
                <c:lvl>
                  <c:pt idx="0">
                    <c:v>Работа с группой коллег из моей школы или с методическим объединением</c:v>
                  </c:pt>
                  <c:pt idx="3">
                    <c:v>Активные методов обучения (не только лекционные занятия)  </c:v>
                  </c:pt>
                  <c:pt idx="6">
                    <c:v>Совместная учебная или исследовательская деятельность с другими учителями  </c:v>
                  </c:pt>
                </c:lvl>
              </c:multiLvlStrCache>
            </c:multiLvlStrRef>
          </c:cat>
          <c:val>
            <c:numRef>
              <c:f>'25'!$L$2:$L$10</c:f>
              <c:numCache>
                <c:formatCode>General</c:formatCode>
                <c:ptCount val="9"/>
                <c:pt idx="0">
                  <c:v>31.86</c:v>
                </c:pt>
                <c:pt idx="1">
                  <c:v>31.810000000000009</c:v>
                </c:pt>
                <c:pt idx="2">
                  <c:v>34.270000000000003</c:v>
                </c:pt>
                <c:pt idx="3">
                  <c:v>30.16</c:v>
                </c:pt>
                <c:pt idx="4">
                  <c:v>29.16</c:v>
                </c:pt>
                <c:pt idx="5">
                  <c:v>26.97999999999999</c:v>
                </c:pt>
                <c:pt idx="6">
                  <c:v>19.97999999999999</c:v>
                </c:pt>
                <c:pt idx="7">
                  <c:v>21.49</c:v>
                </c:pt>
                <c:pt idx="8">
                  <c:v>14.729999999999999</c:v>
                </c:pt>
              </c:numCache>
            </c:numRef>
          </c:val>
        </c:ser>
        <c:ser>
          <c:idx val="1"/>
          <c:order val="1"/>
          <c:tx>
            <c:strRef>
              <c:f>'25'!$M$1</c:f>
              <c:strCache>
                <c:ptCount val="1"/>
                <c:pt idx="0">
                  <c:v>Да, во всех видах деятель-ности</c:v>
                </c:pt>
              </c:strCache>
            </c:strRef>
          </c:tx>
          <c:invertIfNegative val="0"/>
          <c:cat>
            <c:multiLvlStrRef>
              <c:f>'25'!$J$2:$K$10</c:f>
              <c:multiLvlStrCache>
                <c:ptCount val="9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</c:lvl>
                <c:lvl>
                  <c:pt idx="0">
                    <c:v>Работа с группой коллег из моей школы или с методическим объединением</c:v>
                  </c:pt>
                  <c:pt idx="3">
                    <c:v>Активные методов обучения (не только лекционные занятия)  </c:v>
                  </c:pt>
                  <c:pt idx="6">
                    <c:v>Совместная учебная или исследовательская деятельность с другими учителями  </c:v>
                  </c:pt>
                </c:lvl>
              </c:multiLvlStrCache>
            </c:multiLvlStrRef>
          </c:cat>
          <c:val>
            <c:numRef>
              <c:f>'25'!$M$2:$M$10</c:f>
              <c:numCache>
                <c:formatCode>General</c:formatCode>
                <c:ptCount val="9"/>
                <c:pt idx="0">
                  <c:v>17.059999999999999</c:v>
                </c:pt>
                <c:pt idx="1">
                  <c:v>20.2</c:v>
                </c:pt>
                <c:pt idx="2">
                  <c:v>8.6</c:v>
                </c:pt>
                <c:pt idx="3">
                  <c:v>10.57</c:v>
                </c:pt>
                <c:pt idx="4">
                  <c:v>10.67</c:v>
                </c:pt>
                <c:pt idx="5">
                  <c:v>9.91</c:v>
                </c:pt>
                <c:pt idx="6">
                  <c:v>5.89</c:v>
                </c:pt>
                <c:pt idx="7">
                  <c:v>6.7700000000000014</c:v>
                </c:pt>
                <c:pt idx="8">
                  <c:v>6.46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512288"/>
        <c:axId val="484520912"/>
      </c:barChart>
      <c:catAx>
        <c:axId val="48451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20912"/>
        <c:crosses val="autoZero"/>
        <c:auto val="1"/>
        <c:lblAlgn val="ctr"/>
        <c:lblOffset val="100"/>
        <c:noMultiLvlLbl val="0"/>
      </c:catAx>
      <c:valAx>
        <c:axId val="4845209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451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18546259960876"/>
          <c:y val="0.16746200470739903"/>
          <c:w val="0.16636495090891412"/>
          <c:h val="0.51229108318862926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'[графики_2.xlsx]43'!$I$1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multiLvlStrRef>
              <c:f>'[графики_2.xlsx]43'!$G$2:$H$13</c:f>
              <c:multiLvlStrCache>
                <c:ptCount val="12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</c:lvl>
                <c:lvl>
                  <c:pt idx="0">
                    <c:v>Я разрабатываю и использую собственную систему оценивания.  </c:v>
                  </c:pt>
                  <c:pt idx="3">
                    <c:v>Я оставляю письменный отзыв о работе учащегося в дополнении к оценке, отметке.  </c:v>
                  </c:pt>
                  <c:pt idx="6">
                    <c:v>Учащиеся сами анализируют и оценивают свои достижения.  </c:v>
                  </c:pt>
                  <c:pt idx="9">
                    <c:v>Учащиеся работают над проектами, для выполнения которых требуется не менее недели.  </c:v>
                  </c:pt>
                </c:lvl>
              </c:multiLvlStrCache>
            </c:multiLvlStrRef>
          </c:cat>
          <c:val>
            <c:numRef>
              <c:f>'[графики_2.xlsx]43'!$I$2:$I$13</c:f>
              <c:numCache>
                <c:formatCode>General</c:formatCode>
                <c:ptCount val="12"/>
                <c:pt idx="0">
                  <c:v>22.67</c:v>
                </c:pt>
                <c:pt idx="1">
                  <c:v>21.43</c:v>
                </c:pt>
                <c:pt idx="2">
                  <c:v>29.89</c:v>
                </c:pt>
                <c:pt idx="3">
                  <c:v>14.33</c:v>
                </c:pt>
                <c:pt idx="4">
                  <c:v>18.82</c:v>
                </c:pt>
                <c:pt idx="5">
                  <c:v>23.6</c:v>
                </c:pt>
                <c:pt idx="6">
                  <c:v>36.07</c:v>
                </c:pt>
                <c:pt idx="7">
                  <c:v>36.74</c:v>
                </c:pt>
                <c:pt idx="8">
                  <c:v>44.39</c:v>
                </c:pt>
                <c:pt idx="9">
                  <c:v>17.79</c:v>
                </c:pt>
                <c:pt idx="10">
                  <c:v>15.95</c:v>
                </c:pt>
                <c:pt idx="11">
                  <c:v>25.54</c:v>
                </c:pt>
              </c:numCache>
            </c:numRef>
          </c:val>
        </c:ser>
        <c:ser>
          <c:idx val="1"/>
          <c:order val="1"/>
          <c:tx>
            <c:strRef>
              <c:f>'[графики_2.xlsx]43'!$J$1</c:f>
              <c:strCache>
                <c:ptCount val="1"/>
                <c:pt idx="0">
                  <c:v>Всегда или почти всегда</c:v>
                </c:pt>
              </c:strCache>
            </c:strRef>
          </c:tx>
          <c:invertIfNegative val="0"/>
          <c:cat>
            <c:multiLvlStrRef>
              <c:f>'[графики_2.xlsx]43'!$G$2:$H$13</c:f>
              <c:multiLvlStrCache>
                <c:ptCount val="12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</c:lvl>
                <c:lvl>
                  <c:pt idx="0">
                    <c:v>Я разрабатываю и использую собственную систему оценивания.  </c:v>
                  </c:pt>
                  <c:pt idx="3">
                    <c:v>Я оставляю письменный отзыв о работе учащегося в дополнении к оценке, отметке.  </c:v>
                  </c:pt>
                  <c:pt idx="6">
                    <c:v>Учащиеся сами анализируют и оценивают свои достижения.  </c:v>
                  </c:pt>
                  <c:pt idx="9">
                    <c:v>Учащиеся работают над проектами, для выполнения которых требуется не менее недели.  </c:v>
                  </c:pt>
                </c:lvl>
              </c:multiLvlStrCache>
            </c:multiLvlStrRef>
          </c:cat>
          <c:val>
            <c:numRef>
              <c:f>'[графики_2.xlsx]43'!$J$2:$J$13</c:f>
              <c:numCache>
                <c:formatCode>General</c:formatCode>
                <c:ptCount val="12"/>
                <c:pt idx="0">
                  <c:v>4.75</c:v>
                </c:pt>
                <c:pt idx="1">
                  <c:v>3.55</c:v>
                </c:pt>
                <c:pt idx="2">
                  <c:v>7.76</c:v>
                </c:pt>
                <c:pt idx="3">
                  <c:v>3.04</c:v>
                </c:pt>
                <c:pt idx="4">
                  <c:v>2</c:v>
                </c:pt>
                <c:pt idx="5">
                  <c:v>2.93</c:v>
                </c:pt>
                <c:pt idx="6">
                  <c:v>6.68</c:v>
                </c:pt>
                <c:pt idx="7">
                  <c:v>3.66</c:v>
                </c:pt>
                <c:pt idx="8">
                  <c:v>5.0999999999999996</c:v>
                </c:pt>
                <c:pt idx="9">
                  <c:v>4.9800000000000004</c:v>
                </c:pt>
                <c:pt idx="10">
                  <c:v>3.27</c:v>
                </c:pt>
                <c:pt idx="11">
                  <c:v>8.5299999999999994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516208"/>
        <c:axId val="484512680"/>
      </c:barChart>
      <c:catAx>
        <c:axId val="48451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12680"/>
        <c:crosses val="autoZero"/>
        <c:auto val="1"/>
        <c:lblAlgn val="ctr"/>
        <c:lblOffset val="100"/>
        <c:noMultiLvlLbl val="0"/>
      </c:catAx>
      <c:valAx>
        <c:axId val="484512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1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21312609785823"/>
          <c:y val="0.25869756019560569"/>
          <c:w val="0.16963409801636944"/>
          <c:h val="0.31609608083376561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2000" dirty="0"/>
              <a:t>Необходимость проф. развития</a:t>
            </a:r>
            <a:r>
              <a:rPr lang="en-US" sz="2000" dirty="0"/>
              <a:t> </a:t>
            </a:r>
            <a:r>
              <a:rPr lang="ru-RU" sz="2000" dirty="0"/>
              <a:t>в</a:t>
            </a:r>
            <a:r>
              <a:rPr lang="ru-RU" sz="2000" baseline="0" dirty="0"/>
              <a:t> сфере преподавания</a:t>
            </a:r>
            <a:r>
              <a:rPr lang="ru-RU" sz="2000" dirty="0"/>
              <a:t>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шкалы!$C$1</c:f>
              <c:strCache>
                <c:ptCount val="1"/>
                <c:pt idx="0">
                  <c:v>РФ</c:v>
                </c:pt>
              </c:strCache>
            </c:strRef>
          </c:tx>
          <c:cat>
            <c:strRef>
              <c:f>шкалы!$B$2:$B$4</c:f>
              <c:strCache>
                <c:ptCount val="3"/>
                <c:pt idx="0">
                  <c:v>Низкий</c:v>
                </c:pt>
                <c:pt idx="1">
                  <c:v>Средний </c:v>
                </c:pt>
                <c:pt idx="2">
                  <c:v>Высокий</c:v>
                </c:pt>
              </c:strCache>
            </c:strRef>
          </c:cat>
          <c:val>
            <c:numRef>
              <c:f>шкалы!$C$2:$C$4</c:f>
              <c:numCache>
                <c:formatCode>General</c:formatCode>
                <c:ptCount val="3"/>
                <c:pt idx="0">
                  <c:v>9.15</c:v>
                </c:pt>
                <c:pt idx="1">
                  <c:v>9.59</c:v>
                </c:pt>
                <c:pt idx="2">
                  <c:v>9.94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шкалы!$D$1</c:f>
              <c:strCache>
                <c:ptCount val="1"/>
                <c:pt idx="0">
                  <c:v>Страны TALIS</c:v>
                </c:pt>
              </c:strCache>
            </c:strRef>
          </c:tx>
          <c:cat>
            <c:strRef>
              <c:f>шкалы!$B$2:$B$4</c:f>
              <c:strCache>
                <c:ptCount val="3"/>
                <c:pt idx="0">
                  <c:v>Низкий</c:v>
                </c:pt>
                <c:pt idx="1">
                  <c:v>Средний </c:v>
                </c:pt>
                <c:pt idx="2">
                  <c:v>Высокий</c:v>
                </c:pt>
              </c:strCache>
            </c:strRef>
          </c:cat>
          <c:val>
            <c:numRef>
              <c:f>шкалы!$D$2:$D$4</c:f>
              <c:numCache>
                <c:formatCode>General</c:formatCode>
                <c:ptCount val="3"/>
                <c:pt idx="0">
                  <c:v>9.34</c:v>
                </c:pt>
                <c:pt idx="1">
                  <c:v>9.65</c:v>
                </c:pt>
                <c:pt idx="2">
                  <c:v>9.86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519736"/>
        <c:axId val="484517384"/>
      </c:lineChart>
      <c:catAx>
        <c:axId val="484519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17384"/>
        <c:crosses val="autoZero"/>
        <c:auto val="1"/>
        <c:lblAlgn val="ctr"/>
        <c:lblOffset val="100"/>
        <c:noMultiLvlLbl val="0"/>
      </c:catAx>
      <c:valAx>
        <c:axId val="484517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19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46342212827179"/>
          <c:y val="0.33852267561347515"/>
          <c:w val="0.32076761606788062"/>
          <c:h val="0.135938254709386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Профессиональное сотрудничество</a:t>
            </a:r>
          </a:p>
        </c:rich>
      </c:tx>
      <c:layout>
        <c:manualLayout>
          <c:xMode val="edge"/>
          <c:yMode val="edge"/>
          <c:x val="0.20322864014535638"/>
          <c:y val="4.6401059869619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64784576540367"/>
          <c:y val="0.28219994674242144"/>
          <c:w val="0.55760352843998418"/>
          <c:h val="0.64126302210910835"/>
        </c:manualLayout>
      </c:layout>
      <c:lineChart>
        <c:grouping val="standard"/>
        <c:varyColors val="0"/>
        <c:ser>
          <c:idx val="0"/>
          <c:order val="0"/>
          <c:tx>
            <c:strRef>
              <c:f>шкалы!$C$17</c:f>
              <c:strCache>
                <c:ptCount val="1"/>
                <c:pt idx="0">
                  <c:v>РФ</c:v>
                </c:pt>
              </c:strCache>
            </c:strRef>
          </c:tx>
          <c:cat>
            <c:strRef>
              <c:f>шкалы!$B$18:$B$20</c:f>
              <c:strCache>
                <c:ptCount val="3"/>
                <c:pt idx="0">
                  <c:v>Низкий</c:v>
                </c:pt>
                <c:pt idx="1">
                  <c:v>Средний </c:v>
                </c:pt>
                <c:pt idx="2">
                  <c:v>Высокий</c:v>
                </c:pt>
              </c:strCache>
            </c:strRef>
          </c:cat>
          <c:val>
            <c:numRef>
              <c:f>шкалы!$C$18:$C$20</c:f>
              <c:numCache>
                <c:formatCode>General</c:formatCode>
                <c:ptCount val="3"/>
                <c:pt idx="0">
                  <c:v>9.11</c:v>
                </c:pt>
                <c:pt idx="1">
                  <c:v>9.19</c:v>
                </c:pt>
                <c:pt idx="2">
                  <c:v>9.0399999999999991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шкалы!$D$17</c:f>
              <c:strCache>
                <c:ptCount val="1"/>
                <c:pt idx="0">
                  <c:v>Страны TALIS</c:v>
                </c:pt>
              </c:strCache>
            </c:strRef>
          </c:tx>
          <c:cat>
            <c:strRef>
              <c:f>шкалы!$B$18:$B$20</c:f>
              <c:strCache>
                <c:ptCount val="3"/>
                <c:pt idx="0">
                  <c:v>Низкий</c:v>
                </c:pt>
                <c:pt idx="1">
                  <c:v>Средний </c:v>
                </c:pt>
                <c:pt idx="2">
                  <c:v>Высокий</c:v>
                </c:pt>
              </c:strCache>
            </c:strRef>
          </c:cat>
          <c:val>
            <c:numRef>
              <c:f>шкалы!$D$18:$D$20</c:f>
              <c:numCache>
                <c:formatCode>General</c:formatCode>
                <c:ptCount val="3"/>
                <c:pt idx="0">
                  <c:v>8.5500000000000007</c:v>
                </c:pt>
                <c:pt idx="1">
                  <c:v>8.65</c:v>
                </c:pt>
                <c:pt idx="2">
                  <c:v>8.8699999999999992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522872"/>
        <c:axId val="484520128"/>
      </c:lineChart>
      <c:catAx>
        <c:axId val="484522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20128"/>
        <c:crosses val="autoZero"/>
        <c:auto val="1"/>
        <c:lblAlgn val="ctr"/>
        <c:lblOffset val="100"/>
        <c:noMultiLvlLbl val="0"/>
      </c:catAx>
      <c:valAx>
        <c:axId val="48452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22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6184750983489"/>
          <c:y val="0.64317568615671761"/>
          <c:w val="0.23823010648761189"/>
          <c:h val="0.252554530410618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Координация для преподавания</a:t>
            </a:r>
          </a:p>
        </c:rich>
      </c:tx>
      <c:layout>
        <c:manualLayout>
          <c:xMode val="edge"/>
          <c:yMode val="edge"/>
          <c:x val="0.15568775639174046"/>
          <c:y val="3.40876556759078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шкалы!$C$21</c:f>
              <c:strCache>
                <c:ptCount val="1"/>
                <c:pt idx="0">
                  <c:v>РФ</c:v>
                </c:pt>
              </c:strCache>
            </c:strRef>
          </c:tx>
          <c:cat>
            <c:strRef>
              <c:f>шкалы!$B$22:$B$24</c:f>
              <c:strCache>
                <c:ptCount val="3"/>
                <c:pt idx="0">
                  <c:v>Низкий</c:v>
                </c:pt>
                <c:pt idx="1">
                  <c:v>Средний </c:v>
                </c:pt>
                <c:pt idx="2">
                  <c:v>Высокий</c:v>
                </c:pt>
              </c:strCache>
            </c:strRef>
          </c:cat>
          <c:val>
            <c:numRef>
              <c:f>шкалы!$C$22:$C$24</c:f>
              <c:numCache>
                <c:formatCode>General</c:formatCode>
                <c:ptCount val="3"/>
                <c:pt idx="0">
                  <c:v>11.51</c:v>
                </c:pt>
                <c:pt idx="1">
                  <c:v>11.57</c:v>
                </c:pt>
                <c:pt idx="2">
                  <c:v>11.35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шкалы!$D$21</c:f>
              <c:strCache>
                <c:ptCount val="1"/>
                <c:pt idx="0">
                  <c:v>Страны TALIS</c:v>
                </c:pt>
              </c:strCache>
            </c:strRef>
          </c:tx>
          <c:cat>
            <c:strRef>
              <c:f>шкалы!$B$22:$B$24</c:f>
              <c:strCache>
                <c:ptCount val="3"/>
                <c:pt idx="0">
                  <c:v>Низкий</c:v>
                </c:pt>
                <c:pt idx="1">
                  <c:v>Средний </c:v>
                </c:pt>
                <c:pt idx="2">
                  <c:v>Высокий</c:v>
                </c:pt>
              </c:strCache>
            </c:strRef>
          </c:cat>
          <c:val>
            <c:numRef>
              <c:f>шкалы!$D$22:$D$24</c:f>
              <c:numCache>
                <c:formatCode>General</c:formatCode>
                <c:ptCount val="3"/>
                <c:pt idx="0">
                  <c:v>11.25</c:v>
                </c:pt>
                <c:pt idx="1">
                  <c:v>11.34</c:v>
                </c:pt>
                <c:pt idx="2">
                  <c:v>11.47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515424"/>
        <c:axId val="484519344"/>
      </c:lineChart>
      <c:catAx>
        <c:axId val="48451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19344"/>
        <c:crosses val="autoZero"/>
        <c:auto val="1"/>
        <c:lblAlgn val="ctr"/>
        <c:lblOffset val="100"/>
        <c:noMultiLvlLbl val="0"/>
      </c:catAx>
      <c:valAx>
        <c:axId val="48451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1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24115330617764"/>
          <c:y val="0.6402930811375287"/>
          <c:w val="0.28050929301374328"/>
          <c:h val="0.116929506405071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'[графики_2.xlsx]27'!$J$1</c:f>
              <c:strCache>
                <c:ptCount val="1"/>
                <c:pt idx="0">
                  <c:v>Согласен</c:v>
                </c:pt>
              </c:strCache>
            </c:strRef>
          </c:tx>
          <c:invertIfNegative val="0"/>
          <c:cat>
            <c:multiLvlStrRef>
              <c:f>'[графики_2.xlsx]27'!$H$2:$I$22</c:f>
              <c:multiLvlStrCache>
                <c:ptCount val="21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  <c:pt idx="12">
                    <c:v>Низкий</c:v>
                  </c:pt>
                  <c:pt idx="13">
                    <c:v>Средний</c:v>
                  </c:pt>
                  <c:pt idx="14">
                    <c:v>Высокий</c:v>
                  </c:pt>
                  <c:pt idx="15">
                    <c:v>Низкий</c:v>
                  </c:pt>
                  <c:pt idx="16">
                    <c:v>Средний</c:v>
                  </c:pt>
                  <c:pt idx="17">
                    <c:v>Высокий</c:v>
                  </c:pt>
                  <c:pt idx="18">
                    <c:v>Низкий</c:v>
                  </c:pt>
                  <c:pt idx="19">
                    <c:v>Средний</c:v>
                  </c:pt>
                  <c:pt idx="20">
                    <c:v>Высокий</c:v>
                  </c:pt>
                </c:lvl>
                <c:lvl>
                  <c:pt idx="0">
                    <c:v>1</c:v>
                  </c:pt>
                  <c:pt idx="3">
                    <c:v>2</c:v>
                  </c:pt>
                  <c:pt idx="6">
                    <c:v>3</c:v>
                  </c:pt>
                  <c:pt idx="9">
                    <c:v>4</c:v>
                  </c:pt>
                  <c:pt idx="12">
                    <c:v>5</c:v>
                  </c:pt>
                  <c:pt idx="15">
                    <c:v>6</c:v>
                  </c:pt>
                  <c:pt idx="18">
                    <c:v>7</c:v>
                  </c:pt>
                </c:lvl>
              </c:multiLvlStrCache>
            </c:multiLvlStrRef>
          </c:cat>
          <c:val>
            <c:numRef>
              <c:f>'[графики_2.xlsx]27'!$J$2:$J$22</c:f>
              <c:numCache>
                <c:formatCode>General</c:formatCode>
                <c:ptCount val="21"/>
                <c:pt idx="0">
                  <c:v>10.199999999999999</c:v>
                </c:pt>
                <c:pt idx="1">
                  <c:v>11.95</c:v>
                </c:pt>
                <c:pt idx="2">
                  <c:v>17.13</c:v>
                </c:pt>
                <c:pt idx="3">
                  <c:v>15.85</c:v>
                </c:pt>
                <c:pt idx="4">
                  <c:v>18.93</c:v>
                </c:pt>
                <c:pt idx="5">
                  <c:v>30.09</c:v>
                </c:pt>
                <c:pt idx="6">
                  <c:v>12.64</c:v>
                </c:pt>
                <c:pt idx="7">
                  <c:v>18.21</c:v>
                </c:pt>
                <c:pt idx="8">
                  <c:v>25.16</c:v>
                </c:pt>
                <c:pt idx="9">
                  <c:v>21.05</c:v>
                </c:pt>
                <c:pt idx="10">
                  <c:v>26.17</c:v>
                </c:pt>
                <c:pt idx="11">
                  <c:v>28.57</c:v>
                </c:pt>
                <c:pt idx="12">
                  <c:v>30.89</c:v>
                </c:pt>
                <c:pt idx="13">
                  <c:v>37.19</c:v>
                </c:pt>
                <c:pt idx="14">
                  <c:v>36.69</c:v>
                </c:pt>
                <c:pt idx="15">
                  <c:v>16.010000000000002</c:v>
                </c:pt>
                <c:pt idx="16">
                  <c:v>18.53</c:v>
                </c:pt>
                <c:pt idx="17">
                  <c:v>28.2</c:v>
                </c:pt>
                <c:pt idx="18">
                  <c:v>21.34</c:v>
                </c:pt>
                <c:pt idx="19">
                  <c:v>23.48</c:v>
                </c:pt>
                <c:pt idx="20">
                  <c:v>30.95</c:v>
                </c:pt>
              </c:numCache>
            </c:numRef>
          </c:val>
        </c:ser>
        <c:ser>
          <c:idx val="1"/>
          <c:order val="1"/>
          <c:tx>
            <c:strRef>
              <c:f>'[графики_2.xlsx]27'!$K$1</c:f>
              <c:strCache>
                <c:ptCount val="1"/>
                <c:pt idx="0">
                  <c:v>Полностью согласен</c:v>
                </c:pt>
              </c:strCache>
            </c:strRef>
          </c:tx>
          <c:invertIfNegative val="0"/>
          <c:cat>
            <c:multiLvlStrRef>
              <c:f>'[графики_2.xlsx]27'!$H$2:$I$22</c:f>
              <c:multiLvlStrCache>
                <c:ptCount val="21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  <c:pt idx="12">
                    <c:v>Низкий</c:v>
                  </c:pt>
                  <c:pt idx="13">
                    <c:v>Средний</c:v>
                  </c:pt>
                  <c:pt idx="14">
                    <c:v>Высокий</c:v>
                  </c:pt>
                  <c:pt idx="15">
                    <c:v>Низкий</c:v>
                  </c:pt>
                  <c:pt idx="16">
                    <c:v>Средний</c:v>
                  </c:pt>
                  <c:pt idx="17">
                    <c:v>Высокий</c:v>
                  </c:pt>
                  <c:pt idx="18">
                    <c:v>Низкий</c:v>
                  </c:pt>
                  <c:pt idx="19">
                    <c:v>Средний</c:v>
                  </c:pt>
                  <c:pt idx="20">
                    <c:v>Высокий</c:v>
                  </c:pt>
                </c:lvl>
                <c:lvl>
                  <c:pt idx="0">
                    <c:v>1</c:v>
                  </c:pt>
                  <c:pt idx="3">
                    <c:v>2</c:v>
                  </c:pt>
                  <c:pt idx="6">
                    <c:v>3</c:v>
                  </c:pt>
                  <c:pt idx="9">
                    <c:v>4</c:v>
                  </c:pt>
                  <c:pt idx="12">
                    <c:v>5</c:v>
                  </c:pt>
                  <c:pt idx="15">
                    <c:v>6</c:v>
                  </c:pt>
                  <c:pt idx="18">
                    <c:v>7</c:v>
                  </c:pt>
                </c:lvl>
              </c:multiLvlStrCache>
            </c:multiLvlStrRef>
          </c:cat>
          <c:val>
            <c:numRef>
              <c:f>'[графики_2.xlsx]27'!$K$2:$K$22</c:f>
              <c:numCache>
                <c:formatCode>General</c:formatCode>
                <c:ptCount val="21"/>
                <c:pt idx="0">
                  <c:v>3.61</c:v>
                </c:pt>
                <c:pt idx="1">
                  <c:v>3.63</c:v>
                </c:pt>
                <c:pt idx="2">
                  <c:v>8.98</c:v>
                </c:pt>
                <c:pt idx="3">
                  <c:v>2.67</c:v>
                </c:pt>
                <c:pt idx="4">
                  <c:v>3.33</c:v>
                </c:pt>
                <c:pt idx="5">
                  <c:v>4.7300000000000004</c:v>
                </c:pt>
                <c:pt idx="6">
                  <c:v>1.88</c:v>
                </c:pt>
                <c:pt idx="7">
                  <c:v>5.18</c:v>
                </c:pt>
                <c:pt idx="8">
                  <c:v>6.85</c:v>
                </c:pt>
                <c:pt idx="9">
                  <c:v>3.19</c:v>
                </c:pt>
                <c:pt idx="10">
                  <c:v>5.56</c:v>
                </c:pt>
                <c:pt idx="11">
                  <c:v>13.66</c:v>
                </c:pt>
                <c:pt idx="12">
                  <c:v>3.81</c:v>
                </c:pt>
                <c:pt idx="13">
                  <c:v>7.56</c:v>
                </c:pt>
                <c:pt idx="14">
                  <c:v>16</c:v>
                </c:pt>
                <c:pt idx="15">
                  <c:v>1.75</c:v>
                </c:pt>
                <c:pt idx="16">
                  <c:v>2.7</c:v>
                </c:pt>
                <c:pt idx="17">
                  <c:v>5.91</c:v>
                </c:pt>
                <c:pt idx="18">
                  <c:v>3.96</c:v>
                </c:pt>
                <c:pt idx="19">
                  <c:v>7.08</c:v>
                </c:pt>
                <c:pt idx="20">
                  <c:v>9.91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798208"/>
        <c:axId val="189794288"/>
      </c:barChart>
      <c:catAx>
        <c:axId val="18979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9794288"/>
        <c:crosses val="autoZero"/>
        <c:auto val="1"/>
        <c:lblAlgn val="ctr"/>
        <c:lblOffset val="100"/>
        <c:noMultiLvlLbl val="0"/>
      </c:catAx>
      <c:valAx>
        <c:axId val="18979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7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4671467648826"/>
          <c:y val="8.5115210880865502E-2"/>
          <c:w val="0.2170835341604696"/>
          <c:h val="0.262856959723834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747400245855E-2"/>
          <c:y val="9.1625417685444396E-2"/>
          <c:w val="0.92580102328980995"/>
          <c:h val="0.64095772833656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'6'!$B$15</c:f>
              <c:strCache>
                <c:ptCount val="1"/>
                <c:pt idx="0">
                  <c:v>До назначения директором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cat>
            <c:multiLvlStrRef>
              <c:f>'6'!$C$13:$H$14</c:f>
              <c:multiLvlStrCache>
                <c:ptCount val="6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</c:v>
                  </c:pt>
                  <c:pt idx="3">
                    <c:v>МС</c:v>
                  </c:pt>
                  <c:pt idx="4">
                    <c:v>РФ</c:v>
                  </c:pt>
                  <c:pt idx="5">
                    <c:v>МС</c:v>
                  </c:pt>
                </c:lvl>
                <c:lvl>
                  <c:pt idx="0">
                    <c:v>Программа или курс по подготовке директоров или школьному администрированию</c:v>
                  </c:pt>
                  <c:pt idx="2">
                    <c:v>Программа (или курс) по подготовке учителей</c:v>
                  </c:pt>
                  <c:pt idx="4">
                    <c:v>Учебный курс по совершенствованию образовательных результатов учащихся</c:v>
                  </c:pt>
                </c:lvl>
              </c:multiLvlStrCache>
            </c:multiLvlStrRef>
          </c:cat>
          <c:val>
            <c:numRef>
              <c:f>'6'!$C$15:$H$15</c:f>
              <c:numCache>
                <c:formatCode>0.0</c:formatCode>
                <c:ptCount val="6"/>
                <c:pt idx="0">
                  <c:v>6.45</c:v>
                </c:pt>
                <c:pt idx="1">
                  <c:v>26.48</c:v>
                </c:pt>
                <c:pt idx="2">
                  <c:v>33.71</c:v>
                </c:pt>
                <c:pt idx="3">
                  <c:v>63.65</c:v>
                </c:pt>
                <c:pt idx="4">
                  <c:v>12.18</c:v>
                </c:pt>
                <c:pt idx="5">
                  <c:v>24.32</c:v>
                </c:pt>
              </c:numCache>
            </c:numRef>
          </c:val>
        </c:ser>
        <c:ser>
          <c:idx val="1"/>
          <c:order val="1"/>
          <c:tx>
            <c:strRef>
              <c:f>'6'!$B$16</c:f>
              <c:strCache>
                <c:ptCount val="1"/>
                <c:pt idx="0">
                  <c:v>После назначения директором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multiLvlStrRef>
              <c:f>'6'!$C$13:$H$14</c:f>
              <c:multiLvlStrCache>
                <c:ptCount val="6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</c:v>
                  </c:pt>
                  <c:pt idx="3">
                    <c:v>МС</c:v>
                  </c:pt>
                  <c:pt idx="4">
                    <c:v>РФ</c:v>
                  </c:pt>
                  <c:pt idx="5">
                    <c:v>МС</c:v>
                  </c:pt>
                </c:lvl>
                <c:lvl>
                  <c:pt idx="0">
                    <c:v>Программа или курс по подготовке директоров или школьному администрированию</c:v>
                  </c:pt>
                  <c:pt idx="2">
                    <c:v>Программа (или курс) по подготовке учителей</c:v>
                  </c:pt>
                  <c:pt idx="4">
                    <c:v>Учебный курс по совершенствованию образовательных результатов учащихся</c:v>
                  </c:pt>
                </c:lvl>
              </c:multiLvlStrCache>
            </c:multiLvlStrRef>
          </c:cat>
          <c:val>
            <c:numRef>
              <c:f>'6'!$C$16:$H$16</c:f>
              <c:numCache>
                <c:formatCode>0.0</c:formatCode>
                <c:ptCount val="6"/>
                <c:pt idx="0">
                  <c:v>60.46</c:v>
                </c:pt>
                <c:pt idx="1">
                  <c:v>37.72</c:v>
                </c:pt>
                <c:pt idx="2">
                  <c:v>13.32</c:v>
                </c:pt>
                <c:pt idx="3">
                  <c:v>8.2800000000000011</c:v>
                </c:pt>
                <c:pt idx="4">
                  <c:v>34.22</c:v>
                </c:pt>
                <c:pt idx="5">
                  <c:v>30.88</c:v>
                </c:pt>
              </c:numCache>
            </c:numRef>
          </c:val>
        </c:ser>
        <c:ser>
          <c:idx val="2"/>
          <c:order val="2"/>
          <c:tx>
            <c:strRef>
              <c:f>'6'!$B$17</c:f>
              <c:strCache>
                <c:ptCount val="1"/>
                <c:pt idx="0">
                  <c:v>До и после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multiLvlStrRef>
              <c:f>'6'!$C$13:$H$14</c:f>
              <c:multiLvlStrCache>
                <c:ptCount val="6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</c:v>
                  </c:pt>
                  <c:pt idx="3">
                    <c:v>МС</c:v>
                  </c:pt>
                  <c:pt idx="4">
                    <c:v>РФ</c:v>
                  </c:pt>
                  <c:pt idx="5">
                    <c:v>МС</c:v>
                  </c:pt>
                </c:lvl>
                <c:lvl>
                  <c:pt idx="0">
                    <c:v>Программа или курс по подготовке директоров или школьному администрированию</c:v>
                  </c:pt>
                  <c:pt idx="2">
                    <c:v>Программа (или курс) по подготовке учителей</c:v>
                  </c:pt>
                  <c:pt idx="4">
                    <c:v>Учебный курс по совершенствованию образовательных результатов учащихся</c:v>
                  </c:pt>
                </c:lvl>
              </c:multiLvlStrCache>
            </c:multiLvlStrRef>
          </c:cat>
          <c:val>
            <c:numRef>
              <c:f>'6'!$C$17:$H$17</c:f>
              <c:numCache>
                <c:formatCode>0.0</c:formatCode>
                <c:ptCount val="6"/>
                <c:pt idx="0">
                  <c:v>29.58</c:v>
                </c:pt>
                <c:pt idx="1">
                  <c:v>21.72</c:v>
                </c:pt>
                <c:pt idx="2">
                  <c:v>49.62</c:v>
                </c:pt>
                <c:pt idx="3">
                  <c:v>18.87</c:v>
                </c:pt>
                <c:pt idx="4">
                  <c:v>40.450000000000003</c:v>
                </c:pt>
                <c:pt idx="5">
                  <c:v>23.37</c:v>
                </c:pt>
              </c:numCache>
            </c:numRef>
          </c:val>
        </c:ser>
        <c:ser>
          <c:idx val="3"/>
          <c:order val="3"/>
          <c:tx>
            <c:strRef>
              <c:f>'6'!$B$18</c:f>
              <c:strCache>
                <c:ptCount val="1"/>
                <c:pt idx="0">
                  <c:v>Никогда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multiLvlStrRef>
              <c:f>'6'!$C$13:$H$14</c:f>
              <c:multiLvlStrCache>
                <c:ptCount val="6"/>
                <c:lvl>
                  <c:pt idx="0">
                    <c:v>РФ</c:v>
                  </c:pt>
                  <c:pt idx="1">
                    <c:v>МС</c:v>
                  </c:pt>
                  <c:pt idx="2">
                    <c:v>РФ</c:v>
                  </c:pt>
                  <c:pt idx="3">
                    <c:v>МС</c:v>
                  </c:pt>
                  <c:pt idx="4">
                    <c:v>РФ</c:v>
                  </c:pt>
                  <c:pt idx="5">
                    <c:v>МС</c:v>
                  </c:pt>
                </c:lvl>
                <c:lvl>
                  <c:pt idx="0">
                    <c:v>Программа или курс по подготовке директоров или школьному администрированию</c:v>
                  </c:pt>
                  <c:pt idx="2">
                    <c:v>Программа (или курс) по подготовке учителей</c:v>
                  </c:pt>
                  <c:pt idx="4">
                    <c:v>Учебный курс по совершенствованию образовательных результатов учащихся</c:v>
                  </c:pt>
                </c:lvl>
              </c:multiLvlStrCache>
            </c:multiLvlStrRef>
          </c:cat>
          <c:val>
            <c:numRef>
              <c:f>'6'!$C$18:$H$18</c:f>
              <c:numCache>
                <c:formatCode>0.0</c:formatCode>
                <c:ptCount val="6"/>
                <c:pt idx="0">
                  <c:v>3.51</c:v>
                </c:pt>
                <c:pt idx="1">
                  <c:v>14.08</c:v>
                </c:pt>
                <c:pt idx="2">
                  <c:v>3.34</c:v>
                </c:pt>
                <c:pt idx="3">
                  <c:v>9.2000000000000011</c:v>
                </c:pt>
                <c:pt idx="4">
                  <c:v>13.15</c:v>
                </c:pt>
                <c:pt idx="5">
                  <c:v>21.42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204248"/>
        <c:axId val="163205816"/>
      </c:barChart>
      <c:catAx>
        <c:axId val="163204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163205816"/>
        <c:crosses val="autoZero"/>
        <c:auto val="1"/>
        <c:lblAlgn val="ctr"/>
        <c:lblOffset val="100"/>
        <c:noMultiLvlLbl val="0"/>
      </c:catAx>
      <c:valAx>
        <c:axId val="163205816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3204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65426634150468"/>
          <c:y val="1.14808803627911E-2"/>
          <c:w val="0.80139928671111804"/>
          <c:h val="5.7714776278763903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'27'!$J$31</c:f>
              <c:strCache>
                <c:ptCount val="1"/>
                <c:pt idx="0">
                  <c:v>Согласен</c:v>
                </c:pt>
              </c:strCache>
            </c:strRef>
          </c:tx>
          <c:invertIfNegative val="0"/>
          <c:cat>
            <c:multiLvlStrRef>
              <c:f>'27'!$H$32:$I$59</c:f>
              <c:multiLvlStrCache>
                <c:ptCount val="28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  <c:pt idx="12">
                    <c:v>Менее 29</c:v>
                  </c:pt>
                  <c:pt idx="13">
                    <c:v>30-39</c:v>
                  </c:pt>
                  <c:pt idx="14">
                    <c:v>40-59</c:v>
                  </c:pt>
                  <c:pt idx="15">
                    <c:v>Старше 60</c:v>
                  </c:pt>
                  <c:pt idx="16">
                    <c:v>Менее 29</c:v>
                  </c:pt>
                  <c:pt idx="17">
                    <c:v>30-39</c:v>
                  </c:pt>
                  <c:pt idx="18">
                    <c:v>40-59</c:v>
                  </c:pt>
                  <c:pt idx="19">
                    <c:v>Старше 60</c:v>
                  </c:pt>
                  <c:pt idx="20">
                    <c:v>Менее 29</c:v>
                  </c:pt>
                  <c:pt idx="21">
                    <c:v>30-39</c:v>
                  </c:pt>
                  <c:pt idx="22">
                    <c:v>40-59</c:v>
                  </c:pt>
                  <c:pt idx="23">
                    <c:v>Старше 60</c:v>
                  </c:pt>
                  <c:pt idx="24">
                    <c:v>Менее 29</c:v>
                  </c:pt>
                  <c:pt idx="25">
                    <c:v>30-39</c:v>
                  </c:pt>
                  <c:pt idx="26">
                    <c:v>40-59</c:v>
                  </c:pt>
                  <c:pt idx="27">
                    <c:v>Старше 60</c:v>
                  </c:pt>
                </c:lvl>
                <c:lvl>
                  <c:pt idx="0">
                    <c:v>1</c:v>
                  </c:pt>
                  <c:pt idx="4">
                    <c:v>2</c:v>
                  </c:pt>
                  <c:pt idx="8">
                    <c:v>3</c:v>
                  </c:pt>
                  <c:pt idx="12">
                    <c:v>4</c:v>
                  </c:pt>
                  <c:pt idx="16">
                    <c:v>5</c:v>
                  </c:pt>
                  <c:pt idx="20">
                    <c:v>6</c:v>
                  </c:pt>
                  <c:pt idx="24">
                    <c:v>7</c:v>
                  </c:pt>
                </c:lvl>
              </c:multiLvlStrCache>
            </c:multiLvlStrRef>
          </c:cat>
          <c:val>
            <c:numRef>
              <c:f>'27'!$J$32:$J$59</c:f>
              <c:numCache>
                <c:formatCode>General</c:formatCode>
                <c:ptCount val="28"/>
                <c:pt idx="0">
                  <c:v>26.07</c:v>
                </c:pt>
                <c:pt idx="1">
                  <c:v>12.09</c:v>
                </c:pt>
                <c:pt idx="2">
                  <c:v>7.89</c:v>
                </c:pt>
                <c:pt idx="3">
                  <c:v>10.33</c:v>
                </c:pt>
                <c:pt idx="4">
                  <c:v>22.4</c:v>
                </c:pt>
                <c:pt idx="5">
                  <c:v>20.99</c:v>
                </c:pt>
                <c:pt idx="6">
                  <c:v>16.079999999999988</c:v>
                </c:pt>
                <c:pt idx="7">
                  <c:v>15.33</c:v>
                </c:pt>
                <c:pt idx="8">
                  <c:v>16.93</c:v>
                </c:pt>
                <c:pt idx="9">
                  <c:v>18.93</c:v>
                </c:pt>
                <c:pt idx="10">
                  <c:v>14.29</c:v>
                </c:pt>
                <c:pt idx="11">
                  <c:v>10.84</c:v>
                </c:pt>
                <c:pt idx="12">
                  <c:v>30.38</c:v>
                </c:pt>
                <c:pt idx="13">
                  <c:v>32.270000000000003</c:v>
                </c:pt>
                <c:pt idx="14">
                  <c:v>21.12</c:v>
                </c:pt>
                <c:pt idx="15">
                  <c:v>12.3</c:v>
                </c:pt>
                <c:pt idx="16">
                  <c:v>40.11</c:v>
                </c:pt>
                <c:pt idx="17">
                  <c:v>42.96</c:v>
                </c:pt>
                <c:pt idx="18">
                  <c:v>31.810000000000009</c:v>
                </c:pt>
                <c:pt idx="19">
                  <c:v>16.53</c:v>
                </c:pt>
                <c:pt idx="20">
                  <c:v>20.329999999999988</c:v>
                </c:pt>
                <c:pt idx="21">
                  <c:v>20.810000000000009</c:v>
                </c:pt>
                <c:pt idx="22">
                  <c:v>15.46</c:v>
                </c:pt>
                <c:pt idx="23">
                  <c:v>18.5</c:v>
                </c:pt>
                <c:pt idx="24">
                  <c:v>17.939999999999991</c:v>
                </c:pt>
                <c:pt idx="25">
                  <c:v>19.97999999999999</c:v>
                </c:pt>
                <c:pt idx="26">
                  <c:v>23.79</c:v>
                </c:pt>
                <c:pt idx="27">
                  <c:v>24.57</c:v>
                </c:pt>
              </c:numCache>
            </c:numRef>
          </c:val>
        </c:ser>
        <c:ser>
          <c:idx val="1"/>
          <c:order val="1"/>
          <c:tx>
            <c:strRef>
              <c:f>'27'!$K$31</c:f>
              <c:strCache>
                <c:ptCount val="1"/>
                <c:pt idx="0">
                  <c:v>Полностью согласен</c:v>
                </c:pt>
              </c:strCache>
            </c:strRef>
          </c:tx>
          <c:invertIfNegative val="0"/>
          <c:cat>
            <c:multiLvlStrRef>
              <c:f>'27'!$H$32:$I$59</c:f>
              <c:multiLvlStrCache>
                <c:ptCount val="28"/>
                <c:lvl>
                  <c:pt idx="0">
                    <c:v>Менее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Менее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Менее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  <c:pt idx="12">
                    <c:v>Менее 29</c:v>
                  </c:pt>
                  <c:pt idx="13">
                    <c:v>30-39</c:v>
                  </c:pt>
                  <c:pt idx="14">
                    <c:v>40-59</c:v>
                  </c:pt>
                  <c:pt idx="15">
                    <c:v>Старше 60</c:v>
                  </c:pt>
                  <c:pt idx="16">
                    <c:v>Менее 29</c:v>
                  </c:pt>
                  <c:pt idx="17">
                    <c:v>30-39</c:v>
                  </c:pt>
                  <c:pt idx="18">
                    <c:v>40-59</c:v>
                  </c:pt>
                  <c:pt idx="19">
                    <c:v>Старше 60</c:v>
                  </c:pt>
                  <c:pt idx="20">
                    <c:v>Менее 29</c:v>
                  </c:pt>
                  <c:pt idx="21">
                    <c:v>30-39</c:v>
                  </c:pt>
                  <c:pt idx="22">
                    <c:v>40-59</c:v>
                  </c:pt>
                  <c:pt idx="23">
                    <c:v>Старше 60</c:v>
                  </c:pt>
                  <c:pt idx="24">
                    <c:v>Менее 29</c:v>
                  </c:pt>
                  <c:pt idx="25">
                    <c:v>30-39</c:v>
                  </c:pt>
                  <c:pt idx="26">
                    <c:v>40-59</c:v>
                  </c:pt>
                  <c:pt idx="27">
                    <c:v>Старше 60</c:v>
                  </c:pt>
                </c:lvl>
                <c:lvl>
                  <c:pt idx="0">
                    <c:v>1</c:v>
                  </c:pt>
                  <c:pt idx="4">
                    <c:v>2</c:v>
                  </c:pt>
                  <c:pt idx="8">
                    <c:v>3</c:v>
                  </c:pt>
                  <c:pt idx="12">
                    <c:v>4</c:v>
                  </c:pt>
                  <c:pt idx="16">
                    <c:v>5</c:v>
                  </c:pt>
                  <c:pt idx="20">
                    <c:v>6</c:v>
                  </c:pt>
                  <c:pt idx="24">
                    <c:v>7</c:v>
                  </c:pt>
                </c:lvl>
              </c:multiLvlStrCache>
            </c:multiLvlStrRef>
          </c:cat>
          <c:val>
            <c:numRef>
              <c:f>'27'!$K$32:$K$59</c:f>
              <c:numCache>
                <c:formatCode>General</c:formatCode>
                <c:ptCount val="28"/>
                <c:pt idx="0">
                  <c:v>3.9</c:v>
                </c:pt>
                <c:pt idx="1">
                  <c:v>3.8099999999999987</c:v>
                </c:pt>
                <c:pt idx="2">
                  <c:v>3.8</c:v>
                </c:pt>
                <c:pt idx="3">
                  <c:v>3.9</c:v>
                </c:pt>
                <c:pt idx="4">
                  <c:v>2.44</c:v>
                </c:pt>
                <c:pt idx="5">
                  <c:v>2.71</c:v>
                </c:pt>
                <c:pt idx="6">
                  <c:v>3.16</c:v>
                </c:pt>
                <c:pt idx="7">
                  <c:v>2.5</c:v>
                </c:pt>
                <c:pt idx="8">
                  <c:v>5.83</c:v>
                </c:pt>
                <c:pt idx="9">
                  <c:v>3.23</c:v>
                </c:pt>
                <c:pt idx="10">
                  <c:v>2.74</c:v>
                </c:pt>
                <c:pt idx="11">
                  <c:v>2.1</c:v>
                </c:pt>
                <c:pt idx="12">
                  <c:v>7.29</c:v>
                </c:pt>
                <c:pt idx="13">
                  <c:v>5.4300000000000024</c:v>
                </c:pt>
                <c:pt idx="14">
                  <c:v>3.94</c:v>
                </c:pt>
                <c:pt idx="15">
                  <c:v>1.31</c:v>
                </c:pt>
                <c:pt idx="16">
                  <c:v>9.42</c:v>
                </c:pt>
                <c:pt idx="17">
                  <c:v>8.18</c:v>
                </c:pt>
                <c:pt idx="18">
                  <c:v>4.3499999999999996</c:v>
                </c:pt>
                <c:pt idx="19">
                  <c:v>3.05</c:v>
                </c:pt>
                <c:pt idx="20">
                  <c:v>3.88</c:v>
                </c:pt>
                <c:pt idx="21">
                  <c:v>1.61</c:v>
                </c:pt>
                <c:pt idx="22">
                  <c:v>1.9500000000000006</c:v>
                </c:pt>
                <c:pt idx="23">
                  <c:v>2.57</c:v>
                </c:pt>
                <c:pt idx="24">
                  <c:v>5.51</c:v>
                </c:pt>
                <c:pt idx="25">
                  <c:v>6.84</c:v>
                </c:pt>
                <c:pt idx="26">
                  <c:v>4.4400000000000004</c:v>
                </c:pt>
                <c:pt idx="27">
                  <c:v>6.39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795856"/>
        <c:axId val="189796248"/>
      </c:barChart>
      <c:catAx>
        <c:axId val="18979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89796248"/>
        <c:crosses val="autoZero"/>
        <c:auto val="1"/>
        <c:lblAlgn val="ctr"/>
        <c:lblOffset val="100"/>
        <c:noMultiLvlLbl val="0"/>
      </c:catAx>
      <c:valAx>
        <c:axId val="1897962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979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'[графики_2.xlsx]46'!$J$1</c:f>
              <c:strCache>
                <c:ptCount val="1"/>
                <c:pt idx="0">
                  <c:v>Согласен</c:v>
                </c:pt>
              </c:strCache>
            </c:strRef>
          </c:tx>
          <c:invertIfNegative val="0"/>
          <c:cat>
            <c:multiLvlStrRef>
              <c:f>'[графики_2.xlsx]46'!$H$2:$I$13</c:f>
              <c:multiLvlStrCache>
                <c:ptCount val="12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</c:lvl>
                <c:lvl>
                  <c:pt idx="0">
                    <c:v>Если бы я мог решать заново, я бы снова выбрал работу учителя.  </c:v>
                  </c:pt>
                  <c:pt idx="3">
                    <c:v>Я хотел бы сменить школу, если бы это было возможно.  </c:v>
                  </c:pt>
                  <c:pt idx="6">
                    <c:v>Может быть, было бы лучше выбрать другую профессию.  </c:v>
                  </c:pt>
                  <c:pt idx="9">
                    <c:v>Я бы рекомендовал мою школу как хорошее место для работы.  </c:v>
                  </c:pt>
                </c:lvl>
              </c:multiLvlStrCache>
            </c:multiLvlStrRef>
          </c:cat>
          <c:val>
            <c:numRef>
              <c:f>'[графики_2.xlsx]46'!$J$2:$J$13</c:f>
              <c:numCache>
                <c:formatCode>General</c:formatCode>
                <c:ptCount val="12"/>
                <c:pt idx="0">
                  <c:v>53.41</c:v>
                </c:pt>
                <c:pt idx="1">
                  <c:v>51.92</c:v>
                </c:pt>
                <c:pt idx="2">
                  <c:v>52.69</c:v>
                </c:pt>
                <c:pt idx="3">
                  <c:v>7.71</c:v>
                </c:pt>
                <c:pt idx="4">
                  <c:v>15.21</c:v>
                </c:pt>
                <c:pt idx="5">
                  <c:v>18.190000000000001</c:v>
                </c:pt>
                <c:pt idx="6">
                  <c:v>16.77</c:v>
                </c:pt>
                <c:pt idx="7">
                  <c:v>25.11</c:v>
                </c:pt>
                <c:pt idx="8">
                  <c:v>34.729999999999997</c:v>
                </c:pt>
                <c:pt idx="9">
                  <c:v>67.400000000000006</c:v>
                </c:pt>
                <c:pt idx="10">
                  <c:v>63.77</c:v>
                </c:pt>
                <c:pt idx="11">
                  <c:v>56.51</c:v>
                </c:pt>
              </c:numCache>
            </c:numRef>
          </c:val>
        </c:ser>
        <c:ser>
          <c:idx val="1"/>
          <c:order val="1"/>
          <c:tx>
            <c:strRef>
              <c:f>'[графики_2.xlsx]46'!$K$1</c:f>
              <c:strCache>
                <c:ptCount val="1"/>
                <c:pt idx="0">
                  <c:v>Полно-стью согласен</c:v>
                </c:pt>
              </c:strCache>
            </c:strRef>
          </c:tx>
          <c:invertIfNegative val="0"/>
          <c:cat>
            <c:multiLvlStrRef>
              <c:f>'[графики_2.xlsx]46'!$H$2:$I$13</c:f>
              <c:multiLvlStrCache>
                <c:ptCount val="12"/>
                <c:lvl>
                  <c:pt idx="0">
                    <c:v>Низкий</c:v>
                  </c:pt>
                  <c:pt idx="1">
                    <c:v>Средний</c:v>
                  </c:pt>
                  <c:pt idx="2">
                    <c:v>Высокий</c:v>
                  </c:pt>
                  <c:pt idx="3">
                    <c:v>Низкий</c:v>
                  </c:pt>
                  <c:pt idx="4">
                    <c:v>Средний</c:v>
                  </c:pt>
                  <c:pt idx="5">
                    <c:v>Высокий</c:v>
                  </c:pt>
                  <c:pt idx="6">
                    <c:v>Низкий</c:v>
                  </c:pt>
                  <c:pt idx="7">
                    <c:v>Средний</c:v>
                  </c:pt>
                  <c:pt idx="8">
                    <c:v>Высокий</c:v>
                  </c:pt>
                  <c:pt idx="9">
                    <c:v>Низкий</c:v>
                  </c:pt>
                  <c:pt idx="10">
                    <c:v>Средний</c:v>
                  </c:pt>
                  <c:pt idx="11">
                    <c:v>Высокий</c:v>
                  </c:pt>
                </c:lvl>
                <c:lvl>
                  <c:pt idx="0">
                    <c:v>Если бы я мог решать заново, я бы снова выбрал работу учителя.  </c:v>
                  </c:pt>
                  <c:pt idx="3">
                    <c:v>Я хотел бы сменить школу, если бы это было возможно.  </c:v>
                  </c:pt>
                  <c:pt idx="6">
                    <c:v>Может быть, было бы лучше выбрать другую профессию.  </c:v>
                  </c:pt>
                  <c:pt idx="9">
                    <c:v>Я бы рекомендовал мою школу как хорошее место для работы.  </c:v>
                  </c:pt>
                </c:lvl>
              </c:multiLvlStrCache>
            </c:multiLvlStrRef>
          </c:cat>
          <c:val>
            <c:numRef>
              <c:f>'[графики_2.xlsx]46'!$K$2:$K$13</c:f>
              <c:numCache>
                <c:formatCode>General</c:formatCode>
                <c:ptCount val="12"/>
                <c:pt idx="0">
                  <c:v>25.62</c:v>
                </c:pt>
                <c:pt idx="1">
                  <c:v>24.78</c:v>
                </c:pt>
                <c:pt idx="2">
                  <c:v>13.57</c:v>
                </c:pt>
                <c:pt idx="3">
                  <c:v>1.17</c:v>
                </c:pt>
                <c:pt idx="4">
                  <c:v>2.17</c:v>
                </c:pt>
                <c:pt idx="5">
                  <c:v>6.35</c:v>
                </c:pt>
                <c:pt idx="6">
                  <c:v>1.85</c:v>
                </c:pt>
                <c:pt idx="7">
                  <c:v>1.1499999999999999</c:v>
                </c:pt>
                <c:pt idx="8">
                  <c:v>3.24</c:v>
                </c:pt>
                <c:pt idx="9">
                  <c:v>22.09</c:v>
                </c:pt>
                <c:pt idx="10">
                  <c:v>18.82</c:v>
                </c:pt>
                <c:pt idx="11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518168"/>
        <c:axId val="484518560"/>
      </c:barChart>
      <c:catAx>
        <c:axId val="484518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18560"/>
        <c:crosses val="autoZero"/>
        <c:auto val="1"/>
        <c:lblAlgn val="ctr"/>
        <c:lblOffset val="100"/>
        <c:noMultiLvlLbl val="0"/>
      </c:catAx>
      <c:valAx>
        <c:axId val="48451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18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58330595811979E-2"/>
          <c:y val="4.0135650882857934E-2"/>
          <c:w val="0.75778169094784453"/>
          <c:h val="0.45053479284604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'[графики_2.xlsx]46'!$K$45</c:f>
              <c:strCache>
                <c:ptCount val="1"/>
                <c:pt idx="0">
                  <c:v>Согласен</c:v>
                </c:pt>
              </c:strCache>
            </c:strRef>
          </c:tx>
          <c:invertIfNegative val="0"/>
          <c:cat>
            <c:multiLvlStrRef>
              <c:f>'[графики_2.xlsx]46'!$I$46:$J$61</c:f>
              <c:multiLvlStrCache>
                <c:ptCount val="16"/>
                <c:lvl>
                  <c:pt idx="0">
                    <c:v>Моложе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Моложе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Моложе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  <c:pt idx="12">
                    <c:v>Моложе 29</c:v>
                  </c:pt>
                  <c:pt idx="13">
                    <c:v>30-39</c:v>
                  </c:pt>
                  <c:pt idx="14">
                    <c:v>40-59</c:v>
                  </c:pt>
                  <c:pt idx="15">
                    <c:v>Старше 60</c:v>
                  </c:pt>
                </c:lvl>
                <c:lvl>
                  <c:pt idx="0">
                    <c:v>Если бы я мог решать заново, я бы снова выбрал работу учителя.  </c:v>
                  </c:pt>
                  <c:pt idx="4">
                    <c:v>Я хотел бы сменить школу, если бы это было возможно.  </c:v>
                  </c:pt>
                  <c:pt idx="8">
                    <c:v>Может быть, было бы лучше выбрать другую профессию.  </c:v>
                  </c:pt>
                  <c:pt idx="12">
                    <c:v>Я бы рекомендовал мою школу как хорошее место для работы.  </c:v>
                  </c:pt>
                </c:lvl>
              </c:multiLvlStrCache>
            </c:multiLvlStrRef>
          </c:cat>
          <c:val>
            <c:numRef>
              <c:f>'[графики_2.xlsx]46'!$K$46:$K$61</c:f>
              <c:numCache>
                <c:formatCode>General</c:formatCode>
                <c:ptCount val="16"/>
                <c:pt idx="0">
                  <c:v>54.6</c:v>
                </c:pt>
                <c:pt idx="1">
                  <c:v>51.65</c:v>
                </c:pt>
                <c:pt idx="2">
                  <c:v>52.04</c:v>
                </c:pt>
                <c:pt idx="3">
                  <c:v>58.19</c:v>
                </c:pt>
                <c:pt idx="4">
                  <c:v>20.69</c:v>
                </c:pt>
                <c:pt idx="5">
                  <c:v>12.92</c:v>
                </c:pt>
                <c:pt idx="6">
                  <c:v>8.5399999999999991</c:v>
                </c:pt>
                <c:pt idx="7">
                  <c:v>6.68</c:v>
                </c:pt>
                <c:pt idx="8">
                  <c:v>30.2</c:v>
                </c:pt>
                <c:pt idx="9">
                  <c:v>29.22</c:v>
                </c:pt>
                <c:pt idx="10">
                  <c:v>18.09</c:v>
                </c:pt>
                <c:pt idx="11">
                  <c:v>8.5500000000000007</c:v>
                </c:pt>
                <c:pt idx="12">
                  <c:v>60.31</c:v>
                </c:pt>
                <c:pt idx="13">
                  <c:v>67.680000000000007</c:v>
                </c:pt>
                <c:pt idx="14">
                  <c:v>65.510000000000005</c:v>
                </c:pt>
                <c:pt idx="15">
                  <c:v>70.47</c:v>
                </c:pt>
              </c:numCache>
            </c:numRef>
          </c:val>
        </c:ser>
        <c:ser>
          <c:idx val="1"/>
          <c:order val="1"/>
          <c:tx>
            <c:strRef>
              <c:f>'[графики_2.xlsx]46'!$L$45</c:f>
              <c:strCache>
                <c:ptCount val="1"/>
                <c:pt idx="0">
                  <c:v>Полностью согласен</c:v>
                </c:pt>
              </c:strCache>
            </c:strRef>
          </c:tx>
          <c:invertIfNegative val="0"/>
          <c:cat>
            <c:multiLvlStrRef>
              <c:f>'[графики_2.xlsx]46'!$I$46:$J$61</c:f>
              <c:multiLvlStrCache>
                <c:ptCount val="16"/>
                <c:lvl>
                  <c:pt idx="0">
                    <c:v>Моложе 29</c:v>
                  </c:pt>
                  <c:pt idx="1">
                    <c:v>30-39</c:v>
                  </c:pt>
                  <c:pt idx="2">
                    <c:v>40-59</c:v>
                  </c:pt>
                  <c:pt idx="3">
                    <c:v>Старше 60</c:v>
                  </c:pt>
                  <c:pt idx="4">
                    <c:v>Моложе 29</c:v>
                  </c:pt>
                  <c:pt idx="5">
                    <c:v>30-39</c:v>
                  </c:pt>
                  <c:pt idx="6">
                    <c:v>40-59</c:v>
                  </c:pt>
                  <c:pt idx="7">
                    <c:v>Старше 60</c:v>
                  </c:pt>
                  <c:pt idx="8">
                    <c:v>Моложе 29</c:v>
                  </c:pt>
                  <c:pt idx="9">
                    <c:v>30-39</c:v>
                  </c:pt>
                  <c:pt idx="10">
                    <c:v>40-59</c:v>
                  </c:pt>
                  <c:pt idx="11">
                    <c:v>Старше 60</c:v>
                  </c:pt>
                  <c:pt idx="12">
                    <c:v>Моложе 29</c:v>
                  </c:pt>
                  <c:pt idx="13">
                    <c:v>30-39</c:v>
                  </c:pt>
                  <c:pt idx="14">
                    <c:v>40-59</c:v>
                  </c:pt>
                  <c:pt idx="15">
                    <c:v>Старше 60</c:v>
                  </c:pt>
                </c:lvl>
                <c:lvl>
                  <c:pt idx="0">
                    <c:v>Если бы я мог решать заново, я бы снова выбрал работу учителя.  </c:v>
                  </c:pt>
                  <c:pt idx="4">
                    <c:v>Я хотел бы сменить школу, если бы это было возможно.  </c:v>
                  </c:pt>
                  <c:pt idx="8">
                    <c:v>Может быть, было бы лучше выбрать другую профессию.  </c:v>
                  </c:pt>
                  <c:pt idx="12">
                    <c:v>Я бы рекомендовал мою школу как хорошее место для работы.  </c:v>
                  </c:pt>
                </c:lvl>
              </c:multiLvlStrCache>
            </c:multiLvlStrRef>
          </c:cat>
          <c:val>
            <c:numRef>
              <c:f>'[графики_2.xlsx]46'!$L$46:$L$61</c:f>
              <c:numCache>
                <c:formatCode>General</c:formatCode>
                <c:ptCount val="16"/>
                <c:pt idx="0">
                  <c:v>19.75</c:v>
                </c:pt>
                <c:pt idx="1">
                  <c:v>17.55</c:v>
                </c:pt>
                <c:pt idx="2">
                  <c:v>26.4</c:v>
                </c:pt>
                <c:pt idx="3">
                  <c:v>33.24</c:v>
                </c:pt>
                <c:pt idx="4">
                  <c:v>2.66</c:v>
                </c:pt>
                <c:pt idx="5">
                  <c:v>1.91</c:v>
                </c:pt>
                <c:pt idx="6">
                  <c:v>1.57</c:v>
                </c:pt>
                <c:pt idx="7">
                  <c:v>0.98</c:v>
                </c:pt>
                <c:pt idx="8">
                  <c:v>2.79</c:v>
                </c:pt>
                <c:pt idx="9">
                  <c:v>2.89</c:v>
                </c:pt>
                <c:pt idx="10">
                  <c:v>1.35</c:v>
                </c:pt>
                <c:pt idx="11">
                  <c:v>0</c:v>
                </c:pt>
                <c:pt idx="12">
                  <c:v>19.95</c:v>
                </c:pt>
                <c:pt idx="13">
                  <c:v>16.29</c:v>
                </c:pt>
                <c:pt idx="14">
                  <c:v>22.12</c:v>
                </c:pt>
                <c:pt idx="15">
                  <c:v>21.95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522480"/>
        <c:axId val="484521696"/>
      </c:barChart>
      <c:catAx>
        <c:axId val="48452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521696"/>
        <c:crosses val="autoZero"/>
        <c:auto val="1"/>
        <c:lblAlgn val="ctr"/>
        <c:lblOffset val="100"/>
        <c:noMultiLvlLbl val="0"/>
      </c:catAx>
      <c:valAx>
        <c:axId val="48452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22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19403430791618"/>
          <c:y val="0.1712299363016051"/>
          <c:w val="0.15113191394834424"/>
          <c:h val="0.2768992878480569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'19'!$D$7</c:f>
              <c:strCache>
                <c:ptCount val="1"/>
                <c:pt idx="0">
                  <c:v>МС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'19'!$C$8:$C$12</c:f>
              <c:strCache>
                <c:ptCount val="5"/>
                <c:pt idx="0">
                  <c:v>Административная и управленческая деятельность</c:v>
                </c:pt>
                <c:pt idx="1">
                  <c:v>Деятельность, связанная с учебным планом и преподаванием</c:v>
                </c:pt>
                <c:pt idx="2">
                  <c:v>Взаимодействие с учащимися</c:v>
                </c:pt>
                <c:pt idx="3">
                  <c:v>Взаимодействие с родителями или опекунами</c:v>
                </c:pt>
                <c:pt idx="4">
                  <c:v>Взаимодействие с местными и региональными сообществами</c:v>
                </c:pt>
              </c:strCache>
            </c:strRef>
          </c:cat>
          <c:val>
            <c:numRef>
              <c:f>'19'!$D$8:$D$12</c:f>
              <c:numCache>
                <c:formatCode>#,##0.0</c:formatCode>
                <c:ptCount val="5"/>
                <c:pt idx="0">
                  <c:v>41.285295656488522</c:v>
                </c:pt>
                <c:pt idx="1">
                  <c:v>21.712179320387811</c:v>
                </c:pt>
                <c:pt idx="2">
                  <c:v>14.997806887937781</c:v>
                </c:pt>
                <c:pt idx="3">
                  <c:v>11.18232828305795</c:v>
                </c:pt>
                <c:pt idx="4">
                  <c:v>6.7907020413698058</c:v>
                </c:pt>
              </c:numCache>
            </c:numRef>
          </c:val>
        </c:ser>
        <c:ser>
          <c:idx val="1"/>
          <c:order val="1"/>
          <c:tx>
            <c:strRef>
              <c:f>'19'!$E$7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'19'!$C$8:$C$12</c:f>
              <c:strCache>
                <c:ptCount val="5"/>
                <c:pt idx="0">
                  <c:v>Административная и управленческая деятельность</c:v>
                </c:pt>
                <c:pt idx="1">
                  <c:v>Деятельность, связанная с учебным планом и преподаванием</c:v>
                </c:pt>
                <c:pt idx="2">
                  <c:v>Взаимодействие с учащимися</c:v>
                </c:pt>
                <c:pt idx="3">
                  <c:v>Взаимодействие с родителями или опекунами</c:v>
                </c:pt>
                <c:pt idx="4">
                  <c:v>Взаимодействие с местными и региональными сообществами</c:v>
                </c:pt>
              </c:strCache>
            </c:strRef>
          </c:cat>
          <c:val>
            <c:numRef>
              <c:f>'19'!$E$8:$E$12</c:f>
              <c:numCache>
                <c:formatCode>0.0</c:formatCode>
                <c:ptCount val="5"/>
                <c:pt idx="0">
                  <c:v>53.26</c:v>
                </c:pt>
                <c:pt idx="1">
                  <c:v>15.76</c:v>
                </c:pt>
                <c:pt idx="2">
                  <c:v>10.56</c:v>
                </c:pt>
                <c:pt idx="3">
                  <c:v>10.95</c:v>
                </c:pt>
                <c:pt idx="4">
                  <c:v>6.83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63205424"/>
        <c:axId val="165524128"/>
      </c:barChart>
      <c:catAx>
        <c:axId val="163205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165524128"/>
        <c:crosses val="autoZero"/>
        <c:auto val="1"/>
        <c:lblAlgn val="ctr"/>
        <c:lblOffset val="100"/>
        <c:noMultiLvlLbl val="0"/>
      </c:catAx>
      <c:valAx>
        <c:axId val="16552412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632054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'29'!$B$18</c:f>
              <c:strCache>
                <c:ptCount val="1"/>
                <c:pt idx="0">
                  <c:v>МС</c:v>
                </c:pt>
              </c:strCache>
            </c:strRef>
          </c:tx>
          <c:invertIfNegative val="0"/>
          <c:cat>
            <c:strRef>
              <c:f>'29'!$C$16:$J$16</c:f>
              <c:strCache>
                <c:ptCount val="8"/>
                <c:pt idx="0">
                  <c:v>С учителем обсуждаются меры, имеющие целью исправление ситуации</c:v>
                </c:pt>
                <c:pt idx="1">
                  <c:v>Для каждого учителя разрабатывается план проф.развития</c:v>
                </c:pt>
                <c:pt idx="2">
                  <c:v>Если учитель признан плохим преподавателем, на него накладываются материальные санкции</c:v>
                </c:pt>
                <c:pt idx="3">
                  <c:v>Назначается наставник (ментор), чтобы помочь учителю улучшить свои профессиональные навыки</c:v>
                </c:pt>
                <c:pt idx="4">
                  <c:v>Вносятся изменения в его обязанности (например, увеличение или уменьшение учебной нагрузки)</c:v>
                </c:pt>
                <c:pt idx="5">
                  <c:v>Изменение заработной платы преподавателя или невыплата ему премии</c:v>
                </c:pt>
                <c:pt idx="6">
                  <c:v>Изменение перспектив карьерного роста учителя</c:v>
                </c:pt>
                <c:pt idx="7">
                  <c:v>Увольнение или отказ в продлении договора</c:v>
                </c:pt>
              </c:strCache>
            </c:strRef>
          </c:cat>
          <c:val>
            <c:numRef>
              <c:f>'29'!$C$18:$J$18</c:f>
              <c:numCache>
                <c:formatCode>General</c:formatCode>
                <c:ptCount val="8"/>
                <c:pt idx="0">
                  <c:v>70.5</c:v>
                </c:pt>
                <c:pt idx="1">
                  <c:v>45.6</c:v>
                </c:pt>
                <c:pt idx="2">
                  <c:v>6.8</c:v>
                </c:pt>
                <c:pt idx="3">
                  <c:v>26</c:v>
                </c:pt>
                <c:pt idx="4">
                  <c:v>11.9</c:v>
                </c:pt>
                <c:pt idx="5">
                  <c:v>9</c:v>
                </c:pt>
                <c:pt idx="6">
                  <c:v>10.9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19424"/>
        <c:axId val="165524520"/>
      </c:barChart>
      <c:scatterChart>
        <c:scatterStyle val="lineMarker"/>
        <c:varyColors val="0"/>
        <c:ser>
          <c:idx val="0"/>
          <c:order val="0"/>
          <c:tx>
            <c:strRef>
              <c:f>'29'!$B$17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xVal>
            <c:strRef>
              <c:f>'29'!$C$16:$J$16</c:f>
              <c:strCache>
                <c:ptCount val="8"/>
                <c:pt idx="0">
                  <c:v>С учителем обсуждаются меры, имеющие целью исправление ситуации</c:v>
                </c:pt>
                <c:pt idx="1">
                  <c:v>Для каждого учителя разрабатывается план проф.развития</c:v>
                </c:pt>
                <c:pt idx="2">
                  <c:v>Если учитель признан плохим преподавателем, на него накладываются материальные санкции</c:v>
                </c:pt>
                <c:pt idx="3">
                  <c:v>Назначается наставник (ментор), чтобы помочь учителю улучшить свои профессиональные навыки</c:v>
                </c:pt>
                <c:pt idx="4">
                  <c:v>Вносятся изменения в его обязанности (например, увеличение или уменьшение учебной нагрузки)</c:v>
                </c:pt>
                <c:pt idx="5">
                  <c:v>Изменение заработной платы преподавателя или невыплата ему премии</c:v>
                </c:pt>
                <c:pt idx="6">
                  <c:v>Изменение перспектив карьерного роста учителя</c:v>
                </c:pt>
                <c:pt idx="7">
                  <c:v>Увольнение или отказ в продлении договора</c:v>
                </c:pt>
              </c:strCache>
            </c:strRef>
          </c:xVal>
          <c:yVal>
            <c:numRef>
              <c:f>'29'!$C$17:$J$17</c:f>
              <c:numCache>
                <c:formatCode>General</c:formatCode>
                <c:ptCount val="8"/>
                <c:pt idx="0">
                  <c:v>90.7</c:v>
                </c:pt>
                <c:pt idx="1">
                  <c:v>73.2</c:v>
                </c:pt>
                <c:pt idx="2">
                  <c:v>23.5</c:v>
                </c:pt>
                <c:pt idx="3">
                  <c:v>51.5</c:v>
                </c:pt>
                <c:pt idx="4">
                  <c:v>21.2</c:v>
                </c:pt>
                <c:pt idx="5">
                  <c:v>10</c:v>
                </c:pt>
                <c:pt idx="6">
                  <c:v>10.199999999999999</c:v>
                </c:pt>
                <c:pt idx="7">
                  <c:v>2.5999999999999992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519424"/>
        <c:axId val="165524520"/>
      </c:scatterChart>
      <c:catAx>
        <c:axId val="16551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165524520"/>
        <c:crosses val="autoZero"/>
        <c:auto val="1"/>
        <c:lblAlgn val="ctr"/>
        <c:lblOffset val="100"/>
        <c:noMultiLvlLbl val="0"/>
      </c:catAx>
      <c:valAx>
        <c:axId val="165524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55194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662908299838E-2"/>
          <c:y val="3.2249498710381401E-2"/>
          <c:w val="0.88657107900773058"/>
          <c:h val="0.477475874400734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'31'!$C$18</c:f>
              <c:strCache>
                <c:ptCount val="1"/>
                <c:pt idx="0">
                  <c:v>МС</c:v>
                </c:pt>
              </c:strCache>
            </c:strRef>
          </c:tx>
          <c:invertIfNegative val="0"/>
          <c:cat>
            <c:strRef>
              <c:f>'31'!$D$16:$L$16</c:f>
              <c:strCache>
                <c:ptCount val="9"/>
                <c:pt idx="0">
                  <c:v>Нехватка учителей  </c:v>
                </c:pt>
                <c:pt idx="1">
                  <c:v>Нехватка учителей для обучения детей с ОВЗ  </c:v>
                </c:pt>
                <c:pt idx="2">
                  <c:v>Нехватка учителей с профессионально-техническим образованием  </c:v>
                </c:pt>
                <c:pt idx="3">
                  <c:v>Нехватка учебных материалов</c:v>
                </c:pt>
                <c:pt idx="4">
                  <c:v>Нехватка компьютеров</c:v>
                </c:pt>
                <c:pt idx="5">
                  <c:v>Ограниченный доступ к интернету  </c:v>
                </c:pt>
                <c:pt idx="6">
                  <c:v>Нехватка компьютерных программ</c:v>
                </c:pt>
                <c:pt idx="7">
                  <c:v>Недостаточный библиотечный фонд</c:v>
                </c:pt>
                <c:pt idx="8">
                  <c:v>Нехватка вспомогательного персонала  </c:v>
                </c:pt>
              </c:strCache>
            </c:strRef>
          </c:cat>
          <c:val>
            <c:numRef>
              <c:f>'31'!$D$18:$L$18</c:f>
              <c:numCache>
                <c:formatCode>General</c:formatCode>
                <c:ptCount val="9"/>
                <c:pt idx="0">
                  <c:v>39.4</c:v>
                </c:pt>
                <c:pt idx="1">
                  <c:v>47.400000000000013</c:v>
                </c:pt>
                <c:pt idx="2">
                  <c:v>19.3</c:v>
                </c:pt>
                <c:pt idx="3">
                  <c:v>26.6</c:v>
                </c:pt>
                <c:pt idx="4">
                  <c:v>37.4</c:v>
                </c:pt>
                <c:pt idx="5">
                  <c:v>30</c:v>
                </c:pt>
                <c:pt idx="6">
                  <c:v>36.700000000000003</c:v>
                </c:pt>
                <c:pt idx="7">
                  <c:v>30</c:v>
                </c:pt>
                <c:pt idx="8">
                  <c:v>47.2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24912"/>
        <c:axId val="165523344"/>
      </c:barChart>
      <c:scatterChart>
        <c:scatterStyle val="lineMarker"/>
        <c:varyColors val="0"/>
        <c:ser>
          <c:idx val="0"/>
          <c:order val="0"/>
          <c:tx>
            <c:strRef>
              <c:f>'31'!$C$17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noFill/>
            </a:ln>
          </c:spPr>
          <c:xVal>
            <c:strRef>
              <c:f>'31'!$D$16:$L$16</c:f>
              <c:strCache>
                <c:ptCount val="9"/>
                <c:pt idx="0">
                  <c:v>Нехватка учителей  </c:v>
                </c:pt>
                <c:pt idx="1">
                  <c:v>Нехватка учителей для обучения детей с ОВЗ  </c:v>
                </c:pt>
                <c:pt idx="2">
                  <c:v>Нехватка учителей с профессионально-техническим образованием  </c:v>
                </c:pt>
                <c:pt idx="3">
                  <c:v>Нехватка учебных материалов</c:v>
                </c:pt>
                <c:pt idx="4">
                  <c:v>Нехватка компьютеров</c:v>
                </c:pt>
                <c:pt idx="5">
                  <c:v>Ограниченный доступ к интернету  </c:v>
                </c:pt>
                <c:pt idx="6">
                  <c:v>Нехватка компьютерных программ</c:v>
                </c:pt>
                <c:pt idx="7">
                  <c:v>Недостаточный библиотечный фонд</c:v>
                </c:pt>
                <c:pt idx="8">
                  <c:v>Нехватка вспомогательного персонала  </c:v>
                </c:pt>
              </c:strCache>
            </c:strRef>
          </c:xVal>
          <c:yVal>
            <c:numRef>
              <c:f>'31'!$D$17:$L$17</c:f>
              <c:numCache>
                <c:formatCode>General</c:formatCode>
                <c:ptCount val="9"/>
                <c:pt idx="0">
                  <c:v>55.100000000000009</c:v>
                </c:pt>
                <c:pt idx="1">
                  <c:v>36.9</c:v>
                </c:pt>
                <c:pt idx="2">
                  <c:v>32.200000000000003</c:v>
                </c:pt>
                <c:pt idx="3">
                  <c:v>32.5</c:v>
                </c:pt>
                <c:pt idx="4">
                  <c:v>50.1</c:v>
                </c:pt>
                <c:pt idx="5">
                  <c:v>44.7</c:v>
                </c:pt>
                <c:pt idx="6">
                  <c:v>54.20000000000001</c:v>
                </c:pt>
                <c:pt idx="7">
                  <c:v>43.8</c:v>
                </c:pt>
                <c:pt idx="8">
                  <c:v>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524912"/>
        <c:axId val="165523344"/>
      </c:scatterChart>
      <c:catAx>
        <c:axId val="165524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165523344"/>
        <c:crosses val="autoZero"/>
        <c:auto val="1"/>
        <c:lblAlgn val="ctr"/>
        <c:lblOffset val="100"/>
        <c:noMultiLvlLbl val="0"/>
      </c:catAx>
      <c:valAx>
        <c:axId val="165523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52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174104703672822"/>
          <c:y val="0.26157357481537402"/>
          <c:w val="5.9214376843328656E-2"/>
          <c:h val="0.2125248414822389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04030831308201E-2"/>
          <c:y val="0.170577691277669"/>
          <c:w val="0.94917196408615701"/>
          <c:h val="0.65293290367621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Лист2!$A$38</c:f>
              <c:strCache>
                <c:ptCount val="1"/>
                <c:pt idx="0">
                  <c:v>TALIS среднее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Лист2!$B$37:$F$37</c:f>
              <c:strCache>
                <c:ptCount val="5"/>
                <c:pt idx="0">
                  <c:v> компетентных учителей</c:v>
                </c:pt>
                <c:pt idx="1">
                  <c:v> учебных материалов</c:v>
                </c:pt>
                <c:pt idx="2">
                  <c:v> компьютеров для обучения</c:v>
                </c:pt>
                <c:pt idx="3">
                  <c:v> материалов библиотеки</c:v>
                </c:pt>
                <c:pt idx="4">
                  <c:v> другого оборудования</c:v>
                </c:pt>
              </c:strCache>
            </c:strRef>
          </c:cat>
          <c:val>
            <c:numRef>
              <c:f>Лист2!$B$38:$F$38</c:f>
              <c:numCache>
                <c:formatCode>\О\с\н\о\в\н\о\й</c:formatCode>
                <c:ptCount val="5"/>
                <c:pt idx="0">
                  <c:v>37.5</c:v>
                </c:pt>
                <c:pt idx="1">
                  <c:v>34.200000000000003</c:v>
                </c:pt>
                <c:pt idx="2">
                  <c:v>43.2</c:v>
                </c:pt>
                <c:pt idx="3">
                  <c:v>40.800000000000011</c:v>
                </c:pt>
                <c:pt idx="4">
                  <c:v>49.7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570904"/>
        <c:axId val="194578352"/>
      </c:barChart>
      <c:lineChart>
        <c:grouping val="standard"/>
        <c:varyColors val="0"/>
        <c:ser>
          <c:idx val="1"/>
          <c:order val="1"/>
          <c:tx>
            <c:strRef>
              <c:f>Лист2!$A$39</c:f>
              <c:strCache>
                <c:ptCount val="1"/>
                <c:pt idx="0">
                  <c:v>Россия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Лист2!$B$37:$F$37</c:f>
              <c:strCache>
                <c:ptCount val="5"/>
                <c:pt idx="0">
                  <c:v> компетентных учителей</c:v>
                </c:pt>
                <c:pt idx="1">
                  <c:v> учебных материалов</c:v>
                </c:pt>
                <c:pt idx="2">
                  <c:v> компьютеров для обучения</c:v>
                </c:pt>
                <c:pt idx="3">
                  <c:v> материалов библиотеки</c:v>
                </c:pt>
                <c:pt idx="4">
                  <c:v> другого оборудования</c:v>
                </c:pt>
              </c:strCache>
            </c:strRef>
          </c:cat>
          <c:val>
            <c:numRef>
              <c:f>Лист2!$B$39:$F$39</c:f>
              <c:numCache>
                <c:formatCode>#\ ##,000</c:formatCode>
                <c:ptCount val="5"/>
                <c:pt idx="0">
                  <c:v>61.738874821281549</c:v>
                </c:pt>
                <c:pt idx="1">
                  <c:v>67.939496353059084</c:v>
                </c:pt>
                <c:pt idx="2">
                  <c:v>74.191593065820413</c:v>
                </c:pt>
                <c:pt idx="3">
                  <c:v>64.790574609913804</c:v>
                </c:pt>
                <c:pt idx="4">
                  <c:v>78.435539761424948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70904"/>
        <c:axId val="194578352"/>
      </c:lineChart>
      <c:catAx>
        <c:axId val="194570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4578352"/>
        <c:crosses val="autoZero"/>
        <c:auto val="1"/>
        <c:lblAlgn val="ctr"/>
        <c:lblOffset val="100"/>
        <c:noMultiLvlLbl val="0"/>
      </c:catAx>
      <c:valAx>
        <c:axId val="19457835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4570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7132855037744"/>
          <c:y val="3.9041779328194998E-2"/>
          <c:w val="0.33625290467259"/>
          <c:h val="5.16478979024972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100" b="0" dirty="0"/>
              <a:t>Нехватка учителей, способных обучать учащихся с ограниченными возможностями здоровья 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'31'!$C$6</c:f>
              <c:strCache>
                <c:ptCount val="1"/>
                <c:pt idx="0">
                  <c:v>Нет, нисколько</c:v>
                </c:pt>
              </c:strCache>
            </c:strRef>
          </c:tx>
          <c:invertIfNegative val="0"/>
          <c:cat>
            <c:strRef>
              <c:f>'31'!$D$1:$G$1</c:f>
              <c:strCache>
                <c:ptCount val="4"/>
                <c:pt idx="0">
                  <c:v>39 или менее</c:v>
                </c:pt>
                <c:pt idx="1">
                  <c:v>40-49</c:v>
                </c:pt>
                <c:pt idx="2">
                  <c:v>50-59</c:v>
                </c:pt>
                <c:pt idx="3">
                  <c:v>60 и более</c:v>
                </c:pt>
              </c:strCache>
            </c:strRef>
          </c:cat>
          <c:val>
            <c:numRef>
              <c:f>'31'!$D$6:$G$6</c:f>
              <c:numCache>
                <c:formatCode>0.0</c:formatCode>
                <c:ptCount val="4"/>
                <c:pt idx="0">
                  <c:v>55.903719994669274</c:v>
                </c:pt>
                <c:pt idx="1">
                  <c:v>48.015995067052906</c:v>
                </c:pt>
                <c:pt idx="2">
                  <c:v>38.778069751167912</c:v>
                </c:pt>
                <c:pt idx="3">
                  <c:v>50.475336513387667</c:v>
                </c:pt>
              </c:numCache>
            </c:numRef>
          </c:val>
        </c:ser>
        <c:ser>
          <c:idx val="1"/>
          <c:order val="1"/>
          <c:tx>
            <c:strRef>
              <c:f>'31'!$C$7</c:f>
              <c:strCache>
                <c:ptCount val="1"/>
                <c:pt idx="0">
                  <c:v>Очень незначительно</c:v>
                </c:pt>
              </c:strCache>
            </c:strRef>
          </c:tx>
          <c:invertIfNegative val="0"/>
          <c:cat>
            <c:strRef>
              <c:f>'31'!$D$1:$G$1</c:f>
              <c:strCache>
                <c:ptCount val="4"/>
                <c:pt idx="0">
                  <c:v>39 или менее</c:v>
                </c:pt>
                <c:pt idx="1">
                  <c:v>40-49</c:v>
                </c:pt>
                <c:pt idx="2">
                  <c:v>50-59</c:v>
                </c:pt>
                <c:pt idx="3">
                  <c:v>60 и более</c:v>
                </c:pt>
              </c:strCache>
            </c:strRef>
          </c:cat>
          <c:val>
            <c:numRef>
              <c:f>'31'!$D$7:$G$7</c:f>
              <c:numCache>
                <c:formatCode>0.0</c:formatCode>
                <c:ptCount val="4"/>
                <c:pt idx="0">
                  <c:v>2.5114250848215551</c:v>
                </c:pt>
                <c:pt idx="1">
                  <c:v>18.045504359433238</c:v>
                </c:pt>
                <c:pt idx="2">
                  <c:v>15.941670436897477</c:v>
                </c:pt>
                <c:pt idx="3">
                  <c:v>32.880588456362908</c:v>
                </c:pt>
              </c:numCache>
            </c:numRef>
          </c:val>
        </c:ser>
        <c:ser>
          <c:idx val="2"/>
          <c:order val="2"/>
          <c:tx>
            <c:strRef>
              <c:f>'31'!$C$8</c:f>
              <c:strCache>
                <c:ptCount val="1"/>
                <c:pt idx="0">
                  <c:v>В некоторой степени</c:v>
                </c:pt>
              </c:strCache>
            </c:strRef>
          </c:tx>
          <c:invertIfNegative val="0"/>
          <c:cat>
            <c:strRef>
              <c:f>'31'!$D$1:$G$1</c:f>
              <c:strCache>
                <c:ptCount val="4"/>
                <c:pt idx="0">
                  <c:v>39 или менее</c:v>
                </c:pt>
                <c:pt idx="1">
                  <c:v>40-49</c:v>
                </c:pt>
                <c:pt idx="2">
                  <c:v>50-59</c:v>
                </c:pt>
                <c:pt idx="3">
                  <c:v>60 и более</c:v>
                </c:pt>
              </c:strCache>
            </c:strRef>
          </c:cat>
          <c:val>
            <c:numRef>
              <c:f>'31'!$D$8:$G$8</c:f>
              <c:numCache>
                <c:formatCode>0.0</c:formatCode>
                <c:ptCount val="4"/>
                <c:pt idx="0">
                  <c:v>30.665101377856292</c:v>
                </c:pt>
                <c:pt idx="1">
                  <c:v>25.572349404526278</c:v>
                </c:pt>
                <c:pt idx="2">
                  <c:v>40.039029197493861</c:v>
                </c:pt>
                <c:pt idx="3">
                  <c:v>13.680249752303391</c:v>
                </c:pt>
              </c:numCache>
            </c:numRef>
          </c:val>
        </c:ser>
        <c:ser>
          <c:idx val="3"/>
          <c:order val="3"/>
          <c:tx>
            <c:strRef>
              <c:f>'31'!$C$9</c:f>
              <c:strCache>
                <c:ptCount val="1"/>
                <c:pt idx="0">
                  <c:v>Очень</c:v>
                </c:pt>
              </c:strCache>
            </c:strRef>
          </c:tx>
          <c:invertIfNegative val="0"/>
          <c:cat>
            <c:strRef>
              <c:f>'31'!$D$1:$G$1</c:f>
              <c:strCache>
                <c:ptCount val="4"/>
                <c:pt idx="0">
                  <c:v>39 или менее</c:v>
                </c:pt>
                <c:pt idx="1">
                  <c:v>40-49</c:v>
                </c:pt>
                <c:pt idx="2">
                  <c:v>50-59</c:v>
                </c:pt>
                <c:pt idx="3">
                  <c:v>60 и более</c:v>
                </c:pt>
              </c:strCache>
            </c:strRef>
          </c:cat>
          <c:val>
            <c:numRef>
              <c:f>'31'!$D$9:$G$9</c:f>
              <c:numCache>
                <c:formatCode>0.0</c:formatCode>
                <c:ptCount val="4"/>
                <c:pt idx="0">
                  <c:v>10.919753542652893</c:v>
                </c:pt>
                <c:pt idx="1">
                  <c:v>8.3661511689875709</c:v>
                </c:pt>
                <c:pt idx="2">
                  <c:v>5.2412306144407461</c:v>
                </c:pt>
                <c:pt idx="3">
                  <c:v>2.9638252779460359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22560"/>
        <c:axId val="165525304"/>
      </c:barChart>
      <c:catAx>
        <c:axId val="165522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5525304"/>
        <c:crosses val="autoZero"/>
        <c:auto val="1"/>
        <c:lblAlgn val="ctr"/>
        <c:lblOffset val="100"/>
        <c:noMultiLvlLbl val="0"/>
      </c:catAx>
      <c:valAx>
        <c:axId val="165525304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522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E119-064B-4ED9-9D58-8DA4BC55A33D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D0AA818F-09AC-4534-9619-30D20884C2D7}">
      <dgm:prSet/>
      <dgm:spPr/>
      <dgm:t>
        <a:bodyPr/>
        <a:lstStyle/>
        <a:p>
          <a:pPr rtl="0"/>
          <a:r>
            <a:rPr lang="ru-RU" dirty="0" smtClean="0"/>
            <a:t>Распределение педагогических кадров </a:t>
          </a:r>
          <a:endParaRPr lang="ru-RU" dirty="0"/>
        </a:p>
      </dgm:t>
    </dgm:pt>
    <dgm:pt modelId="{480E2FF8-D75A-4EA9-9CCB-A145BD01F05C}" type="parTrans" cxnId="{F961118F-D856-4BF0-8473-E42F4907D5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7AF6D96-D3AB-4948-8AB8-BC5B807DC339}" type="sibTrans" cxnId="{F961118F-D856-4BF0-8473-E42F4907D5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98725C-CC49-419C-B380-A24941A9908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Руководство школой</a:t>
          </a:r>
          <a:endParaRPr lang="ru-RU" dirty="0">
            <a:solidFill>
              <a:schemeClr val="tx1"/>
            </a:solidFill>
          </a:endParaRPr>
        </a:p>
      </dgm:t>
    </dgm:pt>
    <dgm:pt modelId="{85519094-59CE-42E9-8EBE-5F3064F8B40F}" type="parTrans" cxnId="{199E1B41-D233-4877-AD9E-1EC6A6C98CC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2CCD9D-584C-418A-88B4-24781740E7EB}" type="sibTrans" cxnId="{199E1B41-D233-4877-AD9E-1EC6A6C98CC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AE3AE3-0918-4BA3-8A4B-30B6ED7DF036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Подготовка и профессиональное развитие учителей </a:t>
          </a:r>
          <a:endParaRPr lang="ru-RU" dirty="0">
            <a:solidFill>
              <a:schemeClr val="tx1"/>
            </a:solidFill>
          </a:endParaRPr>
        </a:p>
      </dgm:t>
    </dgm:pt>
    <dgm:pt modelId="{9A57E713-1434-43D5-B297-32655C1D29D5}" type="parTrans" cxnId="{C53107E9-F298-4BD9-86C1-68E6B4AA00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6D31415-5796-48D5-A8C4-CF138D37369C}" type="sibTrans" cxnId="{C53107E9-F298-4BD9-86C1-68E6B4AA00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DCBE03-50F2-49E5-8941-820DBC747F6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Оценка качества работы учителей</a:t>
          </a:r>
          <a:endParaRPr lang="ru-RU" dirty="0">
            <a:solidFill>
              <a:schemeClr val="tx1"/>
            </a:solidFill>
          </a:endParaRPr>
        </a:p>
      </dgm:t>
    </dgm:pt>
    <dgm:pt modelId="{000619D9-CEDD-40F8-9F06-DA799EAB75D7}" type="parTrans" cxnId="{412A10D7-4324-4174-9484-14A5F5F6A2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62AC141-6B03-4F98-B571-F58C8A018B8E}" type="sibTrans" cxnId="{412A10D7-4324-4174-9484-14A5F5F6A2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17BD0FA-9460-458C-A510-B62CAA34B9D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Взгляды, установки и приёмы преподавания</a:t>
          </a:r>
          <a:endParaRPr lang="ru-RU" dirty="0">
            <a:solidFill>
              <a:schemeClr val="tx1"/>
            </a:solidFill>
          </a:endParaRPr>
        </a:p>
      </dgm:t>
    </dgm:pt>
    <dgm:pt modelId="{EA4EC7C1-59E7-42AB-BECE-5FCDD92881A2}" type="parTrans" cxnId="{95F139C8-9C8B-4DAF-BBAC-3923DB19EE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00A4854-5E2E-4D4A-952D-EBBB7DE172DD}" type="sibTrans" cxnId="{95F139C8-9C8B-4DAF-BBAC-3923DB19EE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3BBE93A-75B4-41DD-8637-3050605B91A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Удовлетворённость учителей работой и своим преподаванием</a:t>
          </a:r>
          <a:endParaRPr lang="ru-RU" dirty="0"/>
        </a:p>
      </dgm:t>
    </dgm:pt>
    <dgm:pt modelId="{AF29E8E1-E3F3-4719-ADB9-9672C7B651F6}" type="parTrans" cxnId="{13B88394-FB38-43D8-AF9D-0BC4B39AD4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D58233-A02A-4C86-A50B-5FF67BF428E2}" type="sibTrans" cxnId="{13B88394-FB38-43D8-AF9D-0BC4B39AD4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7ED6B7-3458-41AB-899A-7EA8D3522023}" type="pres">
      <dgm:prSet presAssocID="{14C0E119-064B-4ED9-9D58-8DA4BC55A3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C5AC13-B76A-4460-9DBE-00357E1F9D1F}" type="pres">
      <dgm:prSet presAssocID="{D0AA818F-09AC-4534-9619-30D20884C2D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8DC3F-8759-4D98-9525-F477A54E7C67}" type="pres">
      <dgm:prSet presAssocID="{37AF6D96-D3AB-4948-8AB8-BC5B807DC339}" presName="sibTrans" presStyleCnt="0"/>
      <dgm:spPr/>
    </dgm:pt>
    <dgm:pt modelId="{3729FFDE-9A88-4CFF-A97D-59F133F7C85A}" type="pres">
      <dgm:prSet presAssocID="{9298725C-CC49-419C-B380-A24941A9908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EFAAE-C991-449B-B59B-5C7C62C187F4}" type="pres">
      <dgm:prSet presAssocID="{792CCD9D-584C-418A-88B4-24781740E7EB}" presName="sibTrans" presStyleCnt="0"/>
      <dgm:spPr/>
    </dgm:pt>
    <dgm:pt modelId="{CBD326CA-AF56-4A8A-9816-081FB54F69D7}" type="pres">
      <dgm:prSet presAssocID="{F0AE3AE3-0918-4BA3-8A4B-30B6ED7DF03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26B94-3727-4104-86B7-A3FA5C986F11}" type="pres">
      <dgm:prSet presAssocID="{86D31415-5796-48D5-A8C4-CF138D37369C}" presName="sibTrans" presStyleCnt="0"/>
      <dgm:spPr/>
    </dgm:pt>
    <dgm:pt modelId="{AF26BEB3-D70D-47D9-AEA1-BD955B168A21}" type="pres">
      <dgm:prSet presAssocID="{A5DCBE03-50F2-49E5-8941-820DBC747F6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61EA2-FF43-4AD1-8C55-7C118BB31C50}" type="pres">
      <dgm:prSet presAssocID="{062AC141-6B03-4F98-B571-F58C8A018B8E}" presName="sibTrans" presStyleCnt="0"/>
      <dgm:spPr/>
    </dgm:pt>
    <dgm:pt modelId="{45EEBBA0-1FAB-408C-839F-AFC0A1D4DF4D}" type="pres">
      <dgm:prSet presAssocID="{517BD0FA-9460-458C-A510-B62CAA34B9D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2086D-8B18-4FD8-9BF9-D4BE5B85C5C2}" type="pres">
      <dgm:prSet presAssocID="{E00A4854-5E2E-4D4A-952D-EBBB7DE172DD}" presName="sibTrans" presStyleCnt="0"/>
      <dgm:spPr/>
    </dgm:pt>
    <dgm:pt modelId="{08356235-A1EE-4551-8DBB-28BDE8669728}" type="pres">
      <dgm:prSet presAssocID="{53BBE93A-75B4-41DD-8637-3050605B91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3107E9-F298-4BD9-86C1-68E6B4AA00A0}" srcId="{14C0E119-064B-4ED9-9D58-8DA4BC55A33D}" destId="{F0AE3AE3-0918-4BA3-8A4B-30B6ED7DF036}" srcOrd="2" destOrd="0" parTransId="{9A57E713-1434-43D5-B297-32655C1D29D5}" sibTransId="{86D31415-5796-48D5-A8C4-CF138D37369C}"/>
    <dgm:cxn modelId="{412A10D7-4324-4174-9484-14A5F5F6A206}" srcId="{14C0E119-064B-4ED9-9D58-8DA4BC55A33D}" destId="{A5DCBE03-50F2-49E5-8941-820DBC747F64}" srcOrd="3" destOrd="0" parTransId="{000619D9-CEDD-40F8-9F06-DA799EAB75D7}" sibTransId="{062AC141-6B03-4F98-B571-F58C8A018B8E}"/>
    <dgm:cxn modelId="{F961118F-D856-4BF0-8473-E42F4907D5F5}" srcId="{14C0E119-064B-4ED9-9D58-8DA4BC55A33D}" destId="{D0AA818F-09AC-4534-9619-30D20884C2D7}" srcOrd="0" destOrd="0" parTransId="{480E2FF8-D75A-4EA9-9CCB-A145BD01F05C}" sibTransId="{37AF6D96-D3AB-4948-8AB8-BC5B807DC339}"/>
    <dgm:cxn modelId="{199E1B41-D233-4877-AD9E-1EC6A6C98CC6}" srcId="{14C0E119-064B-4ED9-9D58-8DA4BC55A33D}" destId="{9298725C-CC49-419C-B380-A24941A99082}" srcOrd="1" destOrd="0" parTransId="{85519094-59CE-42E9-8EBE-5F3064F8B40F}" sibTransId="{792CCD9D-584C-418A-88B4-24781740E7EB}"/>
    <dgm:cxn modelId="{E713C4F3-23EC-4D3F-A4C5-AB326FFDB627}" type="presOf" srcId="{53BBE93A-75B4-41DD-8637-3050605B91A4}" destId="{08356235-A1EE-4551-8DBB-28BDE8669728}" srcOrd="0" destOrd="0" presId="urn:microsoft.com/office/officeart/2005/8/layout/default"/>
    <dgm:cxn modelId="{47C06E29-1BC8-4709-8EAA-3B68F54DEA71}" type="presOf" srcId="{F0AE3AE3-0918-4BA3-8A4B-30B6ED7DF036}" destId="{CBD326CA-AF56-4A8A-9816-081FB54F69D7}" srcOrd="0" destOrd="0" presId="urn:microsoft.com/office/officeart/2005/8/layout/default"/>
    <dgm:cxn modelId="{DC2A2811-B808-4DAE-AD86-956DF508B7A2}" type="presOf" srcId="{14C0E119-064B-4ED9-9D58-8DA4BC55A33D}" destId="{AF7ED6B7-3458-41AB-899A-7EA8D3522023}" srcOrd="0" destOrd="0" presId="urn:microsoft.com/office/officeart/2005/8/layout/default"/>
    <dgm:cxn modelId="{47E988BD-F1D3-49E5-8218-52B963938507}" type="presOf" srcId="{517BD0FA-9460-458C-A510-B62CAA34B9D5}" destId="{45EEBBA0-1FAB-408C-839F-AFC0A1D4DF4D}" srcOrd="0" destOrd="0" presId="urn:microsoft.com/office/officeart/2005/8/layout/default"/>
    <dgm:cxn modelId="{F495ABDA-3906-48EC-86A1-40F584DB8BF6}" type="presOf" srcId="{A5DCBE03-50F2-49E5-8941-820DBC747F64}" destId="{AF26BEB3-D70D-47D9-AEA1-BD955B168A21}" srcOrd="0" destOrd="0" presId="urn:microsoft.com/office/officeart/2005/8/layout/default"/>
    <dgm:cxn modelId="{FF2A805B-695F-4780-9674-B0A6FC2CB04D}" type="presOf" srcId="{9298725C-CC49-419C-B380-A24941A99082}" destId="{3729FFDE-9A88-4CFF-A97D-59F133F7C85A}" srcOrd="0" destOrd="0" presId="urn:microsoft.com/office/officeart/2005/8/layout/default"/>
    <dgm:cxn modelId="{95F139C8-9C8B-4DAF-BBAC-3923DB19EE63}" srcId="{14C0E119-064B-4ED9-9D58-8DA4BC55A33D}" destId="{517BD0FA-9460-458C-A510-B62CAA34B9D5}" srcOrd="4" destOrd="0" parTransId="{EA4EC7C1-59E7-42AB-BECE-5FCDD92881A2}" sibTransId="{E00A4854-5E2E-4D4A-952D-EBBB7DE172DD}"/>
    <dgm:cxn modelId="{CBE84BE9-E261-4F03-A9DE-7A783B330E7E}" type="presOf" srcId="{D0AA818F-09AC-4534-9619-30D20884C2D7}" destId="{B3C5AC13-B76A-4460-9DBE-00357E1F9D1F}" srcOrd="0" destOrd="0" presId="urn:microsoft.com/office/officeart/2005/8/layout/default"/>
    <dgm:cxn modelId="{13B88394-FB38-43D8-AF9D-0BC4B39AD4CD}" srcId="{14C0E119-064B-4ED9-9D58-8DA4BC55A33D}" destId="{53BBE93A-75B4-41DD-8637-3050605B91A4}" srcOrd="5" destOrd="0" parTransId="{AF29E8E1-E3F3-4719-ADB9-9672C7B651F6}" sibTransId="{BAD58233-A02A-4C86-A50B-5FF67BF428E2}"/>
    <dgm:cxn modelId="{CAE27BC1-3A3A-4859-B581-97D504E8F278}" type="presParOf" srcId="{AF7ED6B7-3458-41AB-899A-7EA8D3522023}" destId="{B3C5AC13-B76A-4460-9DBE-00357E1F9D1F}" srcOrd="0" destOrd="0" presId="urn:microsoft.com/office/officeart/2005/8/layout/default"/>
    <dgm:cxn modelId="{929397A7-295F-451F-9109-056BE03F48D2}" type="presParOf" srcId="{AF7ED6B7-3458-41AB-899A-7EA8D3522023}" destId="{AE18DC3F-8759-4D98-9525-F477A54E7C67}" srcOrd="1" destOrd="0" presId="urn:microsoft.com/office/officeart/2005/8/layout/default"/>
    <dgm:cxn modelId="{B9615993-4299-4E0D-BCFE-50A49A3FBAAE}" type="presParOf" srcId="{AF7ED6B7-3458-41AB-899A-7EA8D3522023}" destId="{3729FFDE-9A88-4CFF-A97D-59F133F7C85A}" srcOrd="2" destOrd="0" presId="urn:microsoft.com/office/officeart/2005/8/layout/default"/>
    <dgm:cxn modelId="{8743D488-796F-4D61-9793-2014636D0E25}" type="presParOf" srcId="{AF7ED6B7-3458-41AB-899A-7EA8D3522023}" destId="{EA6EFAAE-C991-449B-B59B-5C7C62C187F4}" srcOrd="3" destOrd="0" presId="urn:microsoft.com/office/officeart/2005/8/layout/default"/>
    <dgm:cxn modelId="{624F000B-760F-42C3-94AD-1E51B8710ADA}" type="presParOf" srcId="{AF7ED6B7-3458-41AB-899A-7EA8D3522023}" destId="{CBD326CA-AF56-4A8A-9816-081FB54F69D7}" srcOrd="4" destOrd="0" presId="urn:microsoft.com/office/officeart/2005/8/layout/default"/>
    <dgm:cxn modelId="{81D91BCA-4B36-4D4A-9E64-A79B52D23C48}" type="presParOf" srcId="{AF7ED6B7-3458-41AB-899A-7EA8D3522023}" destId="{D4C26B94-3727-4104-86B7-A3FA5C986F11}" srcOrd="5" destOrd="0" presId="urn:microsoft.com/office/officeart/2005/8/layout/default"/>
    <dgm:cxn modelId="{88E509F6-4A39-4F72-81FF-D8DAE5932ABD}" type="presParOf" srcId="{AF7ED6B7-3458-41AB-899A-7EA8D3522023}" destId="{AF26BEB3-D70D-47D9-AEA1-BD955B168A21}" srcOrd="6" destOrd="0" presId="urn:microsoft.com/office/officeart/2005/8/layout/default"/>
    <dgm:cxn modelId="{D9DCCE3A-67C4-4B58-816C-8990C8D6A983}" type="presParOf" srcId="{AF7ED6B7-3458-41AB-899A-7EA8D3522023}" destId="{61D61EA2-FF43-4AD1-8C55-7C118BB31C50}" srcOrd="7" destOrd="0" presId="urn:microsoft.com/office/officeart/2005/8/layout/default"/>
    <dgm:cxn modelId="{A051F5C5-DA48-4683-BBA6-8C4158D49414}" type="presParOf" srcId="{AF7ED6B7-3458-41AB-899A-7EA8D3522023}" destId="{45EEBBA0-1FAB-408C-839F-AFC0A1D4DF4D}" srcOrd="8" destOrd="0" presId="urn:microsoft.com/office/officeart/2005/8/layout/default"/>
    <dgm:cxn modelId="{7A5538BF-0F1E-461E-B491-973E2DB0C6B4}" type="presParOf" srcId="{AF7ED6B7-3458-41AB-899A-7EA8D3522023}" destId="{CCC2086D-8B18-4FD8-9BF9-D4BE5B85C5C2}" srcOrd="9" destOrd="0" presId="urn:microsoft.com/office/officeart/2005/8/layout/default"/>
    <dgm:cxn modelId="{56BC573B-1105-4681-841F-EA8854B1048D}" type="presParOf" srcId="{AF7ED6B7-3458-41AB-899A-7EA8D3522023}" destId="{08356235-A1EE-4551-8DBB-28BDE866972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CA7E3F-B643-473F-9B0A-ED4222E266E1}" type="doc">
      <dgm:prSet loTypeId="urn:microsoft.com/office/officeart/2005/8/layout/venn3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B3323550-A1E3-4FC4-A6A1-C8970E859539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ru-RU" sz="1500" dirty="0" smtClean="0">
              <a:latin typeface="Calibri" pitchFamily="34" charset="0"/>
            </a:rPr>
            <a:t>Возможность для учителей и директоров повлиять на образовательную политику</a:t>
          </a:r>
          <a:endParaRPr lang="en-GB" sz="1500" dirty="0">
            <a:latin typeface="Calibri" pitchFamily="34" charset="0"/>
          </a:endParaRPr>
        </a:p>
      </dgm:t>
    </dgm:pt>
    <dgm:pt modelId="{8F588738-0EE2-4319-A146-959D2A88863B}" type="parTrans" cxnId="{0D8CAB99-EF76-41FE-826F-460D87A48118}">
      <dgm:prSet/>
      <dgm:spPr/>
      <dgm:t>
        <a:bodyPr/>
        <a:lstStyle/>
        <a:p>
          <a:endParaRPr lang="en-GB" sz="1500"/>
        </a:p>
      </dgm:t>
    </dgm:pt>
    <dgm:pt modelId="{A4832B7D-BCAB-4FDC-BB20-567740890001}" type="sibTrans" cxnId="{0D8CAB99-EF76-41FE-826F-460D87A48118}">
      <dgm:prSet/>
      <dgm:spPr/>
      <dgm:t>
        <a:bodyPr/>
        <a:lstStyle/>
        <a:p>
          <a:endParaRPr lang="en-GB" sz="1500"/>
        </a:p>
      </dgm:t>
    </dgm:pt>
    <dgm:pt modelId="{9B5B688E-6E3E-4F75-938B-08A362E586B1}">
      <dgm:prSet phldrT="[Text]" custT="1"/>
      <dgm:spPr>
        <a:solidFill>
          <a:schemeClr val="accent2">
            <a:lumMod val="60000"/>
            <a:lumOff val="40000"/>
            <a:alpha val="60000"/>
          </a:schemeClr>
        </a:solidFill>
      </dgm:spPr>
      <dgm:t>
        <a:bodyPr/>
        <a:lstStyle/>
        <a:p>
          <a:r>
            <a:rPr lang="ru-RU" sz="1500" smtClean="0">
              <a:latin typeface="Calibri" pitchFamily="34" charset="0"/>
            </a:rPr>
            <a:t>Возможность межстранового сотрудничества</a:t>
          </a:r>
          <a:endParaRPr lang="en-GB" sz="1500" dirty="0">
            <a:latin typeface="Calibri" pitchFamily="34" charset="0"/>
          </a:endParaRPr>
        </a:p>
      </dgm:t>
    </dgm:pt>
    <dgm:pt modelId="{B577776E-F27D-43CF-A1E3-0751E1FE11A4}" type="parTrans" cxnId="{6D661DCF-AB1A-4B35-949B-BA2E88B6105D}">
      <dgm:prSet/>
      <dgm:spPr/>
      <dgm:t>
        <a:bodyPr/>
        <a:lstStyle/>
        <a:p>
          <a:endParaRPr lang="en-GB" sz="1500"/>
        </a:p>
      </dgm:t>
    </dgm:pt>
    <dgm:pt modelId="{84B82B8D-45D6-4FFF-BF8E-CEF5002588F2}" type="sibTrans" cxnId="{6D661DCF-AB1A-4B35-949B-BA2E88B6105D}">
      <dgm:prSet/>
      <dgm:spPr/>
      <dgm:t>
        <a:bodyPr/>
        <a:lstStyle/>
        <a:p>
          <a:endParaRPr lang="en-GB" sz="1500"/>
        </a:p>
      </dgm:t>
    </dgm:pt>
    <dgm:pt modelId="{B32662F6-139A-4807-95C7-8E30676D4003}">
      <dgm:prSet phldrT="[Text]" custT="1"/>
      <dgm:spPr>
        <a:solidFill>
          <a:schemeClr val="accent1">
            <a:lumMod val="40000"/>
            <a:lumOff val="60000"/>
            <a:alpha val="70000"/>
          </a:schemeClr>
        </a:solidFill>
      </dgm:spPr>
      <dgm:t>
        <a:bodyPr/>
        <a:lstStyle/>
        <a:p>
          <a:r>
            <a:rPr lang="ru-RU" sz="1500" dirty="0" smtClean="0">
              <a:latin typeface="Calibri" pitchFamily="34" charset="0"/>
            </a:rPr>
            <a:t>Возможность получить достоверные данные на репрезентативной выборке</a:t>
          </a:r>
          <a:r>
            <a:rPr lang="en-GB" sz="1500" dirty="0" smtClean="0">
              <a:latin typeface="Calibri" pitchFamily="34" charset="0"/>
            </a:rPr>
            <a:t> </a:t>
          </a:r>
          <a:endParaRPr lang="en-GB" sz="1500" dirty="0">
            <a:latin typeface="Calibri" pitchFamily="34" charset="0"/>
          </a:endParaRPr>
        </a:p>
      </dgm:t>
    </dgm:pt>
    <dgm:pt modelId="{ACE8085C-E5D0-48F0-9524-7189D57A6179}" type="parTrans" cxnId="{5D5DAD72-FD46-47F9-902E-183E03944879}">
      <dgm:prSet/>
      <dgm:spPr/>
      <dgm:t>
        <a:bodyPr/>
        <a:lstStyle/>
        <a:p>
          <a:endParaRPr lang="en-GB" sz="1500"/>
        </a:p>
      </dgm:t>
    </dgm:pt>
    <dgm:pt modelId="{30B81081-C7B4-44D1-8FCB-3616D64E7F86}" type="sibTrans" cxnId="{5D5DAD72-FD46-47F9-902E-183E03944879}">
      <dgm:prSet/>
      <dgm:spPr/>
      <dgm:t>
        <a:bodyPr/>
        <a:lstStyle/>
        <a:p>
          <a:endParaRPr lang="en-GB" sz="1500"/>
        </a:p>
      </dgm:t>
    </dgm:pt>
    <dgm:pt modelId="{9CC44838-C689-4FD1-A2CA-A2EE628F180C}">
      <dgm:prSet phldrT="[Text]" custT="1"/>
      <dgm:spPr>
        <a:solidFill>
          <a:schemeClr val="tx2">
            <a:lumMod val="40000"/>
            <a:lumOff val="60000"/>
            <a:alpha val="80000"/>
          </a:schemeClr>
        </a:solidFill>
      </dgm:spPr>
      <dgm:t>
        <a:bodyPr/>
        <a:lstStyle/>
        <a:p>
          <a:r>
            <a:rPr lang="ru-RU" sz="1500" dirty="0" smtClean="0">
              <a:latin typeface="Calibri" pitchFamily="34" charset="0"/>
            </a:rPr>
            <a:t>Возможность заполнить пробелы в статистике и оценить воздействие учителей на результаты детей</a:t>
          </a:r>
          <a:endParaRPr lang="en-GB" sz="1500" dirty="0">
            <a:latin typeface="Calibri" pitchFamily="34" charset="0"/>
          </a:endParaRPr>
        </a:p>
      </dgm:t>
    </dgm:pt>
    <dgm:pt modelId="{606F4A2F-7B64-4F33-83B5-EA76A79C443C}" type="parTrans" cxnId="{18A256E1-AE11-4736-B618-BBEE8A92B31F}">
      <dgm:prSet/>
      <dgm:spPr/>
      <dgm:t>
        <a:bodyPr/>
        <a:lstStyle/>
        <a:p>
          <a:endParaRPr lang="en-GB" sz="1500"/>
        </a:p>
      </dgm:t>
    </dgm:pt>
    <dgm:pt modelId="{A3F7682E-6C7C-41F8-9E76-4CC16873D81C}" type="sibTrans" cxnId="{18A256E1-AE11-4736-B618-BBEE8A92B31F}">
      <dgm:prSet/>
      <dgm:spPr/>
      <dgm:t>
        <a:bodyPr/>
        <a:lstStyle/>
        <a:p>
          <a:endParaRPr lang="en-GB" sz="1500"/>
        </a:p>
      </dgm:t>
    </dgm:pt>
    <dgm:pt modelId="{159DE6B6-D63A-4FDE-9B6D-9085A4EBEC94}" type="pres">
      <dgm:prSet presAssocID="{47CA7E3F-B643-473F-9B0A-ED4222E266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E0F4716-1005-46CD-A5DE-62DC569D3B40}" type="pres">
      <dgm:prSet presAssocID="{B3323550-A1E3-4FC4-A6A1-C8970E859539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EC6C68-5E63-4928-806B-6D12535B6CB0}" type="pres">
      <dgm:prSet presAssocID="{A4832B7D-BCAB-4FDC-BB20-567740890001}" presName="space" presStyleCnt="0"/>
      <dgm:spPr/>
      <dgm:t>
        <a:bodyPr/>
        <a:lstStyle/>
        <a:p>
          <a:endParaRPr lang="ru-RU"/>
        </a:p>
      </dgm:t>
    </dgm:pt>
    <dgm:pt modelId="{865FA34B-B879-4540-9A7C-64DBB95D6E22}" type="pres">
      <dgm:prSet presAssocID="{9B5B688E-6E3E-4F75-938B-08A362E586B1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596B3B-3B96-4186-AB39-FEBD712C1E80}" type="pres">
      <dgm:prSet presAssocID="{84B82B8D-45D6-4FFF-BF8E-CEF5002588F2}" presName="space" presStyleCnt="0"/>
      <dgm:spPr/>
      <dgm:t>
        <a:bodyPr/>
        <a:lstStyle/>
        <a:p>
          <a:endParaRPr lang="ru-RU"/>
        </a:p>
      </dgm:t>
    </dgm:pt>
    <dgm:pt modelId="{2327C7FE-49ED-42C9-8A17-6E165D6C6A5B}" type="pres">
      <dgm:prSet presAssocID="{B32662F6-139A-4807-95C7-8E30676D400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DD96C1-922C-4D37-A988-6AAC0B550B30}" type="pres">
      <dgm:prSet presAssocID="{30B81081-C7B4-44D1-8FCB-3616D64E7F86}" presName="space" presStyleCnt="0"/>
      <dgm:spPr/>
      <dgm:t>
        <a:bodyPr/>
        <a:lstStyle/>
        <a:p>
          <a:endParaRPr lang="ru-RU"/>
        </a:p>
      </dgm:t>
    </dgm:pt>
    <dgm:pt modelId="{7CB3F15B-25B2-4235-94A9-3D9F9F909BE9}" type="pres">
      <dgm:prSet presAssocID="{9CC44838-C689-4FD1-A2CA-A2EE628F180C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146A267-B891-4B45-94C2-52187ED94B56}" type="presOf" srcId="{B3323550-A1E3-4FC4-A6A1-C8970E859539}" destId="{BE0F4716-1005-46CD-A5DE-62DC569D3B40}" srcOrd="0" destOrd="0" presId="urn:microsoft.com/office/officeart/2005/8/layout/venn3"/>
    <dgm:cxn modelId="{18A256E1-AE11-4736-B618-BBEE8A92B31F}" srcId="{47CA7E3F-B643-473F-9B0A-ED4222E266E1}" destId="{9CC44838-C689-4FD1-A2CA-A2EE628F180C}" srcOrd="3" destOrd="0" parTransId="{606F4A2F-7B64-4F33-83B5-EA76A79C443C}" sibTransId="{A3F7682E-6C7C-41F8-9E76-4CC16873D81C}"/>
    <dgm:cxn modelId="{6D661DCF-AB1A-4B35-949B-BA2E88B6105D}" srcId="{47CA7E3F-B643-473F-9B0A-ED4222E266E1}" destId="{9B5B688E-6E3E-4F75-938B-08A362E586B1}" srcOrd="1" destOrd="0" parTransId="{B577776E-F27D-43CF-A1E3-0751E1FE11A4}" sibTransId="{84B82B8D-45D6-4FFF-BF8E-CEF5002588F2}"/>
    <dgm:cxn modelId="{CD79DB7F-01B6-4A1B-BF39-5423CB6C3478}" type="presOf" srcId="{9B5B688E-6E3E-4F75-938B-08A362E586B1}" destId="{865FA34B-B879-4540-9A7C-64DBB95D6E22}" srcOrd="0" destOrd="0" presId="urn:microsoft.com/office/officeart/2005/8/layout/venn3"/>
    <dgm:cxn modelId="{8B591C2E-858D-4883-874C-8FB538BC14EA}" type="presOf" srcId="{B32662F6-139A-4807-95C7-8E30676D4003}" destId="{2327C7FE-49ED-42C9-8A17-6E165D6C6A5B}" srcOrd="0" destOrd="0" presId="urn:microsoft.com/office/officeart/2005/8/layout/venn3"/>
    <dgm:cxn modelId="{5D5DAD72-FD46-47F9-902E-183E03944879}" srcId="{47CA7E3F-B643-473F-9B0A-ED4222E266E1}" destId="{B32662F6-139A-4807-95C7-8E30676D4003}" srcOrd="2" destOrd="0" parTransId="{ACE8085C-E5D0-48F0-9524-7189D57A6179}" sibTransId="{30B81081-C7B4-44D1-8FCB-3616D64E7F86}"/>
    <dgm:cxn modelId="{B5833A30-FC33-4C31-824F-64540D3BBF88}" type="presOf" srcId="{9CC44838-C689-4FD1-A2CA-A2EE628F180C}" destId="{7CB3F15B-25B2-4235-94A9-3D9F9F909BE9}" srcOrd="0" destOrd="0" presId="urn:microsoft.com/office/officeart/2005/8/layout/venn3"/>
    <dgm:cxn modelId="{0D8CAB99-EF76-41FE-826F-460D87A48118}" srcId="{47CA7E3F-B643-473F-9B0A-ED4222E266E1}" destId="{B3323550-A1E3-4FC4-A6A1-C8970E859539}" srcOrd="0" destOrd="0" parTransId="{8F588738-0EE2-4319-A146-959D2A88863B}" sibTransId="{A4832B7D-BCAB-4FDC-BB20-567740890001}"/>
    <dgm:cxn modelId="{D1286E19-196C-48A3-B2A9-83797578D0E0}" type="presOf" srcId="{47CA7E3F-B643-473F-9B0A-ED4222E266E1}" destId="{159DE6B6-D63A-4FDE-9B6D-9085A4EBEC94}" srcOrd="0" destOrd="0" presId="urn:microsoft.com/office/officeart/2005/8/layout/venn3"/>
    <dgm:cxn modelId="{28B3CC32-29ED-4E90-90B6-9485EBE113F7}" type="presParOf" srcId="{159DE6B6-D63A-4FDE-9B6D-9085A4EBEC94}" destId="{BE0F4716-1005-46CD-A5DE-62DC569D3B40}" srcOrd="0" destOrd="0" presId="urn:microsoft.com/office/officeart/2005/8/layout/venn3"/>
    <dgm:cxn modelId="{5ECEE778-B7F6-41CA-AD2A-841534DC6F57}" type="presParOf" srcId="{159DE6B6-D63A-4FDE-9B6D-9085A4EBEC94}" destId="{78EC6C68-5E63-4928-806B-6D12535B6CB0}" srcOrd="1" destOrd="0" presId="urn:microsoft.com/office/officeart/2005/8/layout/venn3"/>
    <dgm:cxn modelId="{6FBBDDAC-06A8-4915-BAB9-747CB35FEB52}" type="presParOf" srcId="{159DE6B6-D63A-4FDE-9B6D-9085A4EBEC94}" destId="{865FA34B-B879-4540-9A7C-64DBB95D6E22}" srcOrd="2" destOrd="0" presId="urn:microsoft.com/office/officeart/2005/8/layout/venn3"/>
    <dgm:cxn modelId="{C5CA372E-A202-4A46-ACCE-91F770C8DFAF}" type="presParOf" srcId="{159DE6B6-D63A-4FDE-9B6D-9085A4EBEC94}" destId="{53596B3B-3B96-4186-AB39-FEBD712C1E80}" srcOrd="3" destOrd="0" presId="urn:microsoft.com/office/officeart/2005/8/layout/venn3"/>
    <dgm:cxn modelId="{36F4454E-11A1-4E29-B817-FA077490A03E}" type="presParOf" srcId="{159DE6B6-D63A-4FDE-9B6D-9085A4EBEC94}" destId="{2327C7FE-49ED-42C9-8A17-6E165D6C6A5B}" srcOrd="4" destOrd="0" presId="urn:microsoft.com/office/officeart/2005/8/layout/venn3"/>
    <dgm:cxn modelId="{DE2D764F-EA5A-4006-84A7-28FD3C0A27A3}" type="presParOf" srcId="{159DE6B6-D63A-4FDE-9B6D-9085A4EBEC94}" destId="{02DD96C1-922C-4D37-A988-6AAC0B550B30}" srcOrd="5" destOrd="0" presId="urn:microsoft.com/office/officeart/2005/8/layout/venn3"/>
    <dgm:cxn modelId="{377BAB5F-E111-437B-B280-82563C07224E}" type="presParOf" srcId="{159DE6B6-D63A-4FDE-9B6D-9085A4EBEC94}" destId="{7CB3F15B-25B2-4235-94A9-3D9F9F909BE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5AC13-B76A-4460-9DBE-00357E1F9D1F}">
      <dsp:nvSpPr>
        <dsp:cNvPr id="0" name=""/>
        <dsp:cNvSpPr/>
      </dsp:nvSpPr>
      <dsp:spPr>
        <a:xfrm>
          <a:off x="0" y="170238"/>
          <a:ext cx="1995519" cy="1197311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Распределение педагогических кадров </a:t>
          </a:r>
          <a:endParaRPr lang="ru-RU" sz="1700" kern="1200" dirty="0"/>
        </a:p>
      </dsp:txBody>
      <dsp:txXfrm>
        <a:off x="0" y="170238"/>
        <a:ext cx="1995519" cy="1197311"/>
      </dsp:txXfrm>
    </dsp:sp>
    <dsp:sp modelId="{3729FFDE-9A88-4CFF-A97D-59F133F7C85A}">
      <dsp:nvSpPr>
        <dsp:cNvPr id="0" name=""/>
        <dsp:cNvSpPr/>
      </dsp:nvSpPr>
      <dsp:spPr>
        <a:xfrm>
          <a:off x="2195070" y="170238"/>
          <a:ext cx="1995519" cy="1197311"/>
        </a:xfrm>
        <a:prstGeom prst="rect">
          <a:avLst/>
        </a:prstGeom>
        <a:solidFill>
          <a:schemeClr val="accent2">
            <a:shade val="50000"/>
            <a:hueOff val="-13828"/>
            <a:satOff val="-2803"/>
            <a:lumOff val="154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Руководство школой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195070" y="170238"/>
        <a:ext cx="1995519" cy="1197311"/>
      </dsp:txXfrm>
    </dsp:sp>
    <dsp:sp modelId="{CBD326CA-AF56-4A8A-9816-081FB54F69D7}">
      <dsp:nvSpPr>
        <dsp:cNvPr id="0" name=""/>
        <dsp:cNvSpPr/>
      </dsp:nvSpPr>
      <dsp:spPr>
        <a:xfrm>
          <a:off x="4390141" y="170238"/>
          <a:ext cx="1995519" cy="1197311"/>
        </a:xfrm>
        <a:prstGeom prst="rect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Подготовка и профессиональное развитие учителей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390141" y="170238"/>
        <a:ext cx="1995519" cy="1197311"/>
      </dsp:txXfrm>
    </dsp:sp>
    <dsp:sp modelId="{AF26BEB3-D70D-47D9-AEA1-BD955B168A21}">
      <dsp:nvSpPr>
        <dsp:cNvPr id="0" name=""/>
        <dsp:cNvSpPr/>
      </dsp:nvSpPr>
      <dsp:spPr>
        <a:xfrm>
          <a:off x="0" y="1567101"/>
          <a:ext cx="1995519" cy="119731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Оценка качества работы учителей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0" y="1567101"/>
        <a:ext cx="1995519" cy="1197311"/>
      </dsp:txXfrm>
    </dsp:sp>
    <dsp:sp modelId="{45EEBBA0-1FAB-408C-839F-AFC0A1D4DF4D}">
      <dsp:nvSpPr>
        <dsp:cNvPr id="0" name=""/>
        <dsp:cNvSpPr/>
      </dsp:nvSpPr>
      <dsp:spPr>
        <a:xfrm>
          <a:off x="2195070" y="1567101"/>
          <a:ext cx="1995519" cy="119731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Взгляды, установки и приёмы преподавания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195070" y="1567101"/>
        <a:ext cx="1995519" cy="1197311"/>
      </dsp:txXfrm>
    </dsp:sp>
    <dsp:sp modelId="{08356235-A1EE-4551-8DBB-28BDE8669728}">
      <dsp:nvSpPr>
        <dsp:cNvPr id="0" name=""/>
        <dsp:cNvSpPr/>
      </dsp:nvSpPr>
      <dsp:spPr>
        <a:xfrm>
          <a:off x="4390141" y="1567101"/>
          <a:ext cx="1995519" cy="1197311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Удовлетворённость учителей работой и своим преподаванием</a:t>
          </a:r>
          <a:endParaRPr lang="ru-RU" sz="1700" kern="1200" dirty="0"/>
        </a:p>
      </dsp:txBody>
      <dsp:txXfrm>
        <a:off x="4390141" y="1567101"/>
        <a:ext cx="1995519" cy="1197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F4716-1005-46CD-A5DE-62DC569D3B40}">
      <dsp:nvSpPr>
        <dsp:cNvPr id="0" name=""/>
        <dsp:cNvSpPr/>
      </dsp:nvSpPr>
      <dsp:spPr>
        <a:xfrm>
          <a:off x="2383" y="293767"/>
          <a:ext cx="2391804" cy="2391804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29" tIns="19050" rIns="13162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libri" pitchFamily="34" charset="0"/>
            </a:rPr>
            <a:t>Возможность для учителей и директоров повлиять на образовательную политику</a:t>
          </a:r>
          <a:endParaRPr lang="en-GB" sz="1500" kern="1200" dirty="0">
            <a:latin typeface="Calibri" pitchFamily="34" charset="0"/>
          </a:endParaRPr>
        </a:p>
      </dsp:txBody>
      <dsp:txXfrm>
        <a:off x="352655" y="644039"/>
        <a:ext cx="1691260" cy="1691260"/>
      </dsp:txXfrm>
    </dsp:sp>
    <dsp:sp modelId="{865FA34B-B879-4540-9A7C-64DBB95D6E22}">
      <dsp:nvSpPr>
        <dsp:cNvPr id="0" name=""/>
        <dsp:cNvSpPr/>
      </dsp:nvSpPr>
      <dsp:spPr>
        <a:xfrm>
          <a:off x="1915827" y="293767"/>
          <a:ext cx="2391804" cy="2391804"/>
        </a:xfrm>
        <a:prstGeom prst="ellipse">
          <a:avLst/>
        </a:prstGeom>
        <a:solidFill>
          <a:schemeClr val="accent2">
            <a:lumMod val="60000"/>
            <a:lumOff val="4000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29" tIns="19050" rIns="13162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Calibri" pitchFamily="34" charset="0"/>
            </a:rPr>
            <a:t>Возможность межстранового сотрудничества</a:t>
          </a:r>
          <a:endParaRPr lang="en-GB" sz="1500" kern="1200" dirty="0">
            <a:latin typeface="Calibri" pitchFamily="34" charset="0"/>
          </a:endParaRPr>
        </a:p>
      </dsp:txBody>
      <dsp:txXfrm>
        <a:off x="2266099" y="644039"/>
        <a:ext cx="1691260" cy="1691260"/>
      </dsp:txXfrm>
    </dsp:sp>
    <dsp:sp modelId="{2327C7FE-49ED-42C9-8A17-6E165D6C6A5B}">
      <dsp:nvSpPr>
        <dsp:cNvPr id="0" name=""/>
        <dsp:cNvSpPr/>
      </dsp:nvSpPr>
      <dsp:spPr>
        <a:xfrm>
          <a:off x="3829271" y="293767"/>
          <a:ext cx="2391804" cy="2391804"/>
        </a:xfrm>
        <a:prstGeom prst="ellipse">
          <a:avLst/>
        </a:prstGeom>
        <a:solidFill>
          <a:schemeClr val="accent1">
            <a:lumMod val="40000"/>
            <a:lumOff val="6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29" tIns="19050" rIns="13162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libri" pitchFamily="34" charset="0"/>
            </a:rPr>
            <a:t>Возможность получить достоверные данные на репрезентативной выборке</a:t>
          </a:r>
          <a:r>
            <a:rPr lang="en-GB" sz="1500" kern="1200" dirty="0" smtClean="0">
              <a:latin typeface="Calibri" pitchFamily="34" charset="0"/>
            </a:rPr>
            <a:t> </a:t>
          </a:r>
          <a:endParaRPr lang="en-GB" sz="1500" kern="1200" dirty="0">
            <a:latin typeface="Calibri" pitchFamily="34" charset="0"/>
          </a:endParaRPr>
        </a:p>
      </dsp:txBody>
      <dsp:txXfrm>
        <a:off x="4179543" y="644039"/>
        <a:ext cx="1691260" cy="1691260"/>
      </dsp:txXfrm>
    </dsp:sp>
    <dsp:sp modelId="{7CB3F15B-25B2-4235-94A9-3D9F9F909BE9}">
      <dsp:nvSpPr>
        <dsp:cNvPr id="0" name=""/>
        <dsp:cNvSpPr/>
      </dsp:nvSpPr>
      <dsp:spPr>
        <a:xfrm>
          <a:off x="5742715" y="293767"/>
          <a:ext cx="2391804" cy="2391804"/>
        </a:xfrm>
        <a:prstGeom prst="ellipse">
          <a:avLst/>
        </a:prstGeom>
        <a:solidFill>
          <a:schemeClr val="tx2">
            <a:lumMod val="40000"/>
            <a:lumOff val="6000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29" tIns="19050" rIns="13162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libri" pitchFamily="34" charset="0"/>
            </a:rPr>
            <a:t>Возможность заполнить пробелы в статистике и оценить воздействие учителей на результаты детей</a:t>
          </a:r>
          <a:endParaRPr lang="en-GB" sz="1500" kern="1200" dirty="0">
            <a:latin typeface="Calibri" pitchFamily="34" charset="0"/>
          </a:endParaRPr>
        </a:p>
      </dsp:txBody>
      <dsp:txXfrm>
        <a:off x="6092987" y="644039"/>
        <a:ext cx="1691260" cy="1691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0.01629</cdr:x>
      <cdr:y>0</cdr:y>
    </cdr:from>
    <cdr:to>
      <cdr:x>0.04136</cdr:x>
      <cdr:y>0.0688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144464" y="0"/>
          <a:ext cx="22225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prstClr val="black"/>
              </a:solidFill>
            </a:rPr>
            <a:t>%</a:t>
          </a:r>
          <a:endParaRPr lang="ru-RU" sz="1000" dirty="0">
            <a:solidFill>
              <a:prstClr val="black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0.00313</cdr:x>
      <cdr:y>0.08897</cdr:y>
    </cdr:from>
    <cdr:to>
      <cdr:x>0.02926</cdr:x>
      <cdr:y>0.14282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26648" y="406788"/>
          <a:ext cx="222216" cy="2462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prstClr val="black"/>
              </a:solidFill>
            </a:rPr>
            <a:t>%</a:t>
          </a:r>
          <a:endParaRPr lang="ru-RU" sz="1000" dirty="0">
            <a:solidFill>
              <a:prstClr val="black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0.95502</cdr:x>
      <cdr:y>0.24696</cdr:y>
    </cdr:from>
    <cdr:to>
      <cdr:x>1</cdr:x>
      <cdr:y>0.30368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58151" y="962449"/>
          <a:ext cx="407790" cy="2210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schemeClr val="tx1"/>
              </a:solidFill>
            </a:rPr>
            <a:t>МС</a:t>
          </a:r>
          <a:endParaRPr lang="ru-RU" sz="10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0.91073</cdr:x>
      <cdr:y>0.4944</cdr:y>
    </cdr:from>
    <cdr:to>
      <cdr:x>1</cdr:x>
      <cdr:y>0.54521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60040" y="2151239"/>
          <a:ext cx="407768" cy="2210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tx1"/>
              </a:solidFill>
            </a:rPr>
            <a:t>МС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0.80404</cdr:x>
      <cdr:y>0.39639</cdr:y>
    </cdr:from>
    <cdr:to>
      <cdr:x>1</cdr:x>
      <cdr:y>0.44173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803" y="1610775"/>
          <a:ext cx="880997" cy="1842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        </a:t>
          </a:r>
          <a:r>
            <a:rPr lang="ru-RU" sz="1100" dirty="0" smtClean="0">
              <a:solidFill>
                <a:schemeClr val="tx1"/>
              </a:solidFill>
            </a:rPr>
            <a:t>МС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0.58225</cdr:x>
      <cdr:y>0.50813</cdr:y>
    </cdr:from>
    <cdr:to>
      <cdr:x>0.61272</cdr:x>
      <cdr:y>0.8673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207652" y="1931746"/>
          <a:ext cx="272503" cy="13654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0.63574</cdr:x>
      <cdr:y>0.50973</cdr:y>
    </cdr:from>
    <cdr:to>
      <cdr:x>0.67907</cdr:x>
      <cdr:y>0.9876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686047" y="1937801"/>
          <a:ext cx="387560" cy="181668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0.08101</cdr:x>
      <cdr:y>0.19011</cdr:y>
    </cdr:from>
    <cdr:to>
      <cdr:x>0.96138</cdr:x>
      <cdr:y>0.19011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H="1">
          <a:off x="481263" y="489284"/>
          <a:ext cx="52297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EE0CE-1DBF-4F3F-97D4-B04D5AAE9826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BDC5A-5540-43D1-9C95-DAF576ACE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2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22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53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993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31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Анимация: после общей картины наплывом на одной диаграмме по первой позиции фрагмент возраста и фрагмент</a:t>
            </a:r>
            <a:r>
              <a:rPr lang="ru-RU" baseline="0" dirty="0" smtClean="0"/>
              <a:t> контингента.</a:t>
            </a:r>
          </a:p>
          <a:p>
            <a:r>
              <a:rPr lang="ru-RU" baseline="0" dirty="0" smtClean="0"/>
              <a:t>Если это трудно, то обвести кружком первую позицию в обеих диаграммах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5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63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633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2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22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54%  учителей говорит, что  детей с ОВЗ у них нет вообще. Среднее международное -24%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44% - что их не много. Среднее международное - 71%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42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54%  учителей говорит, что  детей с ОВЗ у них нет вообще. Среднее международное -24%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44% - что их не много. Среднее международное - 71%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42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54%  учителей говорит, что  детей с ОВЗ у них нет вообще. Среднее международное -24%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44% - что их не много. Среднее международное - 71%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42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DC5A-5540-43D1-9C95-DAF576ACE2EB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0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hart" Target="../charts/char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7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54969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Российские учителя и директора школ в  международном исследовании TALIS: ожидаемые и неожиданные результаты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4850606"/>
            <a:ext cx="6400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" name="Изображение 1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25" y="0"/>
            <a:ext cx="1302387" cy="12457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9868" y="3215210"/>
            <a:ext cx="7318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М.А.</a:t>
            </a:r>
            <a:r>
              <a:rPr lang="en-US" dirty="0" smtClean="0"/>
              <a:t> </a:t>
            </a:r>
            <a:r>
              <a:rPr lang="ru-RU" dirty="0" err="1" smtClean="0"/>
              <a:t>Пинская</a:t>
            </a:r>
            <a:r>
              <a:rPr lang="en-US" dirty="0" smtClean="0"/>
              <a:t> (</a:t>
            </a:r>
            <a:r>
              <a:rPr lang="ru-RU" dirty="0" smtClean="0"/>
              <a:t>НИУ ВШЭ), Е.А.</a:t>
            </a:r>
            <a:r>
              <a:rPr lang="en-US" dirty="0" smtClean="0"/>
              <a:t> </a:t>
            </a:r>
            <a:r>
              <a:rPr lang="ru-RU" dirty="0" smtClean="0"/>
              <a:t>Ленская</a:t>
            </a:r>
            <a:r>
              <a:rPr lang="en-US" dirty="0" smtClean="0"/>
              <a:t> </a:t>
            </a:r>
            <a:r>
              <a:rPr lang="ru-RU" dirty="0" smtClean="0"/>
              <a:t>(МВСШЭН)</a:t>
            </a:r>
          </a:p>
          <a:p>
            <a:r>
              <a:rPr lang="ru-RU" dirty="0" smtClean="0"/>
              <a:t>А.А. Пономарева</a:t>
            </a:r>
            <a:r>
              <a:rPr lang="en-US" dirty="0"/>
              <a:t> (</a:t>
            </a:r>
            <a:r>
              <a:rPr lang="ru-RU" dirty="0"/>
              <a:t>НИУ ВШЭ), </a:t>
            </a:r>
            <a:r>
              <a:rPr lang="ru-RU" dirty="0" smtClean="0"/>
              <a:t>И.В. </a:t>
            </a:r>
            <a:r>
              <a:rPr lang="ru-RU" dirty="0" err="1" smtClean="0"/>
              <a:t>Брун</a:t>
            </a:r>
            <a:r>
              <a:rPr lang="ru-RU" dirty="0" smtClean="0"/>
              <a:t> </a:t>
            </a:r>
            <a:r>
              <a:rPr lang="ru-RU" dirty="0"/>
              <a:t>(НИУ-ВШЭ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С.Г.</a:t>
            </a:r>
            <a:r>
              <a:rPr lang="en-US" dirty="0" smtClean="0"/>
              <a:t> </a:t>
            </a:r>
            <a:r>
              <a:rPr lang="ru-RU" dirty="0" smtClean="0"/>
              <a:t>Косарецкий </a:t>
            </a:r>
            <a:r>
              <a:rPr lang="en-US" dirty="0"/>
              <a:t>(</a:t>
            </a:r>
            <a:r>
              <a:rPr lang="ru-RU" dirty="0"/>
              <a:t>НИУ ВШЭ), </a:t>
            </a:r>
            <a:r>
              <a:rPr lang="ru-RU" dirty="0" smtClean="0"/>
              <a:t>М.Б.</a:t>
            </a:r>
            <a:r>
              <a:rPr lang="en-US" dirty="0" smtClean="0"/>
              <a:t> </a:t>
            </a:r>
            <a:r>
              <a:rPr lang="ru-RU" dirty="0" smtClean="0"/>
              <a:t>Савельева </a:t>
            </a:r>
            <a:r>
              <a:rPr lang="en-US" dirty="0"/>
              <a:t>(</a:t>
            </a:r>
            <a:r>
              <a:rPr lang="ru-RU" dirty="0"/>
              <a:t>НИУ ВШЭ),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479195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В российских школах не хватает многих ресурсов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312216"/>
              </p:ext>
            </p:extLst>
          </p:nvPr>
        </p:nvGraphicFramePr>
        <p:xfrm>
          <a:off x="177965" y="1310901"/>
          <a:ext cx="8815639" cy="323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32148" y="4553577"/>
            <a:ext cx="611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*МС – Международное среднее по странам участницам TALIS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464" y="982606"/>
            <a:ext cx="222250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5769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Но за 5 лет ситуация улучшилась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050557"/>
              </p:ext>
            </p:extLst>
          </p:nvPr>
        </p:nvGraphicFramePr>
        <p:xfrm>
          <a:off x="167503" y="1209660"/>
          <a:ext cx="8462921" cy="359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7665" y="1433557"/>
            <a:ext cx="222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%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544" y="1055771"/>
            <a:ext cx="2866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Результаты </a:t>
            </a:r>
            <a:r>
              <a:rPr lang="en-US" sz="1400" dirty="0" smtClean="0"/>
              <a:t>TALIS-2008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173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6601562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Проблемы детей с ОВЗ волнуют </a:t>
            </a:r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директоров </a:t>
            </a:r>
            <a:r>
              <a:rPr lang="ru-RU" sz="1600" dirty="0">
                <a:solidFill>
                  <a:prstClr val="white"/>
                </a:solidFill>
                <a:latin typeface="Myriad Pro"/>
              </a:rPr>
              <a:t>среднего возраста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11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7824132"/>
              </p:ext>
            </p:extLst>
          </p:nvPr>
        </p:nvGraphicFramePr>
        <p:xfrm>
          <a:off x="177965" y="923671"/>
          <a:ext cx="8712421" cy="3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802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525299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Нарушений дисциплины стало меньше?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069435"/>
              </p:ext>
            </p:extLst>
          </p:nvPr>
        </p:nvGraphicFramePr>
        <p:xfrm>
          <a:off x="128624" y="982047"/>
          <a:ext cx="8669594" cy="3580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55589" y="4517496"/>
            <a:ext cx="611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*МС – Международное среднее по странам участницам TALIS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1584" y="1236915"/>
            <a:ext cx="111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%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6439699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Чем больше город, тем больше нарушений в школах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7472483"/>
              </p:ext>
            </p:extLst>
          </p:nvPr>
        </p:nvGraphicFramePr>
        <p:xfrm>
          <a:off x="42480" y="917843"/>
          <a:ext cx="8947839" cy="389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00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338731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85% школ России имеют </a:t>
            </a:r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управляющие </a:t>
            </a:r>
            <a:r>
              <a:rPr lang="ru-RU" sz="1600" dirty="0">
                <a:solidFill>
                  <a:prstClr val="white"/>
                </a:solidFill>
                <a:latin typeface="Myriad Pro"/>
              </a:rPr>
              <a:t>советы, но 40% директоров принимают все важные решения самостоятельно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9019373"/>
              </p:ext>
            </p:extLst>
          </p:nvPr>
        </p:nvGraphicFramePr>
        <p:xfrm>
          <a:off x="101124" y="1362940"/>
          <a:ext cx="8758566" cy="3396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4308" y="1022748"/>
            <a:ext cx="7729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</a:rPr>
              <a:t>Доля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</a:rPr>
              <a:t>школ, в которых имеется управляющий совет</a:t>
            </a:r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780" y="1152477"/>
            <a:ext cx="222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%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986341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Чем старше директор, тем меньше он делегирует полномочия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983930"/>
              </p:ext>
            </p:extLst>
          </p:nvPr>
        </p:nvGraphicFramePr>
        <p:xfrm>
          <a:off x="92208" y="1200149"/>
          <a:ext cx="8898111" cy="352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464" y="998492"/>
            <a:ext cx="222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%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6601563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Чем моложе директор, тем он критичнее относится к своей работе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2839434"/>
              </p:ext>
            </p:extLst>
          </p:nvPr>
        </p:nvGraphicFramePr>
        <p:xfrm>
          <a:off x="110356" y="1131203"/>
          <a:ext cx="8918383" cy="368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7965" y="914097"/>
            <a:ext cx="222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%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1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Возрастная структура учительских кадров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065720"/>
              </p:ext>
            </p:extLst>
          </p:nvPr>
        </p:nvGraphicFramePr>
        <p:xfrm>
          <a:off x="4517499" y="1641074"/>
          <a:ext cx="4489200" cy="317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Текст 6"/>
          <p:cNvSpPr txBox="1">
            <a:spLocks/>
          </p:cNvSpPr>
          <p:nvPr/>
        </p:nvSpPr>
        <p:spPr>
          <a:xfrm>
            <a:off x="4860032" y="1010040"/>
            <a:ext cx="4041775" cy="5479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smtClean="0"/>
              <a:t>Молодые учителя выше всех оценивают престиж учительской профессии</a:t>
            </a:r>
            <a:endParaRPr lang="ru-RU" sz="1400" dirty="0"/>
          </a:p>
        </p:txBody>
      </p:sp>
      <p:sp>
        <p:nvSpPr>
          <p:cNvPr id="12" name="Текст 4"/>
          <p:cNvSpPr txBox="1">
            <a:spLocks/>
          </p:cNvSpPr>
          <p:nvPr/>
        </p:nvSpPr>
        <p:spPr bwMode="auto">
          <a:xfrm>
            <a:off x="179512" y="1018570"/>
            <a:ext cx="4040188" cy="36004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 smtClean="0"/>
              <a:t>В школу приходят молодые учителя</a:t>
            </a:r>
            <a:endParaRPr lang="ru-RU" sz="1600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121267"/>
              </p:ext>
            </p:extLst>
          </p:nvPr>
        </p:nvGraphicFramePr>
        <p:xfrm>
          <a:off x="0" y="1691879"/>
          <a:ext cx="4517499" cy="272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Изображение 13" descr="_____1_лого_ВШЭ_синий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5589" y="4517496"/>
            <a:ext cx="611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*МС – Международное среднее по странам участницам TALIS </a:t>
            </a:r>
          </a:p>
        </p:txBody>
      </p:sp>
    </p:spTree>
    <p:extLst>
      <p:ext uri="{BB962C8B-B14F-4D97-AF65-F5344CB8AC3E}">
        <p14:creationId xmlns:p14="http://schemas.microsoft.com/office/powerpoint/2010/main" val="180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Myriad Pro"/>
              </a:rPr>
              <a:t>Стаж</a:t>
            </a:r>
            <a:endParaRPr lang="en-US" sz="2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443205"/>
              </p:ext>
            </p:extLst>
          </p:nvPr>
        </p:nvGraphicFramePr>
        <p:xfrm>
          <a:off x="635013" y="1122265"/>
          <a:ext cx="7690708" cy="332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Изображение 8" descr="_____1_лого_ВШЭ_синий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55589" y="4517496"/>
            <a:ext cx="611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*МС – Международное среднее по странам участницам TALIS </a:t>
            </a:r>
          </a:p>
        </p:txBody>
      </p:sp>
    </p:spTree>
    <p:extLst>
      <p:ext uri="{BB962C8B-B14F-4D97-AF65-F5344CB8AC3E}">
        <p14:creationId xmlns:p14="http://schemas.microsoft.com/office/powerpoint/2010/main" val="22736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Характеристика исследования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77964" y="1008759"/>
            <a:ext cx="7244811" cy="184970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900" dirty="0"/>
              <a:t>Международное </a:t>
            </a:r>
            <a:r>
              <a:rPr lang="ru-RU" sz="1900" dirty="0" smtClean="0"/>
              <a:t> </a:t>
            </a:r>
            <a:r>
              <a:rPr lang="ru-RU" sz="1900" i="1" dirty="0"/>
              <a:t>исследование преподавания и учения </a:t>
            </a:r>
            <a:r>
              <a:rPr lang="ru-RU" sz="1900" dirty="0"/>
              <a:t> (</a:t>
            </a:r>
            <a:r>
              <a:rPr lang="en-US" sz="1900" dirty="0"/>
              <a:t>TALIS</a:t>
            </a:r>
            <a:r>
              <a:rPr lang="ru-RU" sz="1900" dirty="0" smtClean="0"/>
              <a:t>) </a:t>
            </a:r>
            <a:r>
              <a:rPr lang="ru-RU" sz="1900" dirty="0"/>
              <a:t>проводится </a:t>
            </a:r>
            <a:r>
              <a:rPr lang="ru-RU" sz="1900" dirty="0" smtClean="0"/>
              <a:t>ОЭСР с 2008г.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Исследование 2013 года охватило 37 стран.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Россия официально приняла участие в </a:t>
            </a:r>
            <a:r>
              <a:rPr lang="en-US" sz="1900" dirty="0" smtClean="0"/>
              <a:t>TALIS</a:t>
            </a:r>
            <a:r>
              <a:rPr lang="ru-RU" sz="1900" dirty="0" smtClean="0"/>
              <a:t> в </a:t>
            </a:r>
            <a:r>
              <a:rPr lang="ru-RU" sz="1900" dirty="0"/>
              <a:t>2014 г</a:t>
            </a:r>
            <a:r>
              <a:rPr lang="ru-RU" sz="1900" dirty="0" smtClean="0"/>
              <a:t>.</a:t>
            </a:r>
            <a:endParaRPr lang="en-US" sz="1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Исследование проведено Институтом образования НИУ ВШЭ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/>
              <a:t>Выборка включала </a:t>
            </a:r>
            <a:r>
              <a:rPr lang="ru-RU" sz="1900" dirty="0" smtClean="0">
                <a:solidFill>
                  <a:srgbClr val="FF0000"/>
                </a:solidFill>
              </a:rPr>
              <a:t>40</a:t>
            </a:r>
            <a:r>
              <a:rPr lang="en-US" sz="1900" dirty="0" smtClean="0">
                <a:solidFill>
                  <a:srgbClr val="FF0000"/>
                </a:solidFill>
              </a:rPr>
              <a:t>76</a:t>
            </a:r>
            <a:r>
              <a:rPr lang="ru-RU" sz="1900" dirty="0" smtClean="0"/>
              <a:t> </a:t>
            </a:r>
            <a:r>
              <a:rPr lang="ru-RU" sz="1900" dirty="0"/>
              <a:t>учителей средней ступени и </a:t>
            </a:r>
            <a:r>
              <a:rPr lang="en-US" sz="1900" dirty="0" smtClean="0">
                <a:solidFill>
                  <a:srgbClr val="FF0000"/>
                </a:solidFill>
              </a:rPr>
              <a:t>198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/>
              <a:t>руководителей образовательных организаций из 200 школ в </a:t>
            </a:r>
            <a:r>
              <a:rPr lang="ru-RU" sz="1900" dirty="0" smtClean="0"/>
              <a:t>14 </a:t>
            </a:r>
            <a:r>
              <a:rPr lang="ru-RU" sz="1900" dirty="0"/>
              <a:t>регионах РФ. </a:t>
            </a:r>
            <a:endParaRPr lang="ru-RU" sz="1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Исследование включает опросы учителей и директоров.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2" name="Picture 3" descr="C:\Users\aponomareva\Desktop\TALIS\прессконференция_РИА\OECD_SYMBOL_ONLY\OECD_SYMBOL_ONLY\OECD_SYMBOL\screen_use\OECD_SYMBOL_10c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216" y="1243839"/>
            <a:ext cx="1383078" cy="89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898" y="2282574"/>
            <a:ext cx="978829" cy="34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Изображение 1" descr="_____1_лого_ВШЭ_синий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sp>
        <p:nvSpPr>
          <p:cNvPr id="15" name="Объект 2"/>
          <p:cNvSpPr txBox="1">
            <a:spLocks/>
          </p:cNvSpPr>
          <p:nvPr/>
        </p:nvSpPr>
        <p:spPr bwMode="auto">
          <a:xfrm>
            <a:off x="307975" y="2858461"/>
            <a:ext cx="4794223" cy="195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dirty="0" smtClean="0">
                <a:solidFill>
                  <a:srgbClr val="005A9E"/>
                </a:solidFill>
              </a:rPr>
              <a:t>Регионы РФ, принявшие участие в исследовании </a:t>
            </a:r>
            <a:r>
              <a:rPr lang="en-US" sz="1500" dirty="0" smtClean="0">
                <a:solidFill>
                  <a:srgbClr val="005A9E"/>
                </a:solidFill>
              </a:rPr>
              <a:t>TALIS:</a:t>
            </a:r>
            <a:endParaRPr lang="ru-RU" sz="1500" dirty="0" smtClean="0">
              <a:solidFill>
                <a:srgbClr val="005A9E"/>
              </a:solidFill>
            </a:endParaRPr>
          </a:p>
          <a:p>
            <a:pPr>
              <a:buFont typeface="+mj-lt"/>
              <a:buAutoNum type="arabicPeriod"/>
            </a:pPr>
            <a:r>
              <a:rPr lang="ru-RU" sz="1500" dirty="0" smtClean="0"/>
              <a:t>Москва</a:t>
            </a:r>
          </a:p>
          <a:p>
            <a:pPr>
              <a:buFont typeface="+mj-lt"/>
              <a:buAutoNum type="arabicPeriod"/>
            </a:pPr>
            <a:r>
              <a:rPr lang="ru-RU" sz="1500" dirty="0" smtClean="0"/>
              <a:t>Московская область</a:t>
            </a:r>
          </a:p>
          <a:p>
            <a:pPr>
              <a:buFont typeface="+mj-lt"/>
              <a:buAutoNum type="arabicPeriod"/>
            </a:pPr>
            <a:r>
              <a:rPr lang="ru-RU" sz="1500" dirty="0" smtClean="0"/>
              <a:t>Республика Татарстан</a:t>
            </a:r>
          </a:p>
          <a:p>
            <a:pPr>
              <a:buFont typeface="+mj-lt"/>
              <a:buAutoNum type="arabicPeriod"/>
            </a:pPr>
            <a:r>
              <a:rPr lang="ru-RU" sz="1500" dirty="0" smtClean="0"/>
              <a:t>Санкт-Петербург</a:t>
            </a:r>
            <a:endParaRPr lang="en-US" sz="1500" dirty="0" smtClean="0"/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2880306" y="3160038"/>
            <a:ext cx="2740298" cy="17761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/>
              <a:t>5.     </a:t>
            </a:r>
            <a:r>
              <a:rPr lang="ru-RU" sz="1500" dirty="0" smtClean="0"/>
              <a:t>Алтайский </a:t>
            </a:r>
            <a:r>
              <a:rPr lang="ru-RU" sz="1500" dirty="0"/>
              <a:t>край</a:t>
            </a:r>
          </a:p>
          <a:p>
            <a:pPr marL="0" indent="0">
              <a:buNone/>
            </a:pPr>
            <a:r>
              <a:rPr lang="en-US" sz="1500" dirty="0" smtClean="0"/>
              <a:t>6.     </a:t>
            </a:r>
            <a:r>
              <a:rPr lang="ru-RU" sz="1500" dirty="0" smtClean="0"/>
              <a:t>Челябинская </a:t>
            </a:r>
            <a:r>
              <a:rPr lang="ru-RU" sz="1500" dirty="0"/>
              <a:t>область</a:t>
            </a:r>
          </a:p>
          <a:p>
            <a:pPr marL="0" indent="0">
              <a:buNone/>
            </a:pPr>
            <a:r>
              <a:rPr lang="en-US" sz="1500" dirty="0" smtClean="0"/>
              <a:t>7.     </a:t>
            </a:r>
            <a:r>
              <a:rPr lang="ru-RU" sz="1500" dirty="0" smtClean="0"/>
              <a:t>Волгоградская </a:t>
            </a:r>
            <a:r>
              <a:rPr lang="ru-RU" sz="1500" dirty="0"/>
              <a:t>область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8.     </a:t>
            </a:r>
            <a:r>
              <a:rPr lang="ru-RU" sz="1500" dirty="0" smtClean="0"/>
              <a:t>Нижегородская область</a:t>
            </a:r>
          </a:p>
          <a:p>
            <a:pPr marL="0" indent="0">
              <a:buNone/>
            </a:pPr>
            <a:r>
              <a:rPr lang="en-US" sz="1500" dirty="0" smtClean="0"/>
              <a:t>9.     </a:t>
            </a:r>
            <a:r>
              <a:rPr lang="ru-RU" sz="1500" dirty="0" smtClean="0"/>
              <a:t>Тамбовская область</a:t>
            </a:r>
          </a:p>
        </p:txBody>
      </p:sp>
      <p:sp>
        <p:nvSpPr>
          <p:cNvPr id="17" name="Объект 3"/>
          <p:cNvSpPr txBox="1">
            <a:spLocks/>
          </p:cNvSpPr>
          <p:nvPr/>
        </p:nvSpPr>
        <p:spPr>
          <a:xfrm>
            <a:off x="5620604" y="3160038"/>
            <a:ext cx="2740298" cy="17761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/>
              <a:t>10.    </a:t>
            </a:r>
            <a:r>
              <a:rPr lang="ru-RU" sz="1500" dirty="0" smtClean="0"/>
              <a:t>Белгородская область</a:t>
            </a:r>
          </a:p>
          <a:p>
            <a:pPr marL="0" indent="0">
              <a:buNone/>
            </a:pPr>
            <a:r>
              <a:rPr lang="en-US" sz="1500" dirty="0" smtClean="0"/>
              <a:t>11.    </a:t>
            </a:r>
            <a:r>
              <a:rPr lang="ru-RU" sz="1500" dirty="0" smtClean="0"/>
              <a:t>Рязанская область</a:t>
            </a:r>
          </a:p>
          <a:p>
            <a:pPr marL="0" indent="0">
              <a:buNone/>
            </a:pPr>
            <a:r>
              <a:rPr lang="en-US" sz="1500" dirty="0" smtClean="0"/>
              <a:t>12.    </a:t>
            </a:r>
            <a:r>
              <a:rPr lang="ru-RU" sz="1500" dirty="0" smtClean="0"/>
              <a:t>Республика Коми</a:t>
            </a:r>
          </a:p>
          <a:p>
            <a:pPr marL="0" indent="0">
              <a:buNone/>
            </a:pPr>
            <a:r>
              <a:rPr lang="en-US" sz="1500" dirty="0" smtClean="0"/>
              <a:t>13.    </a:t>
            </a:r>
            <a:r>
              <a:rPr lang="ru-RU" sz="1500" dirty="0" smtClean="0"/>
              <a:t>Республика Ингушетия</a:t>
            </a:r>
          </a:p>
          <a:p>
            <a:pPr marL="0" indent="0">
              <a:buNone/>
            </a:pPr>
            <a:r>
              <a:rPr lang="en-US" sz="1500" dirty="0" smtClean="0"/>
              <a:t>14.    </a:t>
            </a:r>
            <a:r>
              <a:rPr lang="ru-RU" sz="1500" dirty="0" smtClean="0"/>
              <a:t>Псковская область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Структура нагрузки учителей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990600"/>
              </p:ext>
            </p:extLst>
          </p:nvPr>
        </p:nvGraphicFramePr>
        <p:xfrm>
          <a:off x="93295" y="763010"/>
          <a:ext cx="5459718" cy="425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472410"/>
              </p:ext>
            </p:extLst>
          </p:nvPr>
        </p:nvGraphicFramePr>
        <p:xfrm>
          <a:off x="5553013" y="1792466"/>
          <a:ext cx="3590986" cy="311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Текст 8"/>
          <p:cNvSpPr txBox="1">
            <a:spLocks/>
          </p:cNvSpPr>
          <p:nvPr/>
        </p:nvSpPr>
        <p:spPr bwMode="auto">
          <a:xfrm>
            <a:off x="5074617" y="907396"/>
            <a:ext cx="4002773" cy="9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dirty="0" smtClean="0"/>
              <a:t>Количество часов, потраченных на работу в целом, преподавание и другие виды деятельности в течение недели</a:t>
            </a:r>
            <a:endParaRPr lang="ru-RU" sz="1400" dirty="0"/>
          </a:p>
        </p:txBody>
      </p:sp>
      <p:pic>
        <p:nvPicPr>
          <p:cNvPr id="14" name="Изображение 13" descr="_____1_лого_ВШЭ_синий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Профессиональная подготовка учителей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346100"/>
              </p:ext>
            </p:extLst>
          </p:nvPr>
        </p:nvGraphicFramePr>
        <p:xfrm>
          <a:off x="25068" y="975873"/>
          <a:ext cx="7167689" cy="38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91326" y="2393751"/>
            <a:ext cx="2352674" cy="2031325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89,9 </a:t>
            </a:r>
            <a:r>
              <a:rPr lang="ru-RU" sz="1400" dirty="0" smtClean="0">
                <a:solidFill>
                  <a:schemeClr val="tx1"/>
                </a:solidFill>
              </a:rPr>
              <a:t>% учителей </a:t>
            </a:r>
            <a:r>
              <a:rPr lang="ru-RU" sz="1400" dirty="0">
                <a:solidFill>
                  <a:schemeClr val="tx1"/>
                </a:solidFill>
              </a:rPr>
              <a:t>в РФ имеют высшее образование</a:t>
            </a:r>
          </a:p>
          <a:p>
            <a:r>
              <a:rPr lang="ru-RU" sz="1400" dirty="0">
                <a:solidFill>
                  <a:schemeClr val="tx1"/>
                </a:solidFill>
              </a:rPr>
              <a:t>Среди учителей моложе 30 лет - 84%.</a:t>
            </a:r>
          </a:p>
          <a:p>
            <a:r>
              <a:rPr lang="ru-RU" sz="1400" dirty="0" smtClean="0"/>
              <a:t>73% российских учителей преподают только 1 предмет, </a:t>
            </a:r>
          </a:p>
          <a:p>
            <a:r>
              <a:rPr lang="ru-RU" sz="1400" dirty="0" smtClean="0"/>
              <a:t>в среднем по странам участницам ТАЛИС – 53%</a:t>
            </a:r>
            <a:endParaRPr lang="ru-RU" sz="1400" dirty="0"/>
          </a:p>
        </p:txBody>
      </p:sp>
      <p:pic>
        <p:nvPicPr>
          <p:cNvPr id="9" name="Изображение 8" descr="_____1_лого_ВШЭ_синий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Могут сделать следующее</a:t>
            </a:r>
            <a:br>
              <a:rPr lang="ru-RU" sz="1600" dirty="0">
                <a:solidFill>
                  <a:prstClr val="white"/>
                </a:solidFill>
                <a:latin typeface="Myriad Pro"/>
              </a:rPr>
            </a:br>
            <a:r>
              <a:rPr lang="ru-RU" sz="1600" i="1" dirty="0">
                <a:solidFill>
                  <a:prstClr val="white"/>
                </a:solidFill>
                <a:latin typeface="Myriad Pro"/>
              </a:rPr>
              <a:t>в  некоторой степени или вполне</a:t>
            </a:r>
            <a:endParaRPr lang="en-US" sz="1600" i="1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Изображение 8" descr="_____1_лого_ВШЭ_синий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1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211458"/>
              </p:ext>
            </p:extLst>
          </p:nvPr>
        </p:nvGraphicFramePr>
        <p:xfrm>
          <a:off x="0" y="914096"/>
          <a:ext cx="9065941" cy="3989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182" y="993374"/>
            <a:ext cx="222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%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4566322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Профессиональные приоритеты </a:t>
            </a:r>
            <a:r>
              <a:rPr lang="ru-RU" sz="1600" dirty="0">
                <a:solidFill>
                  <a:prstClr val="white"/>
                </a:solidFill>
                <a:latin typeface="Myriad Pro"/>
              </a:rPr>
              <a:t>учителей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188298"/>
              </p:ext>
            </p:extLst>
          </p:nvPr>
        </p:nvGraphicFramePr>
        <p:xfrm>
          <a:off x="76841" y="1042603"/>
          <a:ext cx="8887648" cy="309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01037" y="4135994"/>
            <a:ext cx="8040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34% </a:t>
            </a:r>
            <a:r>
              <a:rPr lang="ru-RU" sz="1400" dirty="0"/>
              <a:t>российских учителей получили </a:t>
            </a:r>
            <a:r>
              <a:rPr lang="ru-RU" sz="1400" dirty="0" smtClean="0"/>
              <a:t>прибавку  </a:t>
            </a:r>
            <a:r>
              <a:rPr lang="ru-RU" sz="1400" dirty="0"/>
              <a:t>к зарплате в связи  с участием в  деятельности профессионального развития в нерабочее время (международное </a:t>
            </a:r>
            <a:r>
              <a:rPr lang="ru-RU" sz="1400" dirty="0" smtClean="0"/>
              <a:t>среднее </a:t>
            </a:r>
            <a:r>
              <a:rPr lang="ru-RU" sz="1400" dirty="0"/>
              <a:t>– 9%)  </a:t>
            </a:r>
          </a:p>
        </p:txBody>
      </p:sp>
      <p:pic>
        <p:nvPicPr>
          <p:cNvPr id="10" name="Изображение 9" descr="_____1_лого_ВШЭ_синий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139317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Организация профессионального развития и </a:t>
            </a:r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формы </a:t>
            </a:r>
            <a:r>
              <a:rPr lang="ru-RU" sz="1600" dirty="0">
                <a:solidFill>
                  <a:prstClr val="white"/>
                </a:solidFill>
                <a:latin typeface="Myriad Pro"/>
              </a:rPr>
              <a:t>работы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Изображение 9" descr="_____1_лого_ВШЭ_синий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11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9465202"/>
              </p:ext>
            </p:extLst>
          </p:nvPr>
        </p:nvGraphicFramePr>
        <p:xfrm>
          <a:off x="-1" y="914097"/>
          <a:ext cx="4761571" cy="389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080263"/>
              </p:ext>
            </p:extLst>
          </p:nvPr>
        </p:nvGraphicFramePr>
        <p:xfrm>
          <a:off x="4672362" y="992458"/>
          <a:ext cx="4471638" cy="400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184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45212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Направления повышения квалификации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935654"/>
              </p:ext>
            </p:extLst>
          </p:nvPr>
        </p:nvGraphicFramePr>
        <p:xfrm>
          <a:off x="1" y="896233"/>
          <a:ext cx="9144000" cy="3801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25082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Индекс эффективности профессионального развития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565695"/>
              </p:ext>
            </p:extLst>
          </p:nvPr>
        </p:nvGraphicFramePr>
        <p:xfrm>
          <a:off x="0" y="1074437"/>
          <a:ext cx="9144000" cy="380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070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25082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Индекс </a:t>
            </a:r>
            <a:r>
              <a:rPr lang="ru-RU" sz="1600" dirty="0" err="1">
                <a:solidFill>
                  <a:prstClr val="white"/>
                </a:solidFill>
                <a:latin typeface="Myriad Pro"/>
              </a:rPr>
              <a:t>самоэффективности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06524"/>
              </p:ext>
            </p:extLst>
          </p:nvPr>
        </p:nvGraphicFramePr>
        <p:xfrm>
          <a:off x="0" y="1004042"/>
          <a:ext cx="8856984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76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425474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Система оценивания достижений учащихся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769936"/>
              </p:ext>
            </p:extLst>
          </p:nvPr>
        </p:nvGraphicFramePr>
        <p:xfrm>
          <a:off x="177966" y="1035513"/>
          <a:ext cx="8520360" cy="368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2510" y="1"/>
            <a:ext cx="8229599" cy="939452"/>
          </a:xfrm>
        </p:spPr>
        <p:txBody>
          <a:bodyPr/>
          <a:lstStyle/>
          <a:p>
            <a:r>
              <a:rPr lang="ru-RU" sz="2800" dirty="0" smtClean="0"/>
              <a:t>Возрастная дифференциация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713984"/>
            <a:ext cx="4497388" cy="663879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/>
              <a:t>Что происходит в классе</a:t>
            </a:r>
            <a:endParaRPr lang="ru-RU" sz="1800" dirty="0"/>
          </a:p>
        </p:txBody>
      </p:sp>
      <p:pic>
        <p:nvPicPr>
          <p:cNvPr id="4" name="Объект 3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35" y="1290183"/>
            <a:ext cx="4138851" cy="31127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645075" y="607513"/>
            <a:ext cx="5498925" cy="663879"/>
          </a:xfrm>
          <a:solidFill>
            <a:schemeClr val="bg1"/>
          </a:solidFill>
        </p:spPr>
        <p:txBody>
          <a:bodyPr/>
          <a:lstStyle/>
          <a:p>
            <a:r>
              <a:rPr lang="ru-RU" sz="2000" dirty="0" smtClean="0"/>
              <a:t>Как происходит профессиональное развитие</a:t>
            </a:r>
            <a:endParaRPr lang="ru-RU" sz="2000" dirty="0"/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8455415"/>
              </p:ext>
            </p:extLst>
          </p:nvPr>
        </p:nvGraphicFramePr>
        <p:xfrm>
          <a:off x="4106116" y="1480993"/>
          <a:ext cx="5037883" cy="306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27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162 L 0.06701 0.05682 C 0.08108 0.07443 0.10208 0.08462 0.12396 0.08462 C 0.14896 0.08462 0.16892 0.07443 0.18299 0.05682 L 0.25 -0.02162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53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18314 L 0.10816 -0.00741 C 0.1309 0.03181 0.16476 0.05405 0.2 0.05405 C 0.24063 0.05405 0.27274 0.03181 0.29549 -0.00741 L 0.40399 -0.18314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91" y="1185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17881 L -0.06875 -0.0071 C -0.08334 0.03212 -0.10486 0.05374 -0.12691 0.05374 C -0.15261 0.05374 -0.17292 0.03212 -0.1875 -0.0071 L -0.25538 -0.17881 " pathEditMode="relative" rAng="0" ptsTypes="FffFF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78" y="1164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8709 L -0.06754 0.0173 C -0.08177 0.04046 -0.10295 0.05405 -0.125 0.05405 C -0.15017 0.05405 -0.17031 0.04046 -0.18455 0.0173 L -0.25191 -0.08709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70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7" grpId="1" uiExpand="1" build="p"/>
      <p:bldGraphic spid="10" grpId="0">
        <p:bldAsOne/>
      </p:bldGraphic>
      <p:bldGraphic spid="10" grpId="1">
        <p:bldAsOne/>
      </p:bldGraphic>
      <p:bldGraphic spid="10" grpId="2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Ключевые вопросы исследования: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5806"/>
              </p:ext>
            </p:extLst>
          </p:nvPr>
        </p:nvGraphicFramePr>
        <p:xfrm>
          <a:off x="1428751" y="1195256"/>
          <a:ext cx="6385661" cy="293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938727"/>
              </p:ext>
            </p:extLst>
          </p:nvPr>
        </p:nvGraphicFramePr>
        <p:xfrm>
          <a:off x="-26029" y="3408"/>
          <a:ext cx="4886061" cy="514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11960" y="227539"/>
            <a:ext cx="4474840" cy="529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Возрастная дифференциация: потребности в профессиональном развитии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275447"/>
              </p:ext>
            </p:extLst>
          </p:nvPr>
        </p:nvGraphicFramePr>
        <p:xfrm>
          <a:off x="4986936" y="1109897"/>
          <a:ext cx="3872753" cy="362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37"/>
                <a:gridCol w="3571616"/>
              </a:tblGrid>
              <a:tr h="291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Знания в моей основной предметной области (областях)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4360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Методическая компетентность в преподавании моей предметной области (областей)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176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Знание программы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291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Практические виды оценивания успеваемости учащихся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291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Поведение учащихся и организация работы на уроке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182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Управление и администрирование в школе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176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Методы индивидуального обучения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544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Обучение учащихся с ограниченными возможностями </a:t>
                      </a:r>
                      <a:r>
                        <a:rPr lang="ru-RU" sz="1100" u="none" strike="noStrike" dirty="0" smtClean="0">
                          <a:effectLst/>
                        </a:rPr>
                        <a:t>здоровья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291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Преподавание в поликультурной или многоязычной среде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3637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Обучение ключевым компетентностям (например, решать проблемы, учить учиться)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3637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Методы развития компетенций, необходимых для будущей работы или учебы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  <a:tr h="2190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Использование новых технологий в работе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74" marR="1974" marT="1974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588686"/>
              </p:ext>
            </p:extLst>
          </p:nvPr>
        </p:nvGraphicFramePr>
        <p:xfrm>
          <a:off x="1313970" y="1221056"/>
          <a:ext cx="5970494" cy="3417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6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438143"/>
              </p:ext>
            </p:extLst>
          </p:nvPr>
        </p:nvGraphicFramePr>
        <p:xfrm>
          <a:off x="0" y="0"/>
          <a:ext cx="4564316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86741"/>
              </p:ext>
            </p:extLst>
          </p:nvPr>
        </p:nvGraphicFramePr>
        <p:xfrm>
          <a:off x="4564316" y="829875"/>
          <a:ext cx="3954156" cy="4110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917"/>
                <a:gridCol w="3350239"/>
              </a:tblGrid>
              <a:tr h="2542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Знания в моей основной предметной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3949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Методическая компетентность в преподавании предметной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19867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Знание программы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3949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Практические виды оценивания успеваемости учащихся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3949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Навыки в области компьютерных и информационных технологий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3949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Поведение учащихся и организация работы на уроке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21224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Управление и администрирование в школе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19867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Методы индивидуального обучения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19867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Обучение учащихся с ОВЗ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21224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Преподавание в поликультурной среде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21224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Обучение ключевым компетентностям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3949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Методы развития компетенций, необходимых в будущем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2542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Использование новых технологий в работе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  <a:tr h="3949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Работа с учащимися по профориентации и </a:t>
                      </a:r>
                      <a:r>
                        <a:rPr lang="ru-RU" sz="1200" u="none" strike="noStrike" dirty="0" err="1">
                          <a:effectLst/>
                        </a:rPr>
                        <a:t>псих.консультированию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22" marR="2222" marT="2222" marB="0" anchor="b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8227922"/>
              </p:ext>
            </p:extLst>
          </p:nvPr>
        </p:nvGraphicFramePr>
        <p:xfrm>
          <a:off x="1436915" y="1069521"/>
          <a:ext cx="6024282" cy="365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619180" y="69568"/>
            <a:ext cx="5524820" cy="760307"/>
          </a:xfrm>
        </p:spPr>
        <p:txBody>
          <a:bodyPr>
            <a:noAutofit/>
          </a:bodyPr>
          <a:lstStyle/>
          <a:p>
            <a:r>
              <a:rPr lang="ru-RU" sz="2200" dirty="0" smtClean="0"/>
              <a:t>Дифференциация по контингенту: потребности в профессиональном развитии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851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172"/>
            <a:ext cx="8229600" cy="514968"/>
          </a:xfrm>
        </p:spPr>
        <p:txBody>
          <a:bodyPr/>
          <a:lstStyle/>
          <a:p>
            <a:r>
              <a:rPr lang="ru-RU" sz="2800" dirty="0" smtClean="0"/>
              <a:t>Дифференциация по контингенту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05061" y="717793"/>
            <a:ext cx="4384654" cy="567928"/>
          </a:xfrm>
        </p:spPr>
        <p:txBody>
          <a:bodyPr/>
          <a:lstStyle/>
          <a:p>
            <a:r>
              <a:rPr lang="ru-RU" dirty="0" smtClean="0"/>
              <a:t>Что происходит в классе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3209115"/>
              </p:ext>
            </p:extLst>
          </p:nvPr>
        </p:nvGraphicFramePr>
        <p:xfrm>
          <a:off x="318834" y="1383126"/>
          <a:ext cx="8590804" cy="3660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16815" y="719001"/>
            <a:ext cx="6701153" cy="567928"/>
          </a:xfrm>
        </p:spPr>
        <p:txBody>
          <a:bodyPr/>
          <a:lstStyle/>
          <a:p>
            <a:r>
              <a:rPr lang="ru-RU" dirty="0" smtClean="0"/>
              <a:t>Как происходит профессиональное развитие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3630548"/>
              </p:ext>
            </p:extLst>
          </p:nvPr>
        </p:nvGraphicFramePr>
        <p:xfrm>
          <a:off x="222838" y="1286929"/>
          <a:ext cx="8560012" cy="375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081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5" grpId="0" build="p"/>
      <p:bldGraphic spid="7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7683" y="115260"/>
            <a:ext cx="3377832" cy="1076325"/>
          </a:xfrm>
        </p:spPr>
        <p:txBody>
          <a:bodyPr/>
          <a:lstStyle/>
          <a:p>
            <a:r>
              <a:rPr lang="ru-RU" sz="2400" dirty="0" smtClean="0"/>
              <a:t>Дифференциация по контингенту в РФ и странах</a:t>
            </a:r>
            <a:r>
              <a:rPr lang="en-US" sz="2400" dirty="0" smtClean="0"/>
              <a:t> TALIS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787457"/>
              </p:ext>
            </p:extLst>
          </p:nvPr>
        </p:nvGraphicFramePr>
        <p:xfrm>
          <a:off x="2789304" y="-2"/>
          <a:ext cx="4087906" cy="345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64326829"/>
              </p:ext>
            </p:extLst>
          </p:nvPr>
        </p:nvGraphicFramePr>
        <p:xfrm>
          <a:off x="5401875" y="1728906"/>
          <a:ext cx="3596127" cy="324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874126623"/>
              </p:ext>
            </p:extLst>
          </p:nvPr>
        </p:nvGraphicFramePr>
        <p:xfrm>
          <a:off x="0" y="1790380"/>
          <a:ext cx="3870542" cy="335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74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93" y="69156"/>
            <a:ext cx="8898110" cy="798324"/>
          </a:xfrm>
        </p:spPr>
        <p:txBody>
          <a:bodyPr>
            <a:noAutofit/>
          </a:bodyPr>
          <a:lstStyle/>
          <a:p>
            <a:r>
              <a:rPr lang="ru-RU" sz="2100" dirty="0"/>
              <a:t>В какой мере Вы согласны или не согласны с тем, что следующие причины являются препятствиями для Вашего профессионального развития</a:t>
            </a:r>
            <a:r>
              <a:rPr lang="ru-RU" sz="2100" dirty="0" smtClean="0"/>
              <a:t>?</a:t>
            </a:r>
            <a:endParaRPr lang="ru-RU" sz="21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750982"/>
              </p:ext>
            </p:extLst>
          </p:nvPr>
        </p:nvGraphicFramePr>
        <p:xfrm>
          <a:off x="179513" y="867481"/>
          <a:ext cx="6076951" cy="193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2106606"/>
              </p:ext>
            </p:extLst>
          </p:nvPr>
        </p:nvGraphicFramePr>
        <p:xfrm>
          <a:off x="-92208" y="2873170"/>
          <a:ext cx="5328592" cy="209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44029"/>
              </p:ext>
            </p:extLst>
          </p:nvPr>
        </p:nvGraphicFramePr>
        <p:xfrm>
          <a:off x="5338002" y="1652069"/>
          <a:ext cx="3660001" cy="326239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99001"/>
                <a:gridCol w="3261000"/>
              </a:tblGrid>
              <a:tr h="4313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У меня нет предпосылок (например, квалификации, опыта, стажа работы).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274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2</a:t>
                      </a:r>
                      <a:endParaRPr lang="ru-RU" sz="1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Профессиональное развитие стоит слишком дорого (я не могу себе его позволить).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3</a:t>
                      </a:r>
                      <a:endParaRPr lang="ru-RU" sz="1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Недостаточная поддержка со стороны начальства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3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4</a:t>
                      </a:r>
                      <a:endParaRPr lang="ru-RU" sz="1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График работы не позволяет заниматься профессиональным развитием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3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5</a:t>
                      </a:r>
                      <a:endParaRPr lang="ru-RU" sz="1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Нехватка времени в силу выполнения определенных семейных обязанностей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3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6</a:t>
                      </a:r>
                      <a:endParaRPr lang="ru-RU" sz="1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Нет интересных для меня предложений / курсов профессионального развития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7</a:t>
                      </a:r>
                      <a:endParaRPr lang="ru-RU" sz="1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Нет стимулов для участия в такой деятельности</a:t>
                      </a: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2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3265"/>
          </a:xfrm>
        </p:spPr>
        <p:txBody>
          <a:bodyPr/>
          <a:lstStyle/>
          <a:p>
            <a:r>
              <a:rPr lang="ru-RU" sz="2800" dirty="0" smtClean="0"/>
              <a:t>Удовлетворённость профессией и работой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911424"/>
            <a:ext cx="4497388" cy="479822"/>
          </a:xfrm>
        </p:spPr>
        <p:txBody>
          <a:bodyPr/>
          <a:lstStyle/>
          <a:p>
            <a:r>
              <a:rPr lang="ru-RU" dirty="0" smtClean="0"/>
              <a:t>Возрастная дифференциация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271375" y="911424"/>
            <a:ext cx="4784943" cy="479822"/>
          </a:xfrm>
        </p:spPr>
        <p:txBody>
          <a:bodyPr/>
          <a:lstStyle/>
          <a:p>
            <a:r>
              <a:rPr lang="ru-RU" dirty="0" smtClean="0"/>
              <a:t>Дифференциация по контингенту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58281379"/>
              </p:ext>
            </p:extLst>
          </p:nvPr>
        </p:nvGraphicFramePr>
        <p:xfrm>
          <a:off x="4648840" y="1391246"/>
          <a:ext cx="4407478" cy="3480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1474260"/>
              </p:ext>
            </p:extLst>
          </p:nvPr>
        </p:nvGraphicFramePr>
        <p:xfrm>
          <a:off x="0" y="1391246"/>
          <a:ext cx="4771785" cy="370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08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515626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Некоторые выводы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Изображение 9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7966" y="1200151"/>
            <a:ext cx="8508834" cy="339447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dirty="0"/>
              <a:t>В России постепенно происходит омоложение учительского и директорского </a:t>
            </a:r>
            <a:r>
              <a:rPr lang="ru-RU" sz="3400" dirty="0" smtClean="0"/>
              <a:t>корпуса.</a:t>
            </a:r>
            <a:endParaRPr lang="ru-RU" sz="3400" dirty="0"/>
          </a:p>
          <a:p>
            <a:pPr lvl="0"/>
            <a:r>
              <a:rPr lang="ru-RU" sz="3400" dirty="0" smtClean="0"/>
              <a:t>Нагрузка российских директоров и учителей </a:t>
            </a:r>
            <a:r>
              <a:rPr lang="ru-RU" sz="3400" dirty="0"/>
              <a:t>и доля административной, бумажной работы в России выше, чем в других </a:t>
            </a:r>
            <a:r>
              <a:rPr lang="ru-RU" sz="3400" dirty="0" smtClean="0"/>
              <a:t>странах. Цифровые образовательные </a:t>
            </a:r>
            <a:r>
              <a:rPr lang="ru-RU" sz="3400" dirty="0" smtClean="0"/>
              <a:t>среды.</a:t>
            </a:r>
            <a:endParaRPr lang="ru-RU" sz="3400" dirty="0"/>
          </a:p>
          <a:p>
            <a:r>
              <a:rPr lang="ru-RU" sz="3400" dirty="0" smtClean="0"/>
              <a:t>Учителя</a:t>
            </a:r>
            <a:r>
              <a:rPr lang="ru-RU" sz="3400" dirty="0"/>
              <a:t>, выбирают направления ПК, связанные </a:t>
            </a:r>
            <a:r>
              <a:rPr lang="ru-RU" sz="3400" dirty="0" smtClean="0"/>
              <a:t>совершенствованием </a:t>
            </a:r>
            <a:r>
              <a:rPr lang="ru-RU" sz="3400" dirty="0"/>
              <a:t>предметных и методических знаний. </a:t>
            </a:r>
            <a:r>
              <a:rPr lang="ru-RU" sz="3400" dirty="0" smtClean="0"/>
              <a:t>И </a:t>
            </a:r>
            <a:r>
              <a:rPr lang="ru-RU" sz="3400" dirty="0"/>
              <a:t>учителя, и директора российских школ «не замечают» детей с проблемами в своих школах. </a:t>
            </a:r>
          </a:p>
          <a:p>
            <a:r>
              <a:rPr lang="ru-RU" sz="3400" dirty="0"/>
              <a:t>Директоров в России готовят «на </a:t>
            </a:r>
            <a:r>
              <a:rPr lang="ru-RU" sz="3400"/>
              <a:t>марше</a:t>
            </a:r>
            <a:r>
              <a:rPr lang="ru-RU" sz="3400" smtClean="0"/>
              <a:t>». </a:t>
            </a:r>
            <a:endParaRPr lang="ru-RU" sz="3400" dirty="0" smtClean="0"/>
          </a:p>
          <a:p>
            <a:r>
              <a:rPr lang="ru-RU" sz="3400" dirty="0" smtClean="0"/>
              <a:t>Чем </a:t>
            </a:r>
            <a:r>
              <a:rPr lang="ru-RU" sz="3400" dirty="0"/>
              <a:t>сложнее контингент учащихся,  тем ниже образовательный ценз и подготовка учителей. </a:t>
            </a:r>
            <a:endParaRPr lang="ru-RU" sz="3400" dirty="0" smtClean="0"/>
          </a:p>
          <a:p>
            <a:r>
              <a:rPr lang="ru-RU" sz="3400" dirty="0"/>
              <a:t>Учителя, обучающие неблагополучных детей , и молодые учителя нуждаются в расширении возможностей профессионального развития, прежде всего проходящего в активных и коллегиальных </a:t>
            </a:r>
            <a:r>
              <a:rPr lang="ru-RU" sz="3400" dirty="0" smtClean="0"/>
              <a:t>формах</a:t>
            </a:r>
            <a:r>
              <a:rPr lang="en-US" sz="3400" dirty="0" smtClean="0"/>
              <a:t>.</a:t>
            </a:r>
            <a:r>
              <a:rPr lang="ru-RU" sz="3400" dirty="0" smtClean="0"/>
              <a:t> 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4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515626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Некоторые выводы 2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Изображение 9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7966" y="1045028"/>
            <a:ext cx="8620252" cy="3766287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Содержание </a:t>
            </a:r>
            <a:r>
              <a:rPr lang="ru-RU" sz="1600" dirty="0"/>
              <a:t>педагогического образования не позволяет молодым учителям преподавать в соответствии с </a:t>
            </a:r>
            <a:r>
              <a:rPr lang="ru-RU" sz="1600" dirty="0" smtClean="0"/>
              <a:t>требованиями </a:t>
            </a:r>
            <a:r>
              <a:rPr lang="ru-RU" sz="1600" dirty="0"/>
              <a:t>ФГОС и </a:t>
            </a:r>
            <a:r>
              <a:rPr lang="ru-RU" sz="1600" dirty="0" smtClean="0"/>
              <a:t>профессионального </a:t>
            </a:r>
            <a:r>
              <a:rPr lang="ru-RU" sz="1600" dirty="0" smtClean="0"/>
              <a:t>стандарта. </a:t>
            </a:r>
            <a:endParaRPr lang="ru-RU" sz="1600" dirty="0"/>
          </a:p>
          <a:p>
            <a:r>
              <a:rPr lang="ru-RU" sz="1600" dirty="0" smtClean="0"/>
              <a:t>Российский </a:t>
            </a:r>
            <a:r>
              <a:rPr lang="ru-RU" sz="1600" dirty="0"/>
              <a:t>директор </a:t>
            </a:r>
            <a:r>
              <a:rPr lang="ru-RU" sz="1600" dirty="0" smtClean="0"/>
              <a:t>мало использует </a:t>
            </a:r>
            <a:r>
              <a:rPr lang="ru-RU" sz="1600" dirty="0"/>
              <a:t>потенциал управляющей команды и </a:t>
            </a:r>
            <a:r>
              <a:rPr lang="ru-RU" sz="1600" dirty="0" smtClean="0"/>
              <a:t>не </a:t>
            </a:r>
            <a:r>
              <a:rPr lang="ru-RU" sz="1600" dirty="0"/>
              <a:t>делегирует полномочия. У молодых директоров стремление к распределенному лидерству выше, чем  </a:t>
            </a:r>
            <a:r>
              <a:rPr lang="ru-RU" sz="1600" dirty="0" smtClean="0"/>
              <a:t>у их </a:t>
            </a:r>
            <a:r>
              <a:rPr lang="ru-RU" sz="1600" dirty="0"/>
              <a:t>старших коллег.</a:t>
            </a:r>
          </a:p>
          <a:p>
            <a:pPr lvl="0"/>
            <a:r>
              <a:rPr lang="ru-RU" sz="1600" dirty="0"/>
              <a:t>Российские директора считают регулярную оценку деятельности учителей важной задачей но, по мнению учителей, </a:t>
            </a:r>
            <a:r>
              <a:rPr lang="ru-RU" sz="1600" dirty="0" smtClean="0"/>
              <a:t>такая </a:t>
            </a:r>
            <a:r>
              <a:rPr lang="ru-RU" sz="1600" dirty="0"/>
              <a:t>оценка </a:t>
            </a:r>
            <a:r>
              <a:rPr lang="ru-RU" sz="1600" dirty="0" smtClean="0"/>
              <a:t> часто делается </a:t>
            </a:r>
            <a:r>
              <a:rPr lang="ru-RU" sz="1600" dirty="0"/>
              <a:t>для </a:t>
            </a:r>
            <a:r>
              <a:rPr lang="ru-RU" sz="1600" dirty="0" smtClean="0"/>
              <a:t>галочки.</a:t>
            </a:r>
          </a:p>
          <a:p>
            <a:pPr lvl="0"/>
            <a:r>
              <a:rPr lang="ru-RU" sz="1600" dirty="0" smtClean="0"/>
              <a:t>По </a:t>
            </a:r>
            <a:r>
              <a:rPr lang="ru-RU" sz="1600" dirty="0"/>
              <a:t>мнению и учителей, и  директоров, в российских школах довольно благополучная обстановка. Главной проблемой остается </a:t>
            </a:r>
            <a:r>
              <a:rPr lang="ru-RU" sz="1600" dirty="0" smtClean="0"/>
              <a:t>списывание.</a:t>
            </a:r>
            <a:endParaRPr lang="ru-RU" sz="1600" dirty="0"/>
          </a:p>
          <a:p>
            <a:pPr lvl="0"/>
            <a:r>
              <a:rPr lang="ru-RU" sz="1600" dirty="0"/>
              <a:t>Молодые учителя и учителя, работающие с неблагополучными детьми , меньше других удовлетворены местом работы и  в </a:t>
            </a:r>
            <a:r>
              <a:rPr lang="ru-RU" sz="1600" dirty="0" smtClean="0"/>
              <a:t>меньше верят в возможности карьеры</a:t>
            </a:r>
            <a:r>
              <a:rPr lang="en-US" sz="1600" dirty="0" smtClean="0"/>
              <a:t>.</a:t>
            </a:r>
            <a:endParaRPr lang="ru-RU" sz="1600" dirty="0"/>
          </a:p>
          <a:p>
            <a:pPr lvl="0"/>
            <a:r>
              <a:rPr lang="ru-RU" sz="1600" dirty="0"/>
              <a:t>Российские директора  ценят и любят свою работу и довольны ее результатами, особенно директора старшего </a:t>
            </a:r>
            <a:r>
              <a:rPr lang="ru-RU" sz="1600" dirty="0" smtClean="0"/>
              <a:t>возраста.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980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3351610"/>
            <a:ext cx="6400800" cy="681038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pic>
        <p:nvPicPr>
          <p:cNvPr id="2" name="Изображение 1" descr="___1_лого_ВШЭ_белый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360" y="299290"/>
            <a:ext cx="1488522" cy="1439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3779090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Зачем проводится </a:t>
            </a:r>
            <a:r>
              <a:rPr lang="en-US" sz="1600" dirty="0">
                <a:solidFill>
                  <a:prstClr val="white"/>
                </a:solidFill>
                <a:latin typeface="Myriad Pro"/>
              </a:rPr>
              <a:t>TALIS?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92384"/>
              </p:ext>
            </p:extLst>
          </p:nvPr>
        </p:nvGraphicFramePr>
        <p:xfrm>
          <a:off x="658685" y="1274935"/>
          <a:ext cx="8136904" cy="2979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3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0F4716-1005-46CD-A5DE-62DC569D3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BE0F4716-1005-46CD-A5DE-62DC569D3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5FA34B-B879-4540-9A7C-64DBB95D6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865FA34B-B879-4540-9A7C-64DBB95D6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327C7FE-49ED-42C9-8A17-6E165D6C6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2327C7FE-49ED-42C9-8A17-6E165D6C6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B3F15B-25B2-4235-94A9-3D9F9F909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7CB3F15B-25B2-4235-94A9-3D9F9F909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90246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prstClr val="white"/>
                </a:solidFill>
                <a:latin typeface="Myriad Pro"/>
              </a:rPr>
              <a:t>Основные характеристики директоров школ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421873" y="4022263"/>
            <a:ext cx="6119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3F82"/>
                </a:solidFill>
                <a:latin typeface="Myriad Pro"/>
              </a:rPr>
              <a:t>Директора российских школ моложе своих зарубежных </a:t>
            </a:r>
            <a:r>
              <a:rPr lang="ru-RU" sz="1400" dirty="0" smtClean="0">
                <a:solidFill>
                  <a:srgbClr val="003F82"/>
                </a:solidFill>
                <a:latin typeface="Myriad Pro"/>
              </a:rPr>
              <a:t>коллег</a:t>
            </a:r>
            <a:endParaRPr lang="ru-RU" sz="1400" dirty="0">
              <a:solidFill>
                <a:srgbClr val="003F82"/>
              </a:solidFill>
              <a:latin typeface="Myriad Pr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3F82"/>
                </a:solidFill>
                <a:latin typeface="Myriad Pro"/>
              </a:rPr>
              <a:t>Директор школы в России – всё еще женская профессия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987176"/>
              </p:ext>
            </p:extLst>
          </p:nvPr>
        </p:nvGraphicFramePr>
        <p:xfrm>
          <a:off x="131032" y="1031156"/>
          <a:ext cx="5142867" cy="263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083850"/>
              </p:ext>
            </p:extLst>
          </p:nvPr>
        </p:nvGraphicFramePr>
        <p:xfrm>
          <a:off x="5680489" y="964964"/>
          <a:ext cx="3240849" cy="219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80822"/>
              </p:ext>
            </p:extLst>
          </p:nvPr>
        </p:nvGraphicFramePr>
        <p:xfrm>
          <a:off x="5454203" y="2900127"/>
          <a:ext cx="3689797" cy="224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498" y="1031156"/>
            <a:ext cx="222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%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14" name="Изображение 13" descr="_____1_лого_ВШЭ_синий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7258049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Наши директора, как правило, сочетают управленческую деятельность  с преподавательской нагрузкой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063382"/>
              </p:ext>
            </p:extLst>
          </p:nvPr>
        </p:nvGraphicFramePr>
        <p:xfrm>
          <a:off x="0" y="920693"/>
          <a:ext cx="9144000" cy="4228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2651"/>
                <a:gridCol w="1354382"/>
                <a:gridCol w="1386967"/>
              </a:tblGrid>
              <a:tr h="10564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Россия</a:t>
                      </a:r>
                      <a:endParaRPr lang="ru-RU" sz="13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Международное среднее</a:t>
                      </a:r>
                      <a:endParaRPr lang="ru-RU" sz="13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691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полную ставку </a:t>
                      </a:r>
                      <a:r>
                        <a:rPr lang="ru-RU" sz="1600" u="sng" dirty="0">
                          <a:effectLst/>
                        </a:rPr>
                        <a:t>без</a:t>
                      </a:r>
                      <a:r>
                        <a:rPr lang="ru-RU" sz="1600" dirty="0">
                          <a:effectLst/>
                        </a:rPr>
                        <a:t> преподавательской нагрузки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22,3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60,9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691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полную ставку </a:t>
                      </a:r>
                      <a:r>
                        <a:rPr lang="ru-RU" sz="1600" u="sng" dirty="0">
                          <a:effectLst/>
                        </a:rPr>
                        <a:t>в сочетании с</a:t>
                      </a:r>
                      <a:r>
                        <a:rPr lang="ru-RU" sz="1600" dirty="0">
                          <a:effectLst/>
                        </a:rPr>
                        <a:t> преподавательской нагрузкой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77,3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35,4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7261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часть ставки (менее 90% от полной ставки) </a:t>
                      </a:r>
                      <a:r>
                        <a:rPr lang="ru-RU" sz="1600" u="sng" dirty="0">
                          <a:effectLst/>
                        </a:rPr>
                        <a:t>без</a:t>
                      </a:r>
                      <a:r>
                        <a:rPr lang="ru-RU" sz="1600" dirty="0">
                          <a:effectLst/>
                        </a:rPr>
                        <a:t> преподавательской нагрузки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1,2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10564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часть ставки (менее 90% от полной ставки) </a:t>
                      </a:r>
                      <a:r>
                        <a:rPr lang="ru-RU" sz="1600" u="sng" dirty="0">
                          <a:effectLst/>
                        </a:rPr>
                        <a:t>в сочетании с</a:t>
                      </a:r>
                      <a:r>
                        <a:rPr lang="ru-RU" sz="1600" dirty="0">
                          <a:effectLst/>
                        </a:rPr>
                        <a:t> преподавательской нагрузкой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2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4557111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Как проходили подготовку к должности российские директора школ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457180"/>
              </p:ext>
            </p:extLst>
          </p:nvPr>
        </p:nvGraphicFramePr>
        <p:xfrm>
          <a:off x="0" y="983769"/>
          <a:ext cx="8867375" cy="357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55589" y="4534316"/>
            <a:ext cx="611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* МС – международное среднее по странам участницам TALIS</a:t>
            </a:r>
          </a:p>
        </p:txBody>
      </p:sp>
    </p:spTree>
    <p:extLst>
      <p:ext uri="{BB962C8B-B14F-4D97-AF65-F5344CB8AC3E}">
        <p14:creationId xmlns:p14="http://schemas.microsoft.com/office/powerpoint/2010/main" val="26096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21469"/>
            <a:ext cx="5872163" cy="4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Большая часть деятельности директора занята административной работой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3245213"/>
              </p:ext>
            </p:extLst>
          </p:nvPr>
        </p:nvGraphicFramePr>
        <p:xfrm>
          <a:off x="89694" y="1083449"/>
          <a:ext cx="8892941" cy="337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8"/>
          <p:cNvSpPr txBox="1"/>
          <p:nvPr/>
        </p:nvSpPr>
        <p:spPr>
          <a:xfrm>
            <a:off x="89694" y="964143"/>
            <a:ext cx="222250" cy="238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%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11944" y="4424213"/>
            <a:ext cx="611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</a:rPr>
              <a:t>*МС – Международное среднее по странам участницам TALIS </a:t>
            </a:r>
          </a:p>
        </p:txBody>
      </p:sp>
    </p:spTree>
    <p:extLst>
      <p:ext uri="{BB962C8B-B14F-4D97-AF65-F5344CB8AC3E}">
        <p14:creationId xmlns:p14="http://schemas.microsoft.com/office/powerpoint/2010/main" val="3356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9" y="4811316"/>
            <a:ext cx="4143375" cy="1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5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184417"/>
            <a:ext cx="7361784" cy="57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prstClr val="white"/>
                </a:solidFill>
                <a:latin typeface="Myriad Pro"/>
              </a:rPr>
              <a:t>Наш директор заботится о профессиональном развитии учителя и справедливой оценке его труда, но 40% учителей считают, что их оценивают «для галочки»</a:t>
            </a:r>
            <a:endParaRPr lang="en-US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1691879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2975372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4193381"/>
            <a:ext cx="729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Изображение 7" descr="_____1_лого_ВШЭ_синий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" y="0"/>
            <a:ext cx="914097" cy="9140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741195"/>
              </p:ext>
            </p:extLst>
          </p:nvPr>
        </p:nvGraphicFramePr>
        <p:xfrm>
          <a:off x="44515" y="1097212"/>
          <a:ext cx="8976540" cy="3465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77965" y="4441988"/>
            <a:ext cx="6119813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r>
              <a:rPr lang="ru-RU" sz="1600" dirty="0">
                <a:solidFill>
                  <a:srgbClr val="003F82"/>
                </a:solidFill>
                <a:latin typeface="Myriad Pro"/>
              </a:rPr>
              <a:t>*</a:t>
            </a:r>
            <a:r>
              <a:rPr lang="ru-RU" sz="1200" dirty="0">
                <a:solidFill>
                  <a:srgbClr val="003F82"/>
                </a:solidFill>
                <a:latin typeface="Myriad Pro"/>
              </a:rPr>
              <a:t>МС – Международное среднее по странам участницам TALIS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840" y="958714"/>
            <a:ext cx="222250" cy="27699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9519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1745</Words>
  <Application>Microsoft Office PowerPoint</Application>
  <PresentationFormat>Экран (16:9)</PresentationFormat>
  <Paragraphs>366</Paragraphs>
  <Slides>38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ＭＳ Ｐゴシック</vt:lpstr>
      <vt:lpstr>Arial</vt:lpstr>
      <vt:lpstr>Calibri</vt:lpstr>
      <vt:lpstr>Myriad Pro</vt:lpstr>
      <vt:lpstr>Myriad Pro Semibold</vt:lpstr>
      <vt:lpstr>Times New Roman</vt:lpstr>
      <vt:lpstr>Wingdings</vt:lpstr>
      <vt:lpstr>Office Theme</vt:lpstr>
      <vt:lpstr>Российские учителя и директора школ в  международном исследовании TALIS: ожидаемые и неожиданные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Возрастная дифференциация</vt:lpstr>
      <vt:lpstr>Возрастная дифференциация: потребности в профессиональном развитии</vt:lpstr>
      <vt:lpstr>Дифференциация по контингенту: потребности в профессиональном развитии</vt:lpstr>
      <vt:lpstr>Дифференциация по контингенту</vt:lpstr>
      <vt:lpstr>Дифференциация по контингенту в РФ и странах TALIS</vt:lpstr>
      <vt:lpstr>В какой мере Вы согласны или не согласны с тем, что следующие причины являются препятствиями для Вашего профессионального развития?</vt:lpstr>
      <vt:lpstr>Удовлетворённость профессией и работой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Летиция</cp:lastModifiedBy>
  <cp:revision>94</cp:revision>
  <dcterms:created xsi:type="dcterms:W3CDTF">2010-09-30T06:45:29Z</dcterms:created>
  <dcterms:modified xsi:type="dcterms:W3CDTF">2017-11-16T08:55:21Z</dcterms:modified>
</cp:coreProperties>
</file>