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82" r:id="rId3"/>
    <p:sldId id="272" r:id="rId4"/>
    <p:sldId id="258" r:id="rId5"/>
    <p:sldId id="259" r:id="rId6"/>
    <p:sldId id="260" r:id="rId7"/>
    <p:sldId id="261" r:id="rId8"/>
    <p:sldId id="262" r:id="rId9"/>
    <p:sldId id="269" r:id="rId10"/>
    <p:sldId id="270" r:id="rId11"/>
    <p:sldId id="271" r:id="rId12"/>
    <p:sldId id="263" r:id="rId13"/>
    <p:sldId id="274" r:id="rId14"/>
    <p:sldId id="275" r:id="rId15"/>
    <p:sldId id="276" r:id="rId16"/>
    <p:sldId id="277" r:id="rId17"/>
    <p:sldId id="279" r:id="rId18"/>
    <p:sldId id="281" r:id="rId19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Proxima Nova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434"/>
    <a:srgbClr val="CD7573"/>
    <a:srgbClr val="DA7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3" autoAdjust="0"/>
  </p:normalViewPr>
  <p:slideViewPr>
    <p:cSldViewPr>
      <p:cViewPr>
        <p:scale>
          <a:sx n="102" d="100"/>
          <a:sy n="102" d="100"/>
        </p:scale>
        <p:origin x="-456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9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D7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7800" y="1707654"/>
            <a:ext cx="6346690" cy="252027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Проблемные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предоставления официальной отчетности</a:t>
            </a:r>
            <a:endParaRPr lang="en-GB" sz="3600" dirty="0">
              <a:solidFill>
                <a:schemeClr val="bg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95536" y="195486"/>
            <a:ext cx="4445914" cy="10801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Постульгина Елена Ивановна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начальник отдела аналитического и методического обеспечения 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ФГБУ «ФИОКО»</a:t>
            </a:r>
            <a:endParaRPr lang="en-GB" sz="14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spcBef>
                <a:spcPts val="0"/>
              </a:spcBef>
              <a:buNone/>
            </a:pPr>
            <a:endParaRPr sz="1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3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323528" y="195487"/>
            <a:ext cx="640871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6 июля 2016 года №1141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10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771550"/>
            <a:ext cx="172819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Раздел  6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323528" y="3435846"/>
            <a:ext cx="8508772" cy="936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700" y="1378234"/>
            <a:ext cx="8568952" cy="1680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7240" y="1378234"/>
            <a:ext cx="8424936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Осуществление  переданных полномочий  (графы 5-12)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392" y="1995686"/>
            <a:ext cx="1969368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Контроль (надзор)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1995686"/>
            <a:ext cx="2232248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аккредитация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1995686"/>
            <a:ext cx="2016224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Лицензирование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1995686"/>
            <a:ext cx="1872208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Подтверждение документов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443706"/>
            <a:ext cx="8524124" cy="2801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Обеспечение  осуществления переданных полномочий (графы 13-14)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3701418"/>
            <a:ext cx="8524124" cy="6705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З/п руководителя, юриста, экономиста, делопроизводителя, водителя </a:t>
            </a:r>
            <a:r>
              <a:rPr lang="ru-RU" b="1" dirty="0">
                <a:solidFill>
                  <a:srgbClr val="FF0000"/>
                </a:solidFill>
              </a:rPr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иных лиц, обеспечивающих </a:t>
            </a:r>
            <a:r>
              <a:rPr lang="ru-RU" b="1" dirty="0">
                <a:solidFill>
                  <a:srgbClr val="FF0000"/>
                </a:solidFill>
              </a:rPr>
              <a:t>руководство, правовое, экономическое, материальное, программное, техническое сопровождение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0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4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323528" y="195487"/>
            <a:ext cx="640871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6 июля 2016 года №1141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11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771550"/>
            <a:ext cx="172819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Разделы  7 -7.1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63637"/>
            <a:ext cx="3168352" cy="14879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Строка 132 не является суммой строк 132.1-132.6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51520" y="3363837"/>
            <a:ext cx="8580780" cy="936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16016" y="2067694"/>
            <a:ext cx="4032448" cy="1872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В разделе 7.1 предоставляются </a:t>
            </a:r>
            <a:r>
              <a:rPr lang="ru-RU" sz="1800" b="1" dirty="0">
                <a:solidFill>
                  <a:srgbClr val="FF0000"/>
                </a:solidFill>
              </a:rPr>
              <a:t>сведения об изданных нормативных правовых актах за отчетный период !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099" y="49609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3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12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860032" y="2695532"/>
            <a:ext cx="4104456" cy="1316378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Внимание!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>
                <a:solidFill>
                  <a:srgbClr val="FF0000"/>
                </a:solidFill>
              </a:rPr>
              <a:t>таблице 2 убрали все контрольные </a:t>
            </a:r>
            <a:r>
              <a:rPr lang="ru-RU" sz="2400" b="1" dirty="0" smtClean="0">
                <a:solidFill>
                  <a:srgbClr val="FF0000"/>
                </a:solidFill>
              </a:rPr>
              <a:t>суммы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Shape 74"/>
          <p:cNvSpPr txBox="1">
            <a:spLocks/>
          </p:cNvSpPr>
          <p:nvPr/>
        </p:nvSpPr>
        <p:spPr>
          <a:xfrm>
            <a:off x="323528" y="195487"/>
            <a:ext cx="640871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6 июля 2016 года №1141 </a:t>
            </a:r>
          </a:p>
          <a:p>
            <a:pPr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99542"/>
            <a:ext cx="2736304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Пояснительная записка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284096" y="1347614"/>
            <a:ext cx="3680392" cy="13479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Таблица 2. Сведения о предупредительных мерах 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421092"/>
            <a:ext cx="3744416" cy="12744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Таблица 1. Перечень типичных нарушений, выявляемых при проведении проверок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4067944" y="181599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792"/>
            <a:ext cx="2161034" cy="1297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0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13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4"/>
          <p:cNvSpPr txBox="1">
            <a:spLocks/>
          </p:cNvSpPr>
          <p:nvPr/>
        </p:nvSpPr>
        <p:spPr>
          <a:xfrm>
            <a:off x="0" y="195486"/>
            <a:ext cx="5292080" cy="7200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Доклад об осуществлении </a:t>
            </a:r>
            <a:endParaRPr lang="ru-RU" sz="2000" b="1" dirty="0" smtClean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государственного 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контроля (надзора)</a:t>
            </a:r>
          </a:p>
          <a:p>
            <a:pPr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87336"/>
            <a:ext cx="8784976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1800" dirty="0" smtClean="0"/>
              <a:t>Раздел 4.</a:t>
            </a:r>
          </a:p>
          <a:p>
            <a:r>
              <a:rPr lang="ru-RU" sz="1800" dirty="0" smtClean="0"/>
              <a:t>В</a:t>
            </a:r>
            <a:r>
              <a:rPr lang="ru-RU" sz="1800" dirty="0"/>
              <a:t>. Сведения о случаях причинения юридическими лицами и индивидуальными предпринимателями, в отношении которых осуществляются контрольно-надзорные мероприятия, вреда жизни и здоровью граждан, вреда животным, растениям, окружающей среде, объектам культурного наследия (памятникам истории и культуры) народов Российской Федерации, имуществу физических и юридических лиц, безопасности государства, а также о случаях возникновения чрезвычайных ситуаций природного и техногенного характера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978896" y="3480880"/>
            <a:ext cx="3672408" cy="747054"/>
          </a:xfrm>
          <a:prstGeom prst="flowChartAlternateProcess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Наименование организации, </a:t>
            </a:r>
          </a:p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суть нарушения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441" y="10902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6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14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2931790"/>
            <a:ext cx="8724796" cy="1008112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ru-RU" sz="1400" dirty="0" smtClean="0"/>
              <a:t>Раздел 5.</a:t>
            </a:r>
          </a:p>
          <a:p>
            <a:pPr algn="l"/>
            <a:r>
              <a:rPr lang="ru-RU" sz="1400" dirty="0" smtClean="0"/>
              <a:t>Б</a:t>
            </a:r>
            <a:r>
              <a:rPr lang="ru-RU" sz="1400" dirty="0"/>
              <a:t>. Сведения о способах проведения и масштабах методической работы с юридическими лицами и индивидуальными предпринимателями, в отношении которых проводятся проверки, направленной на предотвращение нарушений с их </a:t>
            </a:r>
            <a:r>
              <a:rPr lang="ru-RU" sz="1400" dirty="0" smtClean="0"/>
              <a:t>стороны</a:t>
            </a:r>
            <a:endParaRPr lang="ru-RU" sz="1400" dirty="0"/>
          </a:p>
        </p:txBody>
      </p:sp>
      <p:sp>
        <p:nvSpPr>
          <p:cNvPr id="7" name="Shape 74"/>
          <p:cNvSpPr txBox="1">
            <a:spLocks/>
          </p:cNvSpPr>
          <p:nvPr/>
        </p:nvSpPr>
        <p:spPr>
          <a:xfrm>
            <a:off x="323528" y="195487"/>
            <a:ext cx="8496944" cy="43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Доклад об осуществлении </a:t>
            </a:r>
            <a:endParaRPr lang="ru-RU" sz="2000" b="1" dirty="0" smtClean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государственного 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контроля (надзора)</a:t>
            </a:r>
          </a:p>
          <a:p>
            <a:pPr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943" y="1356906"/>
            <a:ext cx="8820472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Раздел 5.</a:t>
            </a:r>
          </a:p>
          <a:p>
            <a:r>
              <a:rPr lang="ru-RU" dirty="0" smtClean="0"/>
              <a:t>А</a:t>
            </a:r>
            <a:r>
              <a:rPr lang="ru-RU" dirty="0"/>
              <a:t>.  Сведения о принятых органами государственного контроля (надзора), муниципального контроля мерах реагирования по фактам выявленных нарушений, в том числе в динамике (по полугодиям)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91268" y="3770734"/>
            <a:ext cx="3585187" cy="80659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Количество мероприятий не всегда влияет на сокращение  количества нарушений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2095570"/>
            <a:ext cx="4776463" cy="7386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 случае приостановления действия </a:t>
            </a:r>
            <a:r>
              <a:rPr lang="ru-RU" b="1" dirty="0">
                <a:solidFill>
                  <a:srgbClr val="FF0000"/>
                </a:solidFill>
              </a:rPr>
              <a:t>государственной </a:t>
            </a:r>
            <a:r>
              <a:rPr lang="ru-RU" b="1" dirty="0" smtClean="0">
                <a:solidFill>
                  <a:srgbClr val="FF0000"/>
                </a:solidFill>
              </a:rPr>
              <a:t>аккредитации или запрете приема указываются наименования организации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-356"/>
            <a:ext cx="197707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5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15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699542"/>
            <a:ext cx="6912768" cy="1296145"/>
          </a:xfrm>
          <a:noFill/>
          <a:ln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ru-RU" sz="1400" dirty="0" smtClean="0"/>
              <a:t>Раздел 5.</a:t>
            </a:r>
          </a:p>
          <a:p>
            <a:pPr algn="l"/>
            <a:r>
              <a:rPr lang="ru-RU" sz="1400" dirty="0" smtClean="0"/>
              <a:t>Б</a:t>
            </a:r>
            <a:r>
              <a:rPr lang="ru-RU" sz="1400" dirty="0"/>
              <a:t>. </a:t>
            </a:r>
            <a:r>
              <a:rPr lang="ru-RU" sz="1400" b="1" dirty="0"/>
              <a:t>Сведения о способах проведения и масштабах методической работы с юридическими лицами и индивидуальными предпринимателями, в отношении которых проводятся проверки, направленной на предотвращение нарушений с их </a:t>
            </a:r>
            <a:r>
              <a:rPr lang="ru-RU" sz="1400" b="1" dirty="0" smtClean="0"/>
              <a:t>стороны</a:t>
            </a:r>
            <a:endParaRPr lang="ru-RU" sz="1400" b="1" dirty="0"/>
          </a:p>
        </p:txBody>
      </p:sp>
      <p:sp>
        <p:nvSpPr>
          <p:cNvPr id="7" name="Shape 74"/>
          <p:cNvSpPr txBox="1">
            <a:spLocks/>
          </p:cNvSpPr>
          <p:nvPr/>
        </p:nvSpPr>
        <p:spPr>
          <a:xfrm>
            <a:off x="107504" y="51470"/>
            <a:ext cx="8712968" cy="5760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Доклад об осуществлении </a:t>
            </a:r>
            <a:endParaRPr lang="ru-RU" sz="2000" b="1" dirty="0" smtClean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государственного 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контроля (надзора)</a:t>
            </a:r>
          </a:p>
          <a:p>
            <a:pPr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995687"/>
            <a:ext cx="8352927" cy="237626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57501"/>
              </p:ext>
            </p:extLst>
          </p:nvPr>
        </p:nvGraphicFramePr>
        <p:xfrm>
          <a:off x="107505" y="1845816"/>
          <a:ext cx="8856984" cy="2869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6984"/>
              </a:tblGrid>
              <a:tr h="169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Наименование мероприятия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2" marR="5863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8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Проведение семинаров, совещаний, конференций, круглых столов с руководителями и заместителями руководителей образовательных организаций, органов местного самоуправления, осуществляющих управление в сфере образования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2" marR="5863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3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Подготовка и издание инструктивно-методических рекомендаций, приказов, постановлений,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проведение консультаций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, направление информационно-аналитических писем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о типичных нарушениях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законодательства Российской Федерации в сфере образования образовательными </a:t>
                      </a:r>
                      <a:r>
                        <a:rPr lang="ru-RU" sz="1000" dirty="0" smtClean="0">
                          <a:solidFill>
                            <a:srgbClr val="0070C0"/>
                          </a:solidFill>
                          <a:effectLst/>
                        </a:rPr>
                        <a:t>организациями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2" marR="5863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4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Размещение на сайте </a:t>
                      </a:r>
                      <a:r>
                        <a:rPr lang="ru-RU" sz="1000" dirty="0" smtClean="0">
                          <a:solidFill>
                            <a:srgbClr val="0070C0"/>
                          </a:solidFill>
                          <a:effectLst/>
                        </a:rPr>
                        <a:t> образования </a:t>
                      </a: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материалов по результатам проведенных проверок, иных аналитических материалов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2" marR="5863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4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Издание сборников, журналов и публикаций методических материалов в помощь руководителям образовательных организаций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2" marR="5863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4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Проведение теле- и радиопередач, «Горячих линий», выступлений в прямом эфире </a:t>
                      </a:r>
                      <a:r>
                        <a:rPr lang="ru-RU" sz="1000" dirty="0" smtClean="0">
                          <a:solidFill>
                            <a:srgbClr val="0070C0"/>
                          </a:solidFill>
                          <a:effectLst/>
                        </a:rPr>
                        <a:t>руководителя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2" marR="5863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Установление взаимодействия с руководителями органов управления образования и другими ведомствами по предупреждению нарушений законодательства Российской Федерации в сфере </a:t>
                      </a:r>
                      <a:r>
                        <a:rPr lang="ru-RU" sz="1000" dirty="0" smtClean="0">
                          <a:solidFill>
                            <a:srgbClr val="0070C0"/>
                          </a:solidFill>
                          <a:effectLst/>
                        </a:rPr>
                        <a:t>образования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2" marR="5863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81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effectLst/>
                        </a:rPr>
                        <a:t>Проведение мониторингов</a:t>
                      </a:r>
                      <a:endParaRPr lang="ru-RU" sz="9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32" marR="58632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1" y="51470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16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1555912"/>
            <a:ext cx="8832300" cy="2304256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algn="l"/>
            <a:r>
              <a:rPr lang="ru-RU" sz="1800" dirty="0" smtClean="0"/>
              <a:t>Раздел 5.</a:t>
            </a:r>
          </a:p>
          <a:p>
            <a:pPr algn="l"/>
            <a:r>
              <a:rPr lang="ru-RU" sz="1800" dirty="0"/>
              <a:t>В. </a:t>
            </a:r>
            <a:r>
              <a:rPr lang="ru-RU" sz="1800" b="1" dirty="0">
                <a:solidFill>
                  <a:srgbClr val="0070C0"/>
                </a:solidFill>
              </a:rPr>
              <a:t>Сведения об оспаривании в суде </a:t>
            </a:r>
            <a:r>
              <a:rPr lang="ru-RU" sz="1800" dirty="0"/>
              <a:t>юридическими лицами и индивидуальными предпринимателями оснований и результатов проведения в отношении их мероприятий по контролю (количество удовлетворенных судом исков, типовые основания для удовлетворения обращений истцов, меры реагирования, принятые в отношении должностных лиц органов государственного контроля (надзора), муниципального контроля)</a:t>
            </a:r>
          </a:p>
          <a:p>
            <a:pPr algn="l"/>
            <a:endParaRPr lang="ru-RU" sz="1800" dirty="0"/>
          </a:p>
        </p:txBody>
      </p:sp>
      <p:sp>
        <p:nvSpPr>
          <p:cNvPr id="7" name="Shape 74"/>
          <p:cNvSpPr txBox="1">
            <a:spLocks/>
          </p:cNvSpPr>
          <p:nvPr/>
        </p:nvSpPr>
        <p:spPr>
          <a:xfrm>
            <a:off x="323528" y="195487"/>
            <a:ext cx="8496944" cy="43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Доклад об осуществлении </a:t>
            </a:r>
            <a:endParaRPr lang="ru-RU" sz="2000" b="1" dirty="0" smtClean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государственного 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контроля (надзора)</a:t>
            </a:r>
          </a:p>
          <a:p>
            <a:pPr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3864884"/>
            <a:ext cx="5040559" cy="86409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Наименование организации,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суть нарушения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19016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1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17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0688" y="1275606"/>
            <a:ext cx="8724796" cy="2448272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pPr algn="just"/>
            <a:r>
              <a:rPr lang="ru-RU" sz="1800" b="1" dirty="0" smtClean="0">
                <a:solidFill>
                  <a:srgbClr val="0070C0"/>
                </a:solidFill>
              </a:rPr>
              <a:t>«…Отсутствие </a:t>
            </a:r>
            <a:r>
              <a:rPr lang="ru-RU" sz="1800" b="1" dirty="0">
                <a:solidFill>
                  <a:srgbClr val="0070C0"/>
                </a:solidFill>
              </a:rPr>
              <a:t>единообразной практики привлечения к административной ответственности за правонарушения, совершаемые в сфере образования, существенно ограничивает  возможности при оспаривании в судебных органах решений о прекращении производств по административным делам в связи с малозначительностью или в связи с отсутствием состава правонарушения. Необходимы разъяснения и анализ сложившейся практики применения административных наказаний в сфере образования по </a:t>
            </a:r>
            <a:r>
              <a:rPr lang="ru-RU" sz="1800" b="1" dirty="0" smtClean="0">
                <a:solidFill>
                  <a:srgbClr val="0070C0"/>
                </a:solidFill>
              </a:rPr>
              <a:t>России..»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7" name="Shape 74"/>
          <p:cNvSpPr txBox="1">
            <a:spLocks/>
          </p:cNvSpPr>
          <p:nvPr/>
        </p:nvSpPr>
        <p:spPr>
          <a:xfrm>
            <a:off x="323528" y="195486"/>
            <a:ext cx="4896544" cy="792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Из докладов об осуществлении </a:t>
            </a:r>
            <a:endParaRPr lang="ru-RU" sz="2000" b="1" dirty="0" smtClean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государственного 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контроля (надзора)</a:t>
            </a:r>
          </a:p>
          <a:p>
            <a:pPr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10338" y="3687874"/>
            <a:ext cx="4752527" cy="10801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срок до 26.12.2016  - информация о практике административных наказаний (решения суда)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0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6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18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2355726"/>
            <a:ext cx="6408712" cy="695872"/>
          </a:xfrm>
          <a:noFill/>
          <a:ln>
            <a:noFill/>
          </a:ln>
        </p:spPr>
        <p:txBody>
          <a:bodyPr/>
          <a:lstStyle/>
          <a:p>
            <a:pPr algn="just"/>
            <a:r>
              <a:rPr lang="ru-RU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0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2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251520" y="339502"/>
            <a:ext cx="8424936" cy="40324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отчеты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формам федерального статистического 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наблюдения №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1-контроль и №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1-лицензирование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 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лицензировании образовательной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осуществлении государственного контроля (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надзора)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осуществлении органом государственной власти субъекта Российской Федерации полномочий Российской Федерации в сфере образования и полномочия по подтверждению документов об ученых степенях, ученых званиях, переданных для осуществления органам государственной власти субъектов Российской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785" y="0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7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3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03548" y="356692"/>
            <a:ext cx="8424936" cy="40324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785" y="0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356692"/>
            <a:ext cx="3816424" cy="702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779662"/>
            <a:ext cx="4104456" cy="100811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сроков предоставления отчетности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92080" y="1995686"/>
            <a:ext cx="3096344" cy="914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Корректность сведений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11760" y="3051599"/>
            <a:ext cx="4752528" cy="104594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предоставляемых сведений, достаточная степень детализации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179512" y="1059582"/>
            <a:ext cx="8856984" cy="2304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just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6 июля 2016 года №1141 </a:t>
            </a:r>
          </a:p>
          <a:p>
            <a:pPr lvl="0" algn="just"/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«</a:t>
            </a:r>
            <a:r>
              <a:rPr lang="ru-RU" sz="2000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Об утверждении формы отчета  об осуществлении  органом государственной власти субъекта Российской Федерации полномочий Российской Федерации в сфере образования и полномочия по подтверждению документов об ученых степенях, ученых званиях, переданных для осуществления органам государственной власти субъектов Российской Федерации, и порядка  представления отчета»  </a:t>
            </a:r>
            <a:endParaRPr lang="en-GB" sz="2000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4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31840" y="3795886"/>
            <a:ext cx="5040560" cy="57606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До 27 января  2017 года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363838"/>
            <a:ext cx="496855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После 16 января 2017 года 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18" y="-5122"/>
            <a:ext cx="2492298" cy="14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107504" y="123479"/>
            <a:ext cx="6984775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 smtClean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</a:t>
            </a:r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6 июля 2016 года №1141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5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830"/>
            <a:ext cx="5328592" cy="3888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ая выноска 3"/>
          <p:cNvSpPr/>
          <p:nvPr/>
        </p:nvSpPr>
        <p:spPr>
          <a:xfrm rot="5400000">
            <a:off x="6629494" y="610077"/>
            <a:ext cx="936106" cy="2869794"/>
          </a:xfrm>
          <a:prstGeom prst="wedgeRectCallout">
            <a:avLst>
              <a:gd name="adj1" fmla="val -22970"/>
              <a:gd name="adj2" fmla="val 18142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2.1  всегда меньше или равно 2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Прямоугольная выноска 11"/>
          <p:cNvSpPr/>
          <p:nvPr/>
        </p:nvSpPr>
        <p:spPr>
          <a:xfrm rot="5400000">
            <a:off x="6749135" y="1784926"/>
            <a:ext cx="1008114" cy="2869794"/>
          </a:xfrm>
          <a:prstGeom prst="wedgeRectCallout">
            <a:avLst>
              <a:gd name="adj1" fmla="val -43806"/>
              <a:gd name="adj2" fmla="val 19800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2.1  не всегда является суммой 2.1.1 и 2.1.2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199" y="0"/>
            <a:ext cx="2305050" cy="1491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51520" y="267495"/>
            <a:ext cx="8424937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6 июля 2016 года №1141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6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71550"/>
            <a:ext cx="172819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Раздел 1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63638"/>
            <a:ext cx="5904656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70C0"/>
                </a:solidFill>
              </a:rPr>
              <a:t>При заполнении отчета  в качестве объекта государственного контроля (надзора) учитываются юридические лица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3183148"/>
            <a:ext cx="5400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Соответствие </a:t>
            </a:r>
            <a:r>
              <a:rPr lang="ru-RU" b="1" dirty="0">
                <a:solidFill>
                  <a:srgbClr val="FF0000"/>
                </a:solidFill>
              </a:rPr>
              <a:t>данных  отчетности, представляемой по </a:t>
            </a:r>
            <a:r>
              <a:rPr lang="ru-RU" b="1" dirty="0" smtClean="0">
                <a:solidFill>
                  <a:srgbClr val="FF0000"/>
                </a:solidFill>
              </a:rPr>
              <a:t>приказу </a:t>
            </a:r>
            <a:r>
              <a:rPr lang="ru-RU" b="1" dirty="0">
                <a:solidFill>
                  <a:srgbClr val="FF0000"/>
                </a:solidFill>
              </a:rPr>
              <a:t>Росстата от 21.12.2011 № 503, и по приказу </a:t>
            </a:r>
            <a:r>
              <a:rPr lang="ru-RU" b="1" dirty="0" err="1">
                <a:solidFill>
                  <a:srgbClr val="FF0000"/>
                </a:solidFill>
              </a:rPr>
              <a:t>Рособрнадзора</a:t>
            </a:r>
            <a:r>
              <a:rPr lang="ru-RU" b="1" dirty="0">
                <a:solidFill>
                  <a:srgbClr val="FF0000"/>
                </a:solidFill>
              </a:rPr>
              <a:t> от </a:t>
            </a:r>
            <a:r>
              <a:rPr lang="ru-RU" b="1" dirty="0" smtClean="0">
                <a:solidFill>
                  <a:srgbClr val="FF0000"/>
                </a:solidFill>
              </a:rPr>
              <a:t>06.07.2016 </a:t>
            </a:r>
            <a:r>
              <a:rPr lang="ru-RU" b="1" dirty="0">
                <a:solidFill>
                  <a:srgbClr val="FF0000"/>
                </a:solidFill>
              </a:rPr>
              <a:t>№</a:t>
            </a:r>
            <a:r>
              <a:rPr lang="ru-RU" b="1" dirty="0" smtClean="0">
                <a:solidFill>
                  <a:srgbClr val="FF0000"/>
                </a:solidFill>
              </a:rPr>
              <a:t>1141 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(за вычетом данных о проверках ОМС)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09" y="24086"/>
            <a:ext cx="2305050" cy="153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0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251521" y="267495"/>
            <a:ext cx="640871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6 июля 2016 года №1141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7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91630"/>
            <a:ext cx="2592288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Приостановление действия </a:t>
            </a:r>
            <a:r>
              <a:rPr lang="ru-RU" b="1" dirty="0">
                <a:solidFill>
                  <a:schemeClr val="tx1"/>
                </a:solidFill>
              </a:rPr>
              <a:t>свидетельства о государственной аккредитации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68144" y="1419622"/>
            <a:ext cx="2664296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Возобновление действия </a:t>
            </a:r>
            <a:r>
              <a:rPr lang="ru-RU" b="1" dirty="0">
                <a:solidFill>
                  <a:schemeClr val="tx1"/>
                </a:solidFill>
              </a:rPr>
              <a:t>свидетельства о государственной аккредитации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91880" y="1702735"/>
            <a:ext cx="217077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ПРОВЕРКА????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56790" y="2334022"/>
            <a:ext cx="5711554" cy="20379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 </a:t>
            </a:r>
            <a:r>
              <a:rPr lang="ru-RU" b="1" dirty="0">
                <a:solidFill>
                  <a:schemeClr val="tx1"/>
                </a:solidFill>
              </a:rPr>
              <a:t>по контролю и надзору в сфере образования проводит </a:t>
            </a:r>
            <a:r>
              <a:rPr lang="ru-RU" b="1" dirty="0">
                <a:solidFill>
                  <a:srgbClr val="FF0000"/>
                </a:solidFill>
              </a:rPr>
              <a:t>проверку содержащейся в уведомлении  информации </a:t>
            </a:r>
            <a:r>
              <a:rPr lang="ru-RU" b="1" dirty="0">
                <a:solidFill>
                  <a:schemeClr val="tx1"/>
                </a:solidFill>
              </a:rPr>
              <a:t>об устранении организацией, осуществляющей  образовательную деятельность, выявленного </a:t>
            </a:r>
            <a:r>
              <a:rPr lang="ru-RU" b="1" dirty="0" smtClean="0">
                <a:solidFill>
                  <a:schemeClr val="tx1"/>
                </a:solidFill>
              </a:rPr>
              <a:t>несоответствия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(ч.9 </a:t>
            </a:r>
            <a:r>
              <a:rPr lang="ru-RU" b="1" dirty="0">
                <a:solidFill>
                  <a:schemeClr val="tx1"/>
                </a:solidFill>
              </a:rPr>
              <a:t>ст.93 Федерального закона №</a:t>
            </a:r>
            <a:r>
              <a:rPr lang="ru-RU" b="1" dirty="0" smtClean="0">
                <a:solidFill>
                  <a:schemeClr val="tx1"/>
                </a:solidFill>
              </a:rPr>
              <a:t>273-ФЗ)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4229100"/>
            <a:ext cx="5832648" cy="5748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Данные о проверке информации  в строке  7 не учитываются !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598" y="771550"/>
            <a:ext cx="172819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Раздел 1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473" y="-3702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9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323528" y="195487"/>
            <a:ext cx="640871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6 июля 2016 года №1141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8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771550"/>
            <a:ext cx="172819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Разделы  2 и 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491630"/>
            <a:ext cx="7281936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70C0"/>
                </a:solidFill>
              </a:rPr>
              <a:t>Значение строки </a:t>
            </a:r>
            <a:r>
              <a:rPr lang="ru-RU" sz="1800" b="1" dirty="0" smtClean="0">
                <a:solidFill>
                  <a:srgbClr val="0070C0"/>
                </a:solidFill>
              </a:rPr>
              <a:t>46 </a:t>
            </a:r>
            <a:r>
              <a:rPr lang="ru-RU" sz="1800" b="1" dirty="0">
                <a:solidFill>
                  <a:srgbClr val="0070C0"/>
                </a:solidFill>
              </a:rPr>
              <a:t>не является суммой строк </a:t>
            </a:r>
            <a:r>
              <a:rPr lang="ru-RU" sz="1800" b="1" dirty="0" smtClean="0">
                <a:solidFill>
                  <a:srgbClr val="0070C0"/>
                </a:solidFill>
              </a:rPr>
              <a:t>46.1-46.  8 </a:t>
            </a:r>
            <a:r>
              <a:rPr lang="ru-RU" sz="1800" b="1" dirty="0">
                <a:solidFill>
                  <a:srgbClr val="0070C0"/>
                </a:solidFill>
              </a:rPr>
              <a:t>(в одном заявлении может указываться несколько </a:t>
            </a:r>
            <a:r>
              <a:rPr lang="ru-RU" sz="1800" b="1" dirty="0" smtClean="0">
                <a:solidFill>
                  <a:srgbClr val="0070C0"/>
                </a:solidFill>
              </a:rPr>
              <a:t>оснований для переоформления лицензии)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51520" y="2834124"/>
            <a:ext cx="8580780" cy="9617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Значение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строки 88 не 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является суммой строк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88.1-88.6 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(в одном заявлении может указываться несколько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оснований для переоформления свидетельства о государственной </a:t>
            </a:r>
            <a:r>
              <a:rPr lang="ru-RU" sz="1800" b="1" dirty="0" err="1" smtClean="0">
                <a:solidFill>
                  <a:schemeClr val="accent4">
                    <a:lumMod val="50000"/>
                  </a:schemeClr>
                </a:solidFill>
              </a:rPr>
              <a:t>акредитации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ru-RU" sz="1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1" y="0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6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323528" y="195487"/>
            <a:ext cx="640871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Приказ </a:t>
            </a:r>
            <a:r>
              <a:rPr lang="ru-RU" sz="2000" b="1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Рособрнадзора</a:t>
            </a:r>
            <a:r>
              <a:rPr lang="ru-RU" sz="2000" b="1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от 6 июля 2016 года №1141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9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504" y="4227934"/>
            <a:ext cx="3024336" cy="6987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51520" y="771550"/>
            <a:ext cx="172819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Раздел  5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513333"/>
            <a:ext cx="2952328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Строки 123 – 127 строки – единица учета - человек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51520" y="3435846"/>
            <a:ext cx="8580780" cy="9361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Строка 124  - к </a:t>
            </a:r>
            <a:r>
              <a:rPr lang="ru-RU" sz="1800" b="1" dirty="0">
                <a:solidFill>
                  <a:srgbClr val="0070C0"/>
                </a:solidFill>
              </a:rPr>
              <a:t>руководящим работникам относятся начальник (министр, директор), его заместители, начальники (зав.) структурными подразделениями и их заместители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36494" y="1526033"/>
            <a:ext cx="2518454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rgbClr val="0070C0"/>
                </a:solidFill>
              </a:rPr>
              <a:t>Строки 123.1 и 123.2 – единица учета – штатная единица 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694486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Каждый государственный служащий  учитывается только один раз, даже если он исполняет несколько полномочий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3" y="0"/>
            <a:ext cx="23050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5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1066</Words>
  <Application>Microsoft Office PowerPoint</Application>
  <PresentationFormat>Экран (16:9)</PresentationFormat>
  <Paragraphs>119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Proxima Nova</vt:lpstr>
      <vt:lpstr>simple-light-2</vt:lpstr>
      <vt:lpstr>Проблемные вопросы предоставления официальной отчетности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vertigo</dc:creator>
  <cp:lastModifiedBy>vertigo</cp:lastModifiedBy>
  <cp:revision>59</cp:revision>
  <dcterms:modified xsi:type="dcterms:W3CDTF">2016-12-20T02:56:26Z</dcterms:modified>
</cp:coreProperties>
</file>