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</p:sldMasterIdLst>
  <p:notesMasterIdLst>
    <p:notesMasterId r:id="rId12"/>
  </p:notesMasterIdLst>
  <p:sldIdLst>
    <p:sldId id="256" r:id="rId3"/>
    <p:sldId id="317" r:id="rId4"/>
    <p:sldId id="318" r:id="rId5"/>
    <p:sldId id="322" r:id="rId6"/>
    <p:sldId id="422" r:id="rId7"/>
    <p:sldId id="423" r:id="rId8"/>
    <p:sldId id="424" r:id="rId9"/>
    <p:sldId id="421" r:id="rId10"/>
    <p:sldId id="29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E1F2F3"/>
    <a:srgbClr val="E3FBA7"/>
    <a:srgbClr val="FFD9D9"/>
    <a:srgbClr val="8DCE46"/>
    <a:srgbClr val="BCE292"/>
    <a:srgbClr val="D2ECB6"/>
    <a:srgbClr val="FFB7B7"/>
    <a:srgbClr val="FCE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E070D-5AE1-4DDF-8247-F4D4B0266DF8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7ECEE-B20B-450C-BA97-88EA31E09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7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BD60E-7BCC-4A9D-91E7-46DD60F234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7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06A91-AE62-4214-B7C0-9D6F8175D2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7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1A1D3-F6DD-454B-B940-2ED3FD7B3E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0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2F0A9-80F6-4E55-8B62-19AAE11CBA2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12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8BA-298D-4329-927B-F77DE478A2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10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0C0B-EF63-4905-9CC0-2257FFEE909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20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4A4B9-93BE-4908-8969-8B591F06646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62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4A23F-00D3-4A35-9089-C7FE68D642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78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8F283-BF01-493C-8367-C8283B2A08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26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974DF-E8ED-4E91-AA4B-FC68CC9800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25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8BE8B-DD86-4A70-A5D9-304A6312E96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4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5A640-C31B-4B86-9A8C-BAC6AF9EDE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726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F0B2-9C49-4354-9570-E9B46A2E59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16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7958F-5D17-4B44-ACE3-71208A65E6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74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542C-8082-4F49-9583-4EAD3E9A3E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9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6DA81-B760-4328-B4CA-96A0E58760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7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FDDED-6CDB-417A-AED0-842392E6B2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3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2C663-3366-4CCE-8D24-8DB166650C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7AC58-93B5-41EF-AC85-044295574B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A340F-9E59-4CA4-8C79-D57413EFB7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09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1206-7D84-4720-A609-EAA67CDD81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5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69820-DCE7-4732-97F6-FA880538D0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5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AF3123-105A-40EF-8A95-F74CBA1357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8FAC1D-3F50-4A11-B7D7-E60B01B85B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856984" cy="662473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latin typeface="+mn-lt"/>
              </a:rPr>
              <a:t>Перспективные </a:t>
            </a:r>
            <a:r>
              <a:rPr lang="ru-RU" b="1" dirty="0">
                <a:latin typeface="+mn-lt"/>
              </a:rPr>
              <a:t>задачи повышения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квалификации  педагогических работников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с учетом результатов оценочных процедур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800" b="1" i="1" dirty="0" smtClean="0">
                <a:solidFill>
                  <a:srgbClr val="C00000"/>
                </a:solidFill>
              </a:rPr>
              <a:t>Пуденко </a:t>
            </a:r>
            <a:r>
              <a:rPr lang="ru-RU" sz="2800" b="1" i="1" dirty="0">
                <a:solidFill>
                  <a:srgbClr val="C00000"/>
                </a:solidFill>
              </a:rPr>
              <a:t>Т.И</a:t>
            </a:r>
            <a:r>
              <a:rPr lang="ru-RU" sz="2800" b="1" i="1" dirty="0" smtClean="0">
                <a:solidFill>
                  <a:srgbClr val="C00000"/>
                </a:solidFill>
              </a:rPr>
              <a:t>., </a:t>
            </a:r>
            <a:r>
              <a:rPr lang="ru-RU" sz="2400" b="1" i="1" dirty="0" smtClean="0">
                <a:solidFill>
                  <a:srgbClr val="C00000"/>
                </a:solidFill>
              </a:rPr>
              <a:t>д.э.н.,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директор Центра мониторинга и оценки качества образования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АПКиППРО</a:t>
            </a:r>
            <a:r>
              <a:rPr lang="ru-RU" sz="2800" b="1" i="1" dirty="0">
                <a:solidFill>
                  <a:srgbClr val="FF0000"/>
                </a:solidFill>
              </a:rPr>
              <a:t/>
            </a:r>
            <a:br>
              <a:rPr lang="ru-RU" sz="2800" b="1" i="1" dirty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16-17 февраля  2017г</a:t>
            </a:r>
            <a:r>
              <a:rPr lang="ru-RU" sz="1600" i="1" dirty="0" smtClean="0">
                <a:solidFill>
                  <a:srgbClr val="0070C0"/>
                </a:solidFill>
              </a:rPr>
              <a:t>.</a:t>
            </a:r>
            <a:endParaRPr lang="ru-RU" sz="1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gradFill flip="none" rotWithShape="1">
            <a:gsLst>
              <a:gs pos="0">
                <a:srgbClr val="FFD9D9">
                  <a:shade val="30000"/>
                  <a:satMod val="115000"/>
                </a:srgbClr>
              </a:gs>
              <a:gs pos="50000">
                <a:srgbClr val="FFD9D9">
                  <a:shade val="67500"/>
                  <a:satMod val="115000"/>
                </a:srgbClr>
              </a:gs>
              <a:gs pos="100000">
                <a:srgbClr val="FFD9D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marL="342900" lvl="0" indent="450215" ea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tabLst>
                <a:tab pos="2743200" algn="l"/>
              </a:tabLst>
            </a:pPr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МНОГОУРОВНЕВАЯ СИСТЕМА ПК </a:t>
            </a:r>
            <a:endParaRPr lang="ru-RU" sz="4000" b="1" i="1" dirty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51723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Непрерывное профессиональное развитие педагогических кадров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Сочетание формального, неформального и </a:t>
            </a:r>
            <a:r>
              <a:rPr lang="ru-RU" sz="2400" b="1" dirty="0" err="1" smtClean="0">
                <a:solidFill>
                  <a:schemeClr val="accent1">
                    <a:lumMod val="25000"/>
                  </a:schemeClr>
                </a:solidFill>
              </a:rPr>
              <a:t>информального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 образования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         «</a:t>
            </a:r>
            <a:r>
              <a:rPr lang="ru-RU" sz="2400" b="1" dirty="0">
                <a:solidFill>
                  <a:srgbClr val="BBE0E3">
                    <a:lumMod val="25000"/>
                  </a:srgbClr>
                </a:solidFill>
              </a:rPr>
              <a:t>Распределенная модель»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организации ПК</a:t>
            </a:r>
            <a:endParaRPr lang="ru-RU" sz="24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61202"/>
            <a:ext cx="2880320" cy="59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Федеральные ресурсы и процессы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58" y="3807278"/>
            <a:ext cx="3103421" cy="59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Региональные ресурсы и процессы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449706"/>
            <a:ext cx="3168352" cy="599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Муниципальные ресурсы и процессы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9990" y="5157192"/>
            <a:ext cx="308803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Ресурсы и процессы образовательной организации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3461084"/>
            <a:ext cx="3168352" cy="155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Единая система профессионального развития</a:t>
            </a:r>
            <a:endParaRPr lang="ru-RU" sz="23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59832" y="3461084"/>
            <a:ext cx="2160240" cy="29988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714979" y="3995219"/>
            <a:ext cx="1505093" cy="81853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8" idx="1"/>
          </p:cNvCxnSpPr>
          <p:nvPr/>
        </p:nvCxnSpPr>
        <p:spPr>
          <a:xfrm flipV="1">
            <a:off x="4283968" y="4238128"/>
            <a:ext cx="936104" cy="51146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788024" y="4581128"/>
            <a:ext cx="432048" cy="936104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1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МУНИЦИПАЛЬНЫЙ УРОВЕНЬ и ШКОЛА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endParaRPr lang="ru-RU" sz="3000" b="1" i="1" u="sng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 algn="ctr">
              <a:buNone/>
            </a:pPr>
            <a:r>
              <a:rPr lang="ru-RU" sz="3000" b="1" i="1" u="sng" dirty="0" smtClean="0">
                <a:solidFill>
                  <a:srgbClr val="BBE0E3">
                    <a:lumMod val="25000"/>
                  </a:srgbClr>
                </a:solidFill>
              </a:rPr>
              <a:t>Адресная 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работа с учителями</a:t>
            </a:r>
            <a:r>
              <a:rPr lang="ru-RU" sz="3000" b="1" i="1" dirty="0" smtClean="0">
                <a:solidFill>
                  <a:srgbClr val="BBE0E3">
                    <a:lumMod val="25000"/>
                  </a:srgbClr>
                </a:solidFill>
              </a:rPr>
              <a:t>, </a:t>
            </a:r>
            <a:r>
              <a:rPr lang="ru-RU" sz="3000" b="1" i="1" u="sng" dirty="0">
                <a:solidFill>
                  <a:srgbClr val="BBE0E3">
                    <a:lumMod val="25000"/>
                  </a:srgbClr>
                </a:solidFill>
              </a:rPr>
              <a:t>п</a:t>
            </a:r>
            <a:r>
              <a:rPr lang="ru-RU" sz="3000" b="1" i="1" u="sng" dirty="0" smtClean="0">
                <a:solidFill>
                  <a:srgbClr val="BBE0E3">
                    <a:lumMod val="25000"/>
                  </a:srgbClr>
                </a:solidFill>
              </a:rPr>
              <a:t>ерсонифицированные </a:t>
            </a:r>
            <a:r>
              <a:rPr lang="ru-RU" sz="3000" u="sng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программы  профессионального развития педагогов </a:t>
            </a:r>
          </a:p>
          <a:p>
            <a:pPr marL="0" lvl="0" indent="0" algn="ctr">
              <a:buNone/>
            </a:pPr>
            <a:r>
              <a:rPr lang="ru-RU" sz="3000" dirty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   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на основе выявления  </a:t>
            </a:r>
            <a:endParaRPr lang="ru-RU" sz="3000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 algn="ctr">
              <a:buNone/>
            </a:pP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            персональных профессиональных             дефицитов </a:t>
            </a:r>
          </a:p>
          <a:p>
            <a:pPr marL="0" lvl="0" indent="0" algn="ctr">
              <a:buNone/>
            </a:pPr>
            <a:r>
              <a:rPr lang="ru-RU" sz="2600" dirty="0" smtClean="0">
                <a:solidFill>
                  <a:srgbClr val="BBE0E3">
                    <a:lumMod val="25000"/>
                  </a:srgbClr>
                </a:solidFill>
              </a:rPr>
              <a:t>(индивидуализированная диагностика, «типичные»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2600" dirty="0" smtClean="0">
                <a:solidFill>
                  <a:srgbClr val="BBE0E3">
                    <a:lumMod val="25000"/>
                  </a:srgbClr>
                </a:solidFill>
              </a:rPr>
              <a:t>затруднения)  </a:t>
            </a: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                </a:t>
            </a:r>
          </a:p>
          <a:p>
            <a:pPr marL="0" lvl="0" indent="0" algn="ctr">
              <a:buNone/>
            </a:pPr>
            <a:r>
              <a:rPr lang="ru-RU" sz="3000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                         </a:t>
            </a:r>
            <a:endParaRPr lang="ru-RU" sz="3000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 algn="ctr">
              <a:buNone/>
            </a:pP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                                 </a:t>
            </a:r>
            <a:endParaRPr lang="ru-RU" sz="3000" b="1" dirty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                               </a:t>
            </a:r>
            <a:endParaRPr lang="ru-RU" sz="30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6634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CBD50B"/>
          </a:soli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РЕГИОНАЛЬНЫЙ УРОВЕНЬ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Приоритет</a:t>
            </a:r>
            <a:r>
              <a:rPr lang="ru-RU" b="1" i="1" u="sng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: развитие кадрового потенциала региональной системы образования</a:t>
            </a:r>
            <a:endParaRPr lang="ru-RU" sz="3000" b="1" dirty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2400" b="1" i="1" u="sng" dirty="0" smtClean="0">
                <a:solidFill>
                  <a:srgbClr val="BBE0E3">
                    <a:lumMod val="25000"/>
                  </a:srgbClr>
                </a:solidFill>
              </a:rPr>
              <a:t>Для этого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региональная стратегия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развития кадрового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потенциала                 ПРИОРИТЕТЫ!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ЦЕЛЕВЫЕ ОРИЕНТИРЫ оценки качества - дифференцированный подход: профессиональные дефициты </a:t>
            </a: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</a:rPr>
              <a:t>сегодняшнего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дня (на основе национальных оценочных процедур) и </a:t>
            </a:r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</a:rPr>
              <a:t>завтрашнего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дня (</a:t>
            </a:r>
            <a:r>
              <a:rPr lang="ru-RU" sz="2400" b="1" dirty="0" err="1" smtClean="0">
                <a:solidFill>
                  <a:srgbClr val="BBE0E3">
                    <a:lumMod val="25000"/>
                  </a:srgbClr>
                </a:solidFill>
              </a:rPr>
              <a:t>профстандарт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педагога, «Навыки 21 века» как основа МСИ)                  межуровневое распределение задач и процессов ПК     при методической, информационной и информационной поддержке с регионального уровня                                                </a:t>
            </a:r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411760" y="3356992"/>
            <a:ext cx="978408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450694" y="5589240"/>
            <a:ext cx="978408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CBD50B"/>
          </a:soli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РЕГИОНАЛЬНЫЙ УРОВЕНЬ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endParaRPr lang="ru-RU" sz="2800" b="1" i="1" u="sng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Приоритет</a:t>
            </a:r>
            <a:r>
              <a:rPr lang="ru-RU" b="1" i="1" u="sng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: развитие кадрового потенциала региональной системы образования</a:t>
            </a:r>
          </a:p>
          <a:p>
            <a:pPr marL="0" lvl="0" indent="0">
              <a:buNone/>
            </a:pPr>
            <a:endParaRPr lang="ru-RU" sz="3000" b="1" dirty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Для этого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: 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      формирование новых компетенций: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оценочной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BBE0E3">
                    <a:lumMod val="25000"/>
                  </a:srgbClr>
                </a:solidFill>
              </a:rPr>
              <a:t>э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кспертной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аналитической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консалтинговой         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</a:t>
            </a:r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CBD50B"/>
          </a:soli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РЕГИОНАЛЬНЫЙ УРОВЕНЬ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Приоритет</a:t>
            </a:r>
            <a:r>
              <a:rPr lang="ru-RU" b="1" i="1" u="sng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: развитие кадрового потенциала региональной системы образования</a:t>
            </a:r>
          </a:p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Для этого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: </a:t>
            </a:r>
          </a:p>
          <a:p>
            <a:pPr marL="0" lvl="0" indent="0">
              <a:buNone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      изменение подхода к выбору контингента для ПК в области оценки и обеспечения качества: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BBE0E3">
                    <a:lumMod val="25000"/>
                  </a:srgbClr>
                </a:solidFill>
              </a:rPr>
              <a:t>у</a:t>
            </a:r>
            <a:r>
              <a:rPr lang="ru-RU" sz="2800" b="1" i="1" dirty="0" smtClean="0">
                <a:solidFill>
                  <a:srgbClr val="BBE0E3">
                    <a:lumMod val="25000"/>
                  </a:srgbClr>
                </a:solidFill>
              </a:rPr>
              <a:t>чителя для освоения дополнительных компетенций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700" b="1" i="1" dirty="0">
                <a:solidFill>
                  <a:srgbClr val="BBE0E3">
                    <a:lumMod val="25000"/>
                  </a:srgbClr>
                </a:solidFill>
              </a:rPr>
              <a:t>р</a:t>
            </a:r>
            <a:r>
              <a:rPr lang="ru-RU" sz="2700" b="1" i="1" dirty="0" smtClean="0">
                <a:solidFill>
                  <a:srgbClr val="BBE0E3">
                    <a:lumMod val="25000"/>
                  </a:srgbClr>
                </a:solidFill>
              </a:rPr>
              <a:t>уководители предметных </a:t>
            </a:r>
            <a:r>
              <a:rPr lang="ru-RU" sz="2700" b="1" i="1" dirty="0" err="1" smtClean="0">
                <a:solidFill>
                  <a:srgbClr val="BBE0E3">
                    <a:lumMod val="25000"/>
                  </a:srgbClr>
                </a:solidFill>
              </a:rPr>
              <a:t>методобъединений</a:t>
            </a:r>
            <a:endParaRPr lang="ru-RU" sz="2700" b="1" i="1" dirty="0" smtClean="0">
              <a:solidFill>
                <a:srgbClr val="BBE0E3">
                  <a:lumMod val="25000"/>
                </a:srgb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BBE0E3">
                    <a:lumMod val="25000"/>
                  </a:srgbClr>
                </a:solidFill>
              </a:rPr>
              <a:t>р</a:t>
            </a:r>
            <a:r>
              <a:rPr lang="ru-RU" sz="2800" b="1" i="1" dirty="0" smtClean="0">
                <a:solidFill>
                  <a:srgbClr val="BBE0E3">
                    <a:lumMod val="25000"/>
                  </a:srgbClr>
                </a:solidFill>
              </a:rPr>
              <a:t>аботники муниципальных методических служб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BBE0E3">
                    <a:lumMod val="25000"/>
                  </a:srgbClr>
                </a:solidFill>
              </a:rPr>
              <a:t>м</a:t>
            </a:r>
            <a:r>
              <a:rPr lang="ru-RU" sz="2800" b="1" i="1" dirty="0" smtClean="0">
                <a:solidFill>
                  <a:srgbClr val="BBE0E3">
                    <a:lumMod val="25000"/>
                  </a:srgbClr>
                </a:solidFill>
              </a:rPr>
              <a:t>униципальные команды </a:t>
            </a:r>
          </a:p>
        </p:txBody>
      </p:sp>
    </p:spTree>
    <p:extLst>
      <p:ext uri="{BB962C8B-B14F-4D97-AF65-F5344CB8AC3E}">
        <p14:creationId xmlns:p14="http://schemas.microsoft.com/office/powerpoint/2010/main" val="1852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CBD50B"/>
          </a:soli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РЕГИОНАЛЬНЫЙ УРОВЕНЬ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Приоритет</a:t>
            </a:r>
            <a:r>
              <a:rPr lang="ru-RU" b="1" i="1" u="sng" dirty="0" smtClean="0">
                <a:solidFill>
                  <a:srgbClr val="BBE0E3">
                    <a:lumMod val="25000"/>
                  </a:srgbClr>
                </a:solidFill>
              </a:rPr>
              <a:t> </a:t>
            </a: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: развитие кадрового потенциала региональной системы образования</a:t>
            </a:r>
          </a:p>
          <a:p>
            <a:pPr marL="0" lvl="0" indent="0">
              <a:buNone/>
            </a:pPr>
            <a:endParaRPr lang="ru-RU" sz="3000" b="1" dirty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Ресурсы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BBE0E3">
                    <a:lumMod val="25000"/>
                  </a:srgbClr>
                </a:solidFill>
              </a:rPr>
              <a:t>госзадание</a:t>
            </a:r>
            <a:endParaRPr lang="ru-RU" sz="28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BBE0E3">
                    <a:lumMod val="25000"/>
                  </a:srgbClr>
                </a:solidFill>
              </a:rPr>
              <a:t>ц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елевые программы, проекты </a:t>
            </a:r>
            <a:r>
              <a:rPr lang="ru-RU" sz="2800" b="1" i="1" dirty="0" smtClean="0">
                <a:solidFill>
                  <a:srgbClr val="BBE0E3">
                    <a:lumMod val="25000"/>
                  </a:srgbClr>
                </a:solidFill>
              </a:rPr>
              <a:t>(активность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!)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кооперация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BBE0E3">
                    <a:lumMod val="25000"/>
                  </a:srgbClr>
                </a:solidFill>
              </a:rPr>
              <a:t>с</a:t>
            </a:r>
            <a:r>
              <a:rPr lang="ru-RU" sz="2800" b="1" dirty="0" smtClean="0">
                <a:solidFill>
                  <a:srgbClr val="BBE0E3">
                    <a:lumMod val="25000"/>
                  </a:srgbClr>
                </a:solidFill>
              </a:rPr>
              <a:t>етевое взаимодействие  ИПК        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                                             </a:t>
            </a:r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340768"/>
          </a:xfrm>
          <a:solidFill>
            <a:srgbClr val="00B0F0"/>
          </a:solidFill>
        </p:spPr>
        <p:txBody>
          <a:bodyPr/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Calibri" panose="020F0502020204030204" pitchFamily="34" charset="0"/>
              </a:rPr>
              <a:t>ФЕДЕРАЛЬНЫЙ УРОВЕНЬ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FFCC"/>
          </a:solidFill>
        </p:spPr>
        <p:txBody>
          <a:bodyPr/>
          <a:lstStyle/>
          <a:p>
            <a:pPr marL="0" lvl="0" indent="0">
              <a:buNone/>
            </a:pPr>
            <a:r>
              <a:rPr lang="ru-RU" sz="2800" b="1" i="1" u="sng" dirty="0" smtClean="0">
                <a:solidFill>
                  <a:srgbClr val="BBE0E3">
                    <a:lumMod val="25000"/>
                  </a:srgbClr>
                </a:solidFill>
              </a:rPr>
              <a:t>Цель – формирование единого образовательного пространства ПК</a:t>
            </a:r>
            <a:r>
              <a:rPr lang="ru-RU" sz="3000" b="1" dirty="0" smtClean="0">
                <a:solidFill>
                  <a:srgbClr val="BBE0E3">
                    <a:lumMod val="25000"/>
                  </a:srgbClr>
                </a:solidFill>
              </a:rPr>
              <a:t>:</a:t>
            </a:r>
            <a:endParaRPr lang="ru-RU" sz="3000" b="1" dirty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ru-RU" sz="2400" b="1" u="sng" dirty="0" smtClean="0">
                <a:solidFill>
                  <a:srgbClr val="BBE0E3">
                    <a:lumMod val="25000"/>
                  </a:srgbClr>
                </a:solidFill>
              </a:rPr>
              <a:t>Задачи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:</a:t>
            </a:r>
            <a:endParaRPr lang="ru-RU" sz="2400" b="1" dirty="0">
              <a:solidFill>
                <a:srgbClr val="BBE0E3">
                  <a:lumMod val="25000"/>
                </a:srgbClr>
              </a:solidFill>
            </a:endParaRPr>
          </a:p>
          <a:p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</a:rPr>
              <a:t>Координационные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: взаимодействие с заказчиками федерального уровня (РОН, РАО, </a:t>
            </a:r>
            <a:r>
              <a:rPr lang="ru-RU" sz="2400" b="1" dirty="0" err="1" smtClean="0">
                <a:solidFill>
                  <a:srgbClr val="BBE0E3">
                    <a:lumMod val="25000"/>
                  </a:srgbClr>
                </a:solidFill>
              </a:rPr>
              <a:t>Минобрнауки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, региональными ИПК и др.)</a:t>
            </a:r>
          </a:p>
          <a:p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</a:rPr>
              <a:t>Концептуальные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: «перевод» внешнего запроса  на профессиональный язык системы ПК</a:t>
            </a:r>
          </a:p>
          <a:p>
            <a:r>
              <a:rPr lang="ru-RU" sz="2400" b="1" i="1" dirty="0" smtClean="0">
                <a:solidFill>
                  <a:srgbClr val="BBE0E3">
                    <a:lumMod val="25000"/>
                  </a:srgbClr>
                </a:solidFill>
              </a:rPr>
              <a:t>Научно-методические</a:t>
            </a:r>
            <a:r>
              <a:rPr lang="ru-RU" sz="2400" b="1" dirty="0" smtClean="0">
                <a:solidFill>
                  <a:srgbClr val="BBE0E3">
                    <a:lumMod val="25000"/>
                  </a:srgbClr>
                </a:solidFill>
              </a:rPr>
              <a:t>: разработка и трансляция в регионы методических подходов, комплектов методических ресурсов для повышения квалификации педагогов с учетом результатов оценочных процедур</a:t>
            </a:r>
          </a:p>
          <a:p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  <a:p>
            <a:endParaRPr lang="ru-RU" sz="2400" b="1" dirty="0" smtClean="0">
              <a:solidFill>
                <a:srgbClr val="BBE0E3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55299" name="Rectangle 3" descr="Розов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224588"/>
          </a:xfr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pPr algn="ctr">
              <a:buFontTx/>
              <a:buNone/>
            </a:pPr>
            <a:r>
              <a:rPr lang="ru-RU" sz="5400" b="1" i="1"/>
              <a:t>С П А С И Б 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312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9_Оформление по умолчанию</vt:lpstr>
      <vt:lpstr>Перспективные задачи повышения  квалификации  педагогических работников  с учетом результатов оценочных процедур  Пуденко Т.И., д.э.н.,  директор Центра мониторинга и оценки качества образования АПКиППРО   16-17 февраля  2017г.</vt:lpstr>
      <vt:lpstr>МНОГОУРОВНЕВАЯ СИСТЕМА ПК </vt:lpstr>
      <vt:lpstr>МУНИЦИПАЛЬНЫЙ УРОВЕНЬ и ШКОЛА</vt:lpstr>
      <vt:lpstr>РЕГИОНАЛЬНЫЙ УРОВЕНЬ</vt:lpstr>
      <vt:lpstr>РЕГИОНАЛЬНЫЙ УРОВЕНЬ</vt:lpstr>
      <vt:lpstr>РЕГИОНАЛЬНЫЙ УРОВЕНЬ</vt:lpstr>
      <vt:lpstr>РЕГИОНАЛЬНЫЙ УРОВЕНЬ</vt:lpstr>
      <vt:lpstr>ФЕДЕРАЛЬНЫЙ УРОВЕНЬ</vt:lpstr>
      <vt:lpstr>Презентация PowerPoint</vt:lpstr>
    </vt:vector>
  </TitlesOfParts>
  <Company>---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 введением профильного обучения на третьей ступени общего образования</dc:title>
  <dc:creator>Mama</dc:creator>
  <cp:lastModifiedBy>Пуденко</cp:lastModifiedBy>
  <cp:revision>243</cp:revision>
  <cp:lastPrinted>2016-12-20T07:34:30Z</cp:lastPrinted>
  <dcterms:created xsi:type="dcterms:W3CDTF">2007-10-23T21:01:19Z</dcterms:created>
  <dcterms:modified xsi:type="dcterms:W3CDTF">2017-02-17T01:01:24Z</dcterms:modified>
</cp:coreProperties>
</file>