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352" r:id="rId2"/>
    <p:sldId id="358" r:id="rId3"/>
    <p:sldId id="374" r:id="rId4"/>
    <p:sldId id="372" r:id="rId5"/>
    <p:sldId id="359" r:id="rId6"/>
    <p:sldId id="366" r:id="rId7"/>
    <p:sldId id="375" r:id="rId8"/>
    <p:sldId id="360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402" r:id="rId21"/>
    <p:sldId id="403" r:id="rId22"/>
    <p:sldId id="361" r:id="rId23"/>
    <p:sldId id="396" r:id="rId24"/>
    <p:sldId id="397" r:id="rId25"/>
    <p:sldId id="398" r:id="rId26"/>
    <p:sldId id="399" r:id="rId27"/>
    <p:sldId id="400" r:id="rId28"/>
    <p:sldId id="401" r:id="rId29"/>
    <p:sldId id="404" r:id="rId30"/>
    <p:sldId id="405" r:id="rId31"/>
    <p:sldId id="406" r:id="rId32"/>
    <p:sldId id="362" r:id="rId33"/>
    <p:sldId id="367" r:id="rId34"/>
    <p:sldId id="368" r:id="rId35"/>
    <p:sldId id="369" r:id="rId36"/>
    <p:sldId id="394" r:id="rId37"/>
    <p:sldId id="392" r:id="rId38"/>
    <p:sldId id="393" r:id="rId39"/>
    <p:sldId id="370" r:id="rId40"/>
    <p:sldId id="395" r:id="rId41"/>
    <p:sldId id="365" r:id="rId42"/>
    <p:sldId id="363" r:id="rId43"/>
    <p:sldId id="364" r:id="rId44"/>
    <p:sldId id="35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3563" autoAdjust="0"/>
  </p:normalViewPr>
  <p:slideViewPr>
    <p:cSldViewPr>
      <p:cViewPr varScale="1">
        <p:scale>
          <a:sx n="105" d="100"/>
          <a:sy n="105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2A2CA-9B39-4486-9BE5-A7631B7A2E34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3B4A-4B39-48EA-80FE-172EA3B36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8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8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6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0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6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6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3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2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8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80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7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22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2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76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6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1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41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93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7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39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53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7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57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16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23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04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62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24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74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20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27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31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454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27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2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21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55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3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98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4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0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3B4A-4B39-48EA-80FE-172EA3B36C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4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0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5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2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7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614D-67B9-4F4A-AB3B-6991951876A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005B-07A5-4EF8-9F0D-DAF1F2FED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kndpp@obrnadzor.gov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unkozhapov@obrnadzor.gov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alytics@fioco.r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84976" cy="4320480"/>
          </a:xfrm>
        </p:spPr>
        <p:txBody>
          <a:bodyPr>
            <a:noAutofit/>
          </a:bodyPr>
          <a:lstStyle/>
          <a:p>
            <a:r>
              <a:rPr lang="ru-RU" sz="2800" b="1" dirty="0"/>
              <a:t>Информационная система, обеспечивающая автоматизацию контрольно-надзорной деятельности за органами государственной власти субъектов Российской Федерации, исполняющими переданные полномочия Российской Федерации в сфере </a:t>
            </a:r>
            <a:r>
              <a:rPr lang="ru-RU" sz="2800" b="1" dirty="0" smtClean="0"/>
              <a:t>образования и полномочия Российской Федерации по подтверждению документов об ученых степенях и ученых званиях (ИС АКНДПП)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2533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927137"/>
            <a:ext cx="6300563" cy="46022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2. Заполнение общих сведений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10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377" y="1477563"/>
            <a:ext cx="8884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кнопки (шаг 1) создается карточка заявления.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Вторым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шагом является заполнение раздела «Общие сведения». В данном разделе необходимо заполнить обязательные поля, в том числе: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заявления» (предоставление лицензии, переоформление, выдача дубликата и др.);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«Тип заявителя» (юр. лицо/ИП);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«Заявитель» (необходимо выбрать заявителя из списка имеющихся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создать нового). После заполнения всех полей, необходимо нажать кнопку «Сохранить».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58" y="3785887"/>
            <a:ext cx="6696744" cy="268406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24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11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294" y="1318315"/>
            <a:ext cx="8884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сохранения карточки (шаг 2), появляются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дополнительные поля, которые необходимо заполнить, в т.ч.: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обращения - может быть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одной причины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текущей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- выбор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из реестра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новую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лицензию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случае, когда переоформляется только приложение у лицензии, необходимо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«нет»,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завершению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будет добавлено новое приложение к существующей лицензии.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4681" b="9236"/>
          <a:stretch/>
        </p:blipFill>
        <p:spPr>
          <a:xfrm>
            <a:off x="790138" y="3674190"/>
            <a:ext cx="7823018" cy="275293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2421" y="886267"/>
            <a:ext cx="6660603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3.Внесение уточняющих сведений</a:t>
            </a: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903704"/>
            <a:ext cx="6660603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4. Указание соискателей лицензии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12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191" y="1476047"/>
            <a:ext cx="8670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сохранения сведений в разделе «Общие сведения» (шаг 3), необходимо добавить всех заявителей, указанных в заявлении. Для этого необходимо перейти в раздел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«Заявители на лицензирование».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данном разделе автоматически подтягивается организация и её филиалы (либо информация по ИП, если заявитель ИП). При необходимости, состав соискателей лицензии может быть скорректирован.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0772"/>
          <a:stretch/>
        </p:blipFill>
        <p:spPr>
          <a:xfrm>
            <a:off x="611578" y="3312114"/>
            <a:ext cx="8136903" cy="314475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2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08720"/>
            <a:ext cx="6948635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5. Внесение сведений о соискателе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13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484784"/>
            <a:ext cx="8541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формирования перечня заявителей (шаг 4), необходимо отредактировать сведения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каждому соискателю лицензии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необходимо зайти в карточку заявителя в режиме редактирования и внести изменения на вкладках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– корректировка информации об организации или ИП (Наименование, ИНН, ОГРН, контактную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и др.)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Лицензируемые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– корректировка лицензируемых уровней образования и/или лицензируемых образовательных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осуществления образовательной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08720"/>
            <a:ext cx="6876627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</a:t>
            </a:r>
            <a:r>
              <a:rPr lang="ru-RU" sz="2000" b="1" dirty="0">
                <a:cs typeface="Arial" pitchFamily="34" charset="0"/>
              </a:rPr>
              <a:t>6</a:t>
            </a:r>
            <a:r>
              <a:rPr lang="ru-RU" sz="2000" b="1" dirty="0" smtClean="0">
                <a:cs typeface="Arial" pitchFamily="34" charset="0"/>
              </a:rPr>
              <a:t>. Внесение сведений по заявлению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14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10" y="2953813"/>
            <a:ext cx="8424971" cy="278390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980" y="1547126"/>
            <a:ext cx="8496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сведений о заявителях на лицензирование (шаг 5), необходимо заполнить информацию о документах заявления, уведомлениях заявителя, сведений о  результатах проверки заявителя на соответствующих вкладках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463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3" y="903204"/>
            <a:ext cx="6768751" cy="4198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7. Принятие решения по заявлению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15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28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принятия решения по заявлению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лицензирующим органом, в системе необходимо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соответствующее решение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вкладку «Решение по заявлению», внести сведения о распорядительном акте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кнопку «Создать решение».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11488"/>
          <a:stretch/>
        </p:blipFill>
        <p:spPr>
          <a:xfrm>
            <a:off x="562652" y="2875152"/>
            <a:ext cx="8090719" cy="345638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97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82756" y="894380"/>
            <a:ext cx="6876627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</a:t>
            </a:r>
            <a:r>
              <a:rPr lang="ru-RU" sz="2000" b="1" dirty="0">
                <a:cs typeface="Arial" pitchFamily="34" charset="0"/>
              </a:rPr>
              <a:t>8</a:t>
            </a:r>
            <a:r>
              <a:rPr lang="ru-RU" sz="2000" b="1" dirty="0" smtClean="0">
                <a:cs typeface="Arial" pitchFamily="34" charset="0"/>
              </a:rPr>
              <a:t>. Формирование макета лицензии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16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563" y="1813466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637" y="1490300"/>
            <a:ext cx="828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кнопки «Создать решение» (шаг 7) появится перечень заявителей и кнопка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«Выполнить переоформление»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7" y="2452507"/>
            <a:ext cx="8433624" cy="352023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54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20914"/>
            <a:ext cx="6300563" cy="41985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9. Внесение сведений в макет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17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82" y="1334085"/>
            <a:ext cx="8469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на кнопку «Выполнить переоформление» (шаг 8) система автоматически перенаправляет на вкладку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«Выданные лицензии»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отображается макет лицензии.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корректировки сведений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макете лицензии необходимо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в карточку макета лицензии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 выполнения корректировок необходимо нажать кнопку «Сохранить».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87" y="3088411"/>
            <a:ext cx="6192688" cy="33387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70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24510"/>
            <a:ext cx="6156547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10. Подписание лицензии ЭП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18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120" y="1397967"/>
            <a:ext cx="8469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передачи лицензии на подписание ЭП необходимо перейти в карточку лицензии в режиме чтения и нажать кнопку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«Отправить на подпись»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подписания ЭП происходит в разделе «На подпись» в подразделе «Лицензирование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82" y="2626609"/>
            <a:ext cx="6552695" cy="371909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1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08720"/>
            <a:ext cx="6300563" cy="43204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Процедуры реорганизации.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19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276" y="1556792"/>
            <a:ext cx="83252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Реорганизация в форме присоединения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системе это значит,  что существуют две отдельные организации (1 и 2), и происходит ситуация, что организация 2 присоединяется к организации 1 как филиал, то есть в системе получится одна лицензия с двумя приложениями.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Реорганизация в форме слияния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системе это значит, что организация 2 перестаёт существовать как юр. лицо, передаёт все полномочия организации 1, в том числе уровни образования и/или образовательные программы, а также адреса мест осуществления образовательной деятельности. На выходе получается одна организация, с одним приложением, в котором совмещены уровни образования и адреса мест осуществления образовательной деятельности обеих организаций. 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Реорганизация в форме выделения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аналогично процедуре предоставления лицензии – предоставление временной лицензии. В качестве заявителя в заявлении выступает филиал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244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324" y="1340767"/>
            <a:ext cx="8317161" cy="53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доступа к ИС АКНДПП органы исполнительной власти субъектов РФ, осуществляющие переданные полномочия РФ в сфере образования должны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и утвердить список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(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10 человек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установленному образцу,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Приложения 1 к письму Рособрнадзора от «03»  февраля 2017г. № 05-43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направить на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akndpp@obrnadzor.gov.ru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необходимости включения в список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сотрудников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 направить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отдельное письмо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включающее в себя список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установленного образца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обоснованием причины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включения дополнительного сотрудника.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25.01.2017г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были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направлены списки сотрудников, которым необходимо предоставить доступ в ИС АКНДПП, то необходимо продублировать эту информацию и оформить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требованиями Приложения 1 к письму Рособрнадзора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«03»  февраля 2017г. №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05-43.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процедуры регистрации на электронный адрес каждого сотрудника будут направлены реквизиты доступа к ИС АКНДПП.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полученный логин и пароль будет заблокирован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Регистрация в ИС АКНДПП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17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927941"/>
            <a:ext cx="6840760" cy="45126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/>
              <a:t>Реорганизация </a:t>
            </a:r>
            <a:r>
              <a:rPr lang="ru-RU" sz="2000" b="1" dirty="0"/>
              <a:t>в форме </a:t>
            </a:r>
            <a:r>
              <a:rPr lang="ru-RU" sz="2000" b="1" dirty="0" smtClean="0"/>
              <a:t>присоединения.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20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554" y="1484784"/>
            <a:ext cx="8379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провести процедуру реорганизации в форме присоединения необходимо в основном процессе лицензирования указать следующие сведения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2 выбрать тип заявления - Переоформление лицензии (другие причины);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3 указать причину подачи - Реорганизация лицензиата в форме присоединения.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4 заполнить раздел «Присоединяемые организации», в котором необходимо указать организацию, которая будет присоединена в форме филиала.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каждой выбранной присоединяемой организации провести шаг 5.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68" y="3246432"/>
            <a:ext cx="7721281" cy="320900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38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21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2" y="1482558"/>
            <a:ext cx="8469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провести процедуру реорганизации в форме слияния необходимо в основном процессе лицензирования указать следующие сведения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2 выбрать тип заявления - Переоформление лицензии (другие причины);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3 указать причину подачи - Реорганизация лицензиата в форме слияния.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шаге 4 заполнить раздел «Организации для слияния», указать организацию в поле «Слияние с заявителем».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каждой выбранной организации для слияния провести шаг 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кнопку «Произвести слияние»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47" y="3402846"/>
            <a:ext cx="7749368" cy="30242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927941"/>
            <a:ext cx="6840760" cy="45126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/>
              <a:t>Реорганизация </a:t>
            </a:r>
            <a:r>
              <a:rPr lang="ru-RU" sz="2000" b="1" dirty="0"/>
              <a:t>в форме </a:t>
            </a:r>
            <a:r>
              <a:rPr lang="ru-RU" sz="2000" b="1" dirty="0" smtClean="0"/>
              <a:t>слияния.</a:t>
            </a: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77" y="1412311"/>
            <a:ext cx="831716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раздела «Аккредитация»: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по аккредитации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Аккредитованные эксперты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Аккредитованные ЭО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22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3016"/>
            <a:ext cx="7704856" cy="228756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065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77" y="1412311"/>
            <a:ext cx="8317161" cy="12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12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добавить заявление, необходимо зайти в раздел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«Аккредитация»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«Заявления», затем нажать кнопку «Добавить», расположенную слева в верхней части экрана.</a:t>
            </a:r>
          </a:p>
          <a:p>
            <a:pPr marL="0" lvl="1" indent="0" eaLnBrk="1" hangingPunct="1">
              <a:lnSpc>
                <a:spcPct val="120000"/>
              </a:lnSpc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5616624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1 .Создание заявления.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23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29" y="2564904"/>
            <a:ext cx="7704856" cy="354463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4136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77" y="1412311"/>
            <a:ext cx="8317161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кнопки (шаг 1) создается карточка заявления. Вторым шагом является заполнение раздела «Общие сведения». В данном разделе необходимо заполнить обязательные поля, в том числе: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«Тип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на аккредитацию»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заявителя» (юр. лицо/ИП);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«Заявитель» (необходимо выбрать заявителя из списка имеющихся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системе). </a:t>
            </a:r>
          </a:p>
          <a:p>
            <a:pPr marL="0" indent="0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 всех полей, необходимо нажать кнопку «Сохранить».</a:t>
            </a:r>
          </a:p>
          <a:p>
            <a:pPr marL="0" lvl="1" indent="0" eaLnBrk="1" hangingPunct="1">
              <a:lnSpc>
                <a:spcPct val="120000"/>
              </a:lnSpc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480720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2. Заполнение заявления.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24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7" y="3573016"/>
            <a:ext cx="7902095" cy="25922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04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11560" y="1527252"/>
            <a:ext cx="8317161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сохранения карточки (шаг 2), появляются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дополнительные поля, которые необходимо заполнить, в т.ч.: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обращения - может быть выбрано более одной причины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текущей лицензии - выбор лицензии из реестра лицензий в системе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текущем свидетельстве об аккредитации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заявления на аккредитацию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20000"/>
              </a:lnSpc>
            </a:pP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3. Заполнение уточняющих сведений.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25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01008"/>
            <a:ext cx="5544616" cy="279052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283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11560" y="1527252"/>
            <a:ext cx="8317161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17463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сохранения сведений в разделе «Общие сведения» (шаг 3), необходимо добавить всех заявителей, указанных в заявлении. Для этого необходимо перейти в раздел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Заявители».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7463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7463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данном разделе автоматически подтягивается организация и её филиалы (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информация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ИП, если заявитель ИП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17463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необходимости, состав соискателей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скорректирован.</a:t>
            </a:r>
          </a:p>
          <a:p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4. Указание заявителей.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26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3" y="3601666"/>
            <a:ext cx="7706508" cy="200669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673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11560" y="1527252"/>
            <a:ext cx="83171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формирования перечня заявителей (шаг 4), необходимо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аккредитуемые уровни образования или УГС.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 зайти в карточку заявителя в режиме редактирования и внести изменения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подпунктах: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образования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УГС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5. Внесение сведений о соискателе.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27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710949"/>
            <a:ext cx="5632547" cy="271617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0956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6. </a:t>
            </a:r>
            <a:r>
              <a:rPr lang="ru-RU" sz="2000" b="1" dirty="0">
                <a:cs typeface="Arial" pitchFamily="34" charset="0"/>
              </a:rPr>
              <a:t>Внесение сведений по заявлению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28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100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сведений 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заявителях (шаг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5), необходимо заполнить информацию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членах экспертной группы,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на аккредитацию 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 вкладках заявления.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64904"/>
            <a:ext cx="8133500" cy="34056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61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Шаг 7. </a:t>
            </a:r>
            <a:r>
              <a:rPr lang="ru-RU" sz="2000" b="1" dirty="0">
                <a:cs typeface="Arial" pitchFamily="34" charset="0"/>
              </a:rPr>
              <a:t>Принятие решения по заявлению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29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100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принятия решения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заявлению,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необходимо создать соответствующее решение. Необходимо перейти на вкладку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«Решение по заявлению»,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сведения о распорядительном акте и нажать кнопку «Создать решение».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18" y="2768130"/>
            <a:ext cx="7492847" cy="355172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734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95536" y="1556792"/>
            <a:ext cx="8317161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повышения эффективности работы ИС АКНДПП Рособрнадзором в настоящее время проводится работа по актуализации и наполнению справочников.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февраля 2017 г.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письмом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 от «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08»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2017г. №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05-49 необходимо направить предложения по актуализации и наполнению  справочников на адреса электронной почты: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munkozhapov@obrnadzor.gov.ru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analytics@fioco.ru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Наполнение справочников ИС АКНДПП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074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</a:t>
            </a:r>
            <a:r>
              <a:rPr lang="ru-RU" sz="2000" b="1" dirty="0">
                <a:cs typeface="Arial" pitchFamily="34" charset="0"/>
              </a:rPr>
              <a:t>Шаг 8. Формирование макета </a:t>
            </a:r>
            <a:r>
              <a:rPr lang="ru-RU" sz="2000" b="1" dirty="0" smtClean="0">
                <a:cs typeface="Arial" pitchFamily="34" charset="0"/>
              </a:rPr>
              <a:t>свидетельства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30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100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заявлению, необходимо перейти в раздел «Свидетельство о государственной аккредитации» и создать макет свидетельства нажатием на кнопку «Добавить».</a:t>
            </a: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макет свидетельства автоматически будут внесены данные из заявления, далее необходимо заполнить поля карточки свидетельства.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9" y="3441368"/>
            <a:ext cx="8450216" cy="21957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113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08720"/>
            <a:ext cx="6552728" cy="57606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Аккредитация. </a:t>
            </a:r>
            <a:r>
              <a:rPr lang="ru-RU" sz="2000" b="1" dirty="0">
                <a:cs typeface="Arial" pitchFamily="34" charset="0"/>
              </a:rPr>
              <a:t>Шаг </a:t>
            </a:r>
            <a:r>
              <a:rPr lang="ru-RU" sz="2000" b="1" dirty="0" smtClean="0">
                <a:cs typeface="Arial" pitchFamily="34" charset="0"/>
              </a:rPr>
              <a:t>9. </a:t>
            </a:r>
            <a:r>
              <a:rPr lang="ru-RU" sz="2000" b="1" dirty="0">
                <a:cs typeface="Arial" pitchFamily="34" charset="0"/>
              </a:rPr>
              <a:t>Подписание </a:t>
            </a:r>
            <a:r>
              <a:rPr lang="ru-RU" sz="2000" b="1" dirty="0" smtClean="0">
                <a:cs typeface="Arial" pitchFamily="34" charset="0"/>
              </a:rPr>
              <a:t>свидетельства </a:t>
            </a:r>
            <a:r>
              <a:rPr lang="ru-RU" sz="2000" b="1" dirty="0">
                <a:cs typeface="Arial" pitchFamily="34" charset="0"/>
              </a:rPr>
              <a:t>ЭП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31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8100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передачи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 о государственной аккредитации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подписание ЭП необходимо перейти в карточку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чтения и нажать кнопку «Отправить на подпись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процесс подписания ЭП происходит в разделе «На подпись» в подразделе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«Аккредитация».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69" y="3212976"/>
            <a:ext cx="6869345" cy="306634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5864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412776"/>
            <a:ext cx="8317161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раздела «Контроль (надзор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Внеплановые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Предписания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Аттестованные эксперты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Аттестованные ЭО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Контроль (надзор)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32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20" y="3766666"/>
            <a:ext cx="7272808" cy="25093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4382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93239" y="1753632"/>
            <a:ext cx="2232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Добавляем годовой план, нажатием на кнопку «Добавить».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Контроль (надзор). Годовые планы.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33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4" y="1498144"/>
            <a:ext cx="5751847" cy="16767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4" y="5566366"/>
            <a:ext cx="6131197" cy="91886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6698" y="2966898"/>
            <a:ext cx="241468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карточку.</a:t>
            </a:r>
          </a:p>
          <a:p>
            <a:pPr marL="0" lvl="1" indent="0" eaLnBrk="1" hangingPunct="1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поля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заполняются автоматически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проверок, включенных в план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плановых проверок, включенных в план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завершено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внеплановых проверок в плановом году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завершено</a:t>
            </a: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5833" y="5674493"/>
            <a:ext cx="23855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Добавляем файлы годового плана. Подписываем файлы.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53" y="3253814"/>
            <a:ext cx="4968556" cy="22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54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1605" y="1403792"/>
            <a:ext cx="85029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Добавляем плановую или внеплановую проверку.</a:t>
            </a: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содержит следующие вкладки: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6558668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Плановые и внеплановые проверки.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34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61" y="3414685"/>
            <a:ext cx="5945183" cy="295232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00153" y="2019345"/>
            <a:ext cx="43461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подготавливаемые по проверке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необходимые для проведения проверки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сведений в ГИС Надзора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9002" y="2019345"/>
            <a:ext cx="4302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и согласование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проведению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проверки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основания проведения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1883922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96002" y="1628800"/>
            <a:ext cx="8468521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электронного документа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передаются в соответствии 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15 Постановления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20 августа 2013 г. № 719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государственной информационной системе государственного надзора в сфере образования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форме электронного документа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передавать в виде файлов в форматах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передать: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годового плана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документов проверки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документов предписаний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6558668" cy="58113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форме электронного документа.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35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1888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1604" y="1628800"/>
            <a:ext cx="846852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годового плана.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Вкладка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«Годовые планы» -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«Файлы годового плана проверок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статус «Документ готов к передаче»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«Статус передачи документов по государственному контролю (надзору)». Далее 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вкладку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«Годовые планы»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нажать на кнопку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«Подписать файлы годового плана»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произвести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подписание. Можно подписывать сразу несколько файлов годового плана.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6558668" cy="58113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форме электронного документа.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36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48" y="2276872"/>
            <a:ext cx="5688632" cy="270816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285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09081" y="1484784"/>
            <a:ext cx="846852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документов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проверки. </a:t>
            </a: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Вкладка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«Плановые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Внеплановые» -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«Документы, подготавливаемые по проверке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переданы как в составе текстовой информации по проверке, так и отдельно от нее.</a:t>
            </a:r>
          </a:p>
          <a:p>
            <a:pPr marL="0" lvl="1" indent="0" eaLnBrk="1" hangingPunct="1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статус «Документ готов к передаче»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«Статус передачи документов по государственному контролю (надзору)». Далее 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вкладку «Передача сведений в ГИС Надзора»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перейти в режим чтения нажатием кнопки «Сохранить», появится кнопка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«Подписать сведения о проверке»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нажать на нее и произвести подписание.</a:t>
            </a: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6558668" cy="58113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форме электронного документа.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37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1" y="2447573"/>
            <a:ext cx="6990165" cy="218281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8955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1604" y="1628800"/>
            <a:ext cx="84685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предписания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Вкладка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«Плановые/Внеплановые» -&gt; «Результаты проверки» -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«Выданные предписания» -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«Документы предписания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предписания могут быть переданы как в составе текстовой информации по проверке, так и отдельно от нее.</a:t>
            </a:r>
          </a:p>
          <a:p>
            <a:pPr marL="0" lvl="1" indent="0" eaLnBrk="1" hangingPunct="1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статус «Документ готов к передаче»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«Статус передачи документов по государственному контролю (надзору)». Далее необходимо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вкладку «Передача сведений в ГИС Надзора»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перейти в режим чтения нажатием кнопки «Сохранить», появится кнопка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«Подписать сведения о проверке»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нажать на нее и произвести подписание.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6558668" cy="58113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форме электронного документа.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38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3" y="2501989"/>
            <a:ext cx="8060184" cy="18814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7916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1604" y="1412776"/>
            <a:ext cx="846852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текстовой форме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передаются в соответствии с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13 Постановления  Правительства РФ от 20 августа 2013 г. № 719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государственной информационной системе государственного надзора в сфере образования».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сведений, подлежащих внесению в ГИС Надзора </a:t>
            </a:r>
            <a:r>
              <a:rPr lang="ru-RU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текстовой форме.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органа контроля и надзора субъекта РФ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органов местного самоуправления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организаций, включая их филиалы, полномочия по государственному контролю (надзору) за деятельностью которых исполняет уполномоченный орган субъекта РФ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индивидуальных предпринимателей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планирования и согласования проверок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результатов проверки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выданных предписаний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устранении нарушений по выданным предписаниям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мер, принятых в связи с неисполнением предписаний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обращении физических и (или) юридических лиц с жалобами на действия (бездействие) должностных лиц региональных объектов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7134732" cy="43712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текстовой форме.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39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378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269751"/>
            <a:ext cx="2952328" cy="142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Основное меню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4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2" y="2852936"/>
            <a:ext cx="8484288" cy="32420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88865" y="1637446"/>
            <a:ext cx="2952328" cy="10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(надзор)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подпись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508104" y="1717467"/>
            <a:ext cx="2952328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</a:t>
            </a:r>
          </a:p>
          <a:p>
            <a:pPr lvl="1" eaLnBrk="1" hangingPunct="1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61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1604" y="1412776"/>
            <a:ext cx="846852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сведений в текстовом виде необходимо перейти во вкладку проверки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«Передача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в ГИС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Надзора».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сведений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текстовой форме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установить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сведений по государственному контролю (надзору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изменении (дополнении) сведений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проверке, сведения должны быть переданы повторно. Сведения по проверке каждый раз передаются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объеме установленном статусом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Если одни и те же сведения передавались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раз, то актуальными считаются сведения,  переданные в последний раз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604" y="903648"/>
            <a:ext cx="7134732" cy="43712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Контроль (надзор). </a:t>
            </a:r>
            <a:r>
              <a:rPr lang="ru-RU" sz="2000" b="1" dirty="0" smtClean="0"/>
              <a:t>Подписание сведений в текстовой форме.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8424" y="6427121"/>
            <a:ext cx="576099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40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84" y="3633858"/>
            <a:ext cx="7772560" cy="263428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1340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365429"/>
            <a:ext cx="8317161" cy="6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«Обращения»: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обращений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Обращения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41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67957"/>
            <a:ext cx="5859592" cy="295904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21179" y="5061144"/>
            <a:ext cx="8317161" cy="15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eaLnBrk="1" hangingPunct="1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с видом «Жалобы на действие (бездействие) должностных лиц региональных объектов проверки» должны быть подписаны и переданы в ГИС Надзора в соответствии с требованиями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13 Постановления  Правительства РФ от 20 августа 2013 г. № 719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государственной информационной системе государственного надзора в сфере образования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72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653607"/>
            <a:ext cx="831716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раздела «На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подпись»: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Лицензирование</a:t>
            </a:r>
          </a:p>
          <a:p>
            <a:pPr marL="0" lvl="1" indent="0" eaLnBrk="1" hangingPunct="1">
              <a:lnSpc>
                <a:spcPct val="120000"/>
              </a:lnSpc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раздел предназначен для подписания сведений лицом ответственным за подписание.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На подпись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42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17032"/>
            <a:ext cx="8136904" cy="15368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433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367910"/>
            <a:ext cx="8317161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«Отчеты»: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сбора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Отчеты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43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9" y="2207965"/>
            <a:ext cx="8232330" cy="407467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5329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51520" y="2996952"/>
            <a:ext cx="8640960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324" y="1333398"/>
            <a:ext cx="8317161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раздела «Сведения»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РОИВ (внесение и корректировка)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(только просмотр)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 (только просмотр)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органы (внесение и корректировка)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просмотр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документы (внесение и корректировка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Сведения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5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4" y="3645024"/>
            <a:ext cx="7622331" cy="267080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361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544" y="1321207"/>
            <a:ext cx="8317161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«Администрирование»: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РОИВ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Муниципалитеты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органы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</a:t>
            </a:r>
          </a:p>
          <a:p>
            <a:pPr marL="0" lvl="1" indent="0" eaLnBrk="1" hangingPunct="1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раздел предназначен для корректировки сведений, включенных в меню раздела.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Администрирование</a:t>
            </a:r>
            <a:endParaRPr lang="ru-RU" sz="2000" b="1" dirty="0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460432" y="6427121"/>
            <a:ext cx="504091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6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6" y="4085041"/>
            <a:ext cx="8535416" cy="22172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597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7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251" y="1340767"/>
            <a:ext cx="85412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АКНДПП реализована автоматизация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бизнес-процесса лицензирования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деятельности. В процессе проведения процедуры (рассмотрения заявления на лицензирование) в системе автоматически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выполняются следующие операции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реестр ОО добавляется новая организация, если выполняется процедура первичного получения лицензии (для ИП соответственно в реестр ИП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устаревших лицензий и приложений автоматически проставляется статус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«Действует»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действует»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 проведения процедуры ликвидации, слияния – также проставляется статус у ОО или ИП – «Не действует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процесс проведения процедуры лицензирования осуществляется в разделе «Заявления». Далее как наиболее общий случай будет описан пример рассмотрения заявления на переоформление лицензии в связи с открытием новых образовательных программ.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08720"/>
            <a:ext cx="4860403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Лицензирование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0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67323" y="1570050"/>
            <a:ext cx="831716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в очереди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908720"/>
            <a:ext cx="6480720" cy="43204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Лицензирование</a:t>
            </a:r>
            <a:r>
              <a:rPr lang="ru-RU" sz="2000" b="1" dirty="0"/>
              <a:t>. Меню раздела «Лицензирование»</a:t>
            </a: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04448" y="6427121"/>
            <a:ext cx="360075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8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23" y="3212976"/>
            <a:ext cx="8339859" cy="230425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24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4238" y="908720"/>
            <a:ext cx="5292451" cy="50405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Лицензирование. </a:t>
            </a:r>
            <a:r>
              <a:rPr lang="ru-RU" sz="2000" b="1" dirty="0" smtClean="0">
                <a:cs typeface="Arial" pitchFamily="34" charset="0"/>
              </a:rPr>
              <a:t>Шаг 1. Создание заявления 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532440" y="6427121"/>
            <a:ext cx="432083" cy="386255"/>
          </a:xfrm>
        </p:spPr>
        <p:txBody>
          <a:bodyPr/>
          <a:lstStyle/>
          <a:p>
            <a:fld id="{AD9BD290-68B6-294B-A4DA-102CC61B0E23}" type="slidenum">
              <a:rPr lang="ru-RU" sz="1400" b="1" dirty="0" smtClean="0">
                <a:solidFill>
                  <a:srgbClr val="002060"/>
                </a:solidFill>
                <a:latin typeface="+mj-lt"/>
              </a:rPr>
              <a:pPr/>
              <a:t>9</a:t>
            </a:fld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251" y="1628800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" y="2544543"/>
            <a:ext cx="7859129" cy="388257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9836" y="1494631"/>
            <a:ext cx="770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того, чтобы добавить заявление, необходимо зайти в раздел «Лицензирование» – «Заявления», затем нажать кнопку «Добавить», расположенную слева в верхней части экрана.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899592" y="3549728"/>
            <a:ext cx="576064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2771</Words>
  <Application>Microsoft Office PowerPoint</Application>
  <PresentationFormat>Экран (4:3)</PresentationFormat>
  <Paragraphs>378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Wingdings</vt:lpstr>
      <vt:lpstr>Тема Office</vt:lpstr>
      <vt:lpstr>Информационная система, обеспечивающая автоматизацию контрольно-надзорной деятельности за органами государственной власти субъектов Российской Федерации, исполняющими переданные полномочия Российской Федерации в сфере образования и полномочия Российской Федерации по подтверждению документов об ученых степенях и ученых званиях (ИС АКНДПП)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2015-09-04T09:12:07Z</dcterms:created>
  <dcterms:modified xsi:type="dcterms:W3CDTF">2017-02-16T11:09:27Z</dcterms:modified>
</cp:coreProperties>
</file>