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1"/>
  </p:handoutMasterIdLst>
  <p:sldIdLst>
    <p:sldId id="256" r:id="rId2"/>
    <p:sldId id="278" r:id="rId3"/>
    <p:sldId id="287" r:id="rId4"/>
    <p:sldId id="292" r:id="rId5"/>
    <p:sldId id="294" r:id="rId6"/>
    <p:sldId id="288" r:id="rId7"/>
    <p:sldId id="289" r:id="rId8"/>
    <p:sldId id="291" r:id="rId9"/>
    <p:sldId id="263" r:id="rId10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2121"/>
    <a:srgbClr val="1602AE"/>
    <a:srgbClr val="CCECFF"/>
    <a:srgbClr val="3333FF"/>
    <a:srgbClr val="3366FF"/>
    <a:srgbClr val="23EF19"/>
    <a:srgbClr val="14CDF8"/>
    <a:srgbClr val="2B9C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29" autoAdjust="0"/>
  </p:normalViewPr>
  <p:slideViewPr>
    <p:cSldViewPr>
      <p:cViewPr>
        <p:scale>
          <a:sx n="118" d="100"/>
          <a:sy n="118" d="100"/>
        </p:scale>
        <p:origin x="-72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1725-ADE7-4E8C-910C-C15CDB0FD346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A0A72-80A5-434B-A42F-96ABF2BF07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743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66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01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13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39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52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21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27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4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7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58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99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941F-2560-498F-B798-990C74B2DCB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21E7-918B-457F-8542-6CB3C659F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1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arkavenko@obrnadzor.gov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20460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602AE"/>
                </a:solidFill>
              </a:rPr>
              <a:t>Реализация Федеральной целевой программы </a:t>
            </a:r>
            <a:r>
              <a:rPr lang="ru-RU" b="1" dirty="0">
                <a:solidFill>
                  <a:srgbClr val="1602AE"/>
                </a:solidFill>
              </a:rPr>
              <a:t>развития </a:t>
            </a:r>
            <a:r>
              <a:rPr lang="ru-RU" b="1" dirty="0" smtClean="0">
                <a:solidFill>
                  <a:srgbClr val="1602AE"/>
                </a:solidFill>
              </a:rPr>
              <a:t>образования в 2017 году</a:t>
            </a:r>
            <a:endParaRPr lang="ru-RU" sz="2200" b="1" dirty="0">
              <a:solidFill>
                <a:srgbClr val="160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2121"/>
                </a:solidFill>
              </a:rPr>
              <a:t>Дорожная карта</a:t>
            </a:r>
            <a:endParaRPr lang="ru-RU" sz="2800" b="1" dirty="0">
              <a:solidFill>
                <a:srgbClr val="FF212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72830"/>
              </p:ext>
            </p:extLst>
          </p:nvPr>
        </p:nvGraphicFramePr>
        <p:xfrm>
          <a:off x="395536" y="980728"/>
          <a:ext cx="8640960" cy="5758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6912768"/>
              </a:tblGrid>
              <a:tr h="2737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Этапы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29.11.2016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начало приема заявок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53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29.12.2016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 приема заявок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29.12.2016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вскрытие конвертов с заявками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5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январь-февраль 2017 года</a:t>
                      </a:r>
                      <a:endParaRPr lang="ru-RU" sz="14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конкурсной документации для объявления торгов после размещения </a:t>
                      </a:r>
                      <a:r>
                        <a:rPr lang="ru-RU" sz="1400" b="1" kern="1200" dirty="0" err="1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Рособрнадзором</a:t>
                      </a:r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информации о субъекта Российской Федерации - победителях отбора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7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 26.01.2017</a:t>
                      </a:r>
                      <a:endParaRPr lang="ru-RU" sz="14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Правительства Российской Федерации о предоставлении субсидий субъектам Российской Федерации - победителям отбора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4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01.02.2017</a:t>
                      </a:r>
                      <a:endParaRPr lang="ru-RU" sz="14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межведомственной рабочей группы по исполнению условий соглашения (может действовать внутри органа исполнительной власти)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01.02.2017</a:t>
                      </a:r>
                      <a:endParaRPr lang="ru-RU" sz="14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утверждение дорожной карты по реализации условий соглашения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7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до 15.02.2017</a:t>
                      </a:r>
                      <a:endParaRPr lang="ru-RU" sz="14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соглашений с субъектами Российской Федерации в системе электронного бюджета, резерв на бумажных носителях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71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до конца 1-го квартала </a:t>
                      </a:r>
                      <a:r>
                        <a:rPr lang="ru-RU" sz="1400" b="1" kern="1200" dirty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2017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 fontAlgn="b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объявление торгов</a:t>
                      </a:r>
                    </a:p>
                    <a:p>
                      <a:pPr marL="285750" indent="-285750" algn="ctr" fontAlgn="b">
                        <a:buFontTx/>
                        <a:buChar char="-"/>
                      </a:pPr>
                      <a:r>
                        <a:rPr lang="ru-RU" sz="14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внесения изменений в региональную программу развития образования в части федеральных средств</a:t>
                      </a:r>
                    </a:p>
                    <a:p>
                      <a:pPr marL="285750" marR="0" indent="-2857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изменений в бюджет субъекта Российской Федерации в части федеральных средств</a:t>
                      </a:r>
                    </a:p>
                    <a:p>
                      <a:pPr marL="285750" indent="-285750" algn="ctr" fontAlgn="b">
                        <a:buFontTx/>
                        <a:buChar char="-"/>
                      </a:pPr>
                      <a:endParaRPr lang="ru-RU" sz="14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08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2121"/>
                </a:solidFill>
              </a:rPr>
              <a:t>Дорожная карта</a:t>
            </a:r>
            <a:endParaRPr lang="ru-RU" sz="2800" b="1" dirty="0">
              <a:solidFill>
                <a:srgbClr val="FF212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8898414"/>
              </p:ext>
            </p:extLst>
          </p:nvPr>
        </p:nvGraphicFramePr>
        <p:xfrm>
          <a:off x="251520" y="1484784"/>
          <a:ext cx="8640960" cy="522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6912768"/>
              </a:tblGrid>
              <a:tr h="233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Сроки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Этапы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Март 2017 года</a:t>
                      </a: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600" b="1" kern="1200" dirty="0" err="1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Рособрнадзор</a:t>
                      </a: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 после заключения соглашений с субъектами Российской Федерации перечисляет субсидии </a:t>
                      </a:r>
                    </a:p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согласно графику перечисления</a:t>
                      </a:r>
                      <a:endParaRPr lang="ru-RU" sz="1600" b="1" kern="1200" dirty="0" smtClean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до 15.04.2017</a:t>
                      </a: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соглашению за </a:t>
                      </a:r>
                      <a:r>
                        <a:rPr lang="en-US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квартал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(четкость по форме, полнота по содержанию, своевременность)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до 15.07.2017</a:t>
                      </a: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соглашению за </a:t>
                      </a:r>
                      <a:r>
                        <a:rPr lang="en-US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квартал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(четкость по форме, полнота по содержанию, своевременность)</a:t>
                      </a:r>
                    </a:p>
                    <a:p>
                      <a:pPr marL="285750" indent="-285750" algn="ctr" defTabSz="914400" rtl="0" eaLnBrk="1" fontAlgn="b" latinLnBrk="0" hangingPunct="1">
                        <a:buFontTx/>
                        <a:buChar char="-"/>
                      </a:pP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316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en-US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.10.2017</a:t>
                      </a: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Отчет по соглашению за </a:t>
                      </a:r>
                      <a:r>
                        <a:rPr lang="en-US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квартал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(четкость по форме, полнота по содержанию, своевременность)</a:t>
                      </a:r>
                    </a:p>
                    <a:p>
                      <a:pPr marL="285750" indent="-285750" algn="ctr" defTabSz="914400" rtl="0" eaLnBrk="1" fontAlgn="b" latinLnBrk="0" hangingPunct="1">
                        <a:buFontTx/>
                        <a:buChar char="-"/>
                      </a:pP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октябрь-декабрь </a:t>
                      </a: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выполнения условий соглашения с выездом в субъекты Российской Федерации</a:t>
                      </a: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до 15 января 2018</a:t>
                      </a: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 defTabSz="914400" rtl="0" eaLnBrk="1" fontAlgn="b" latinLnBrk="0" hangingPunct="1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Итоговый отчет субъекта Российской Федерации</a:t>
                      </a:r>
                    </a:p>
                    <a:p>
                      <a:pPr marL="285750" indent="-285750" algn="ctr" defTabSz="914400" rtl="0" eaLnBrk="1" fontAlgn="b" latinLnBrk="0" hangingPunct="1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 неиспользованных средств</a:t>
                      </a: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течении года</a:t>
                      </a: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Tx/>
                        <a:buNone/>
                      </a:pPr>
                      <a:r>
                        <a:rPr lang="ru-RU" sz="16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Рособрнадзор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/Регион осуществляют контроль :</a:t>
                      </a:r>
                    </a:p>
                    <a:p>
                      <a:pPr marL="285750" indent="-285750" algn="ctr" defTabSz="914400" rtl="0" eaLnBrk="1" fontAlgn="b" latinLnBrk="0" hangingPunct="1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своевременности проведения торгов, заключения контрактов;</a:t>
                      </a:r>
                    </a:p>
                    <a:p>
                      <a:pPr marL="285750" indent="-285750" algn="ctr" defTabSz="914400" rtl="0" eaLnBrk="1" fontAlgn="b" latinLnBrk="0" hangingPunct="1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 содержательных и целевых показателей;</a:t>
                      </a:r>
                    </a:p>
                    <a:p>
                      <a:pPr marL="285750" indent="-285750" algn="ctr" defTabSz="914400" rtl="0" eaLnBrk="1" fontAlgn="b" latinLnBrk="0" hangingPunct="1"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выполнения обязательств по </a:t>
                      </a:r>
                      <a:r>
                        <a:rPr lang="ru-RU" sz="1600" b="1" kern="1200" dirty="0" err="1" smtClean="0">
                          <a:solidFill>
                            <a:srgbClr val="1602AE"/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софинансированию</a:t>
                      </a:r>
                      <a:endParaRPr lang="ru-RU" sz="1600" b="1" kern="1200" dirty="0" smtClean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 defTabSz="914400" rtl="0" eaLnBrk="1" fontAlgn="b" latinLnBrk="0" hangingPunct="1">
                        <a:buFontTx/>
                        <a:buChar char="-"/>
                      </a:pPr>
                      <a:endParaRPr lang="ru-RU" sz="1600" b="1" kern="1200" dirty="0">
                        <a:solidFill>
                          <a:srgbClr val="1602A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75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2121"/>
                </a:solidFill>
              </a:rPr>
              <a:t>Информация по соглашениям </a:t>
            </a:r>
            <a:br>
              <a:rPr lang="ru-RU" sz="2000" b="1" dirty="0" smtClean="0">
                <a:solidFill>
                  <a:srgbClr val="FF2121"/>
                </a:solidFill>
              </a:rPr>
            </a:br>
            <a:r>
              <a:rPr lang="ru-RU" sz="2000" b="1" dirty="0" smtClean="0">
                <a:solidFill>
                  <a:srgbClr val="FF2121"/>
                </a:solidFill>
              </a:rPr>
              <a:t>по состоянию на 15.02.2017 г. на 18-00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8592257"/>
              </p:ext>
            </p:extLst>
          </p:nvPr>
        </p:nvGraphicFramePr>
        <p:xfrm>
          <a:off x="467544" y="1124744"/>
          <a:ext cx="82296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160240"/>
                <a:gridCol w="2088232"/>
                <a:gridCol w="2108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Соглашение утверждено в системе «Электронный бюджет» обеими сторонами, выписка представлена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Соглашение утверждено в системе «Электронный бюджет» субъектом Российской Федерации, выписка представлена</a:t>
                      </a:r>
                      <a:endParaRPr lang="ru-RU" sz="1200" dirty="0">
                        <a:solidFill>
                          <a:srgbClr val="1602A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Субъектом Российской Федерации представлена только выписка, соглашение в системе не утверждено</a:t>
                      </a:r>
                      <a:endParaRPr lang="ru-RU" sz="1400" dirty="0">
                        <a:solidFill>
                          <a:srgbClr val="1602A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Субъектом Российской Федерации не представлена выписка, соглашение в системе не утверждено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Республика Адыгея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0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0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Удмуртская Республика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Астраханская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Курганская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Кемеровская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Пермский край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Тамбовская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Тульская область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200" dirty="0">
                        <a:solidFill>
                          <a:srgbClr val="1602A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0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Брянская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Владимирская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Воронежская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Ивановская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Калининградская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Липецкая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Нижегородская область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0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Оренбургская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Орловская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Псковская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Рязанская область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0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Саратовская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Свердловская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Тульская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Ульяновская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Челябинская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1602AE"/>
                          </a:solidFill>
                        </a:rPr>
                        <a:t>ХМАО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200" baseline="0" dirty="0" smtClean="0">
                        <a:solidFill>
                          <a:srgbClr val="1602AE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100" dirty="0">
                        <a:solidFill>
                          <a:srgbClr val="1602A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Республика Башкортостан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Республика Коми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Республика Марий Эл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Республика Татарстан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0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Камчатский край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Белгородская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Иркутская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Кировская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Курская область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02A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Новосибирская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Омская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Пензенская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Сахалинская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Смоленская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Томская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Ярославская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Республика Крым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1602AE"/>
                          </a:solidFill>
                        </a:rPr>
                        <a:t>Чукотский автономный округ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200" dirty="0" smtClean="0">
                        <a:solidFill>
                          <a:srgbClr val="1602AE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200" dirty="0">
                        <a:solidFill>
                          <a:srgbClr val="1602A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Республика Карелия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Краснодарский край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Ленинградская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Московская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Тюменская область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ЯНАО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г. Севастополь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200" dirty="0">
                        <a:solidFill>
                          <a:srgbClr val="1602A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06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Схема предоставления субсидии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72200" y="1628800"/>
            <a:ext cx="2384509" cy="201622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602AE"/>
                </a:solidFill>
              </a:rPr>
              <a:t>Федеральные и территориальные органы казначейства осуществляют проверку и постановку на учет</a:t>
            </a:r>
            <a:endParaRPr lang="ru-RU" sz="1600" b="1" dirty="0">
              <a:solidFill>
                <a:srgbClr val="1602A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118" y="1628800"/>
            <a:ext cx="2448272" cy="144016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602AE"/>
                </a:solidFill>
              </a:rPr>
              <a:t>Лимиты доведены</a:t>
            </a:r>
          </a:p>
          <a:p>
            <a:pPr algn="ctr"/>
            <a:r>
              <a:rPr lang="ru-RU" sz="1600" b="1" dirty="0" smtClean="0">
                <a:solidFill>
                  <a:srgbClr val="1602AE"/>
                </a:solidFill>
              </a:rPr>
              <a:t>10.02.2017</a:t>
            </a:r>
            <a:endParaRPr lang="ru-RU" sz="1600" b="1" dirty="0">
              <a:solidFill>
                <a:srgbClr val="1602A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9363" y="1628800"/>
            <a:ext cx="2288781" cy="144016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602AE"/>
                </a:solidFill>
              </a:rPr>
              <a:t>Соглашение + выписка из бюджета</a:t>
            </a:r>
            <a:endParaRPr lang="ru-RU" sz="1600" b="1" dirty="0">
              <a:solidFill>
                <a:srgbClr val="1602A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284984"/>
            <a:ext cx="2643420" cy="31683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случае необходимости </a:t>
            </a:r>
            <a:r>
              <a:rPr lang="ru-RU" sz="1600" b="1" dirty="0" smtClean="0">
                <a:solidFill>
                  <a:srgbClr val="FF2121"/>
                </a:solidFill>
              </a:rPr>
              <a:t>внесения изменений</a:t>
            </a:r>
          </a:p>
          <a:p>
            <a:pPr algn="ctr"/>
            <a:r>
              <a:rPr lang="ru-RU" sz="1600" b="1" dirty="0" smtClean="0">
                <a:solidFill>
                  <a:srgbClr val="FF2121"/>
                </a:solidFill>
              </a:rPr>
              <a:t> в график-перечисления средств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письмо за 1 месяц +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оформление </a:t>
            </a:r>
            <a:r>
              <a:rPr lang="ru-RU" sz="1600" b="1" dirty="0" smtClean="0">
                <a:solidFill>
                  <a:srgbClr val="FF2121"/>
                </a:solidFill>
              </a:rPr>
              <a:t>дополнительного соглашения в системе «Электронный бюджет»</a:t>
            </a:r>
            <a:endParaRPr lang="ru-RU" sz="1600" b="1" dirty="0">
              <a:solidFill>
                <a:srgbClr val="FF212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199" y="4581128"/>
            <a:ext cx="2384509" cy="151216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602AE"/>
                </a:solidFill>
              </a:rPr>
              <a:t>Соглашение вступает в правовую силу</a:t>
            </a:r>
            <a:endParaRPr lang="ru-RU" sz="1600" b="1" dirty="0">
              <a:solidFill>
                <a:srgbClr val="1602A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31498" y="4581128"/>
            <a:ext cx="2384509" cy="151216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1602AE"/>
                </a:solidFill>
              </a:rPr>
              <a:t>Согласно графику перечисления </a:t>
            </a:r>
            <a:r>
              <a:rPr lang="ru-RU" sz="1600" b="1" dirty="0" err="1" smtClean="0">
                <a:solidFill>
                  <a:srgbClr val="1602AE"/>
                </a:solidFill>
              </a:rPr>
              <a:t>Рособрнадзор</a:t>
            </a:r>
            <a:r>
              <a:rPr lang="ru-RU" sz="1600" b="1" dirty="0" smtClean="0">
                <a:solidFill>
                  <a:srgbClr val="1602AE"/>
                </a:solidFill>
              </a:rPr>
              <a:t> заявляет финансирование</a:t>
            </a:r>
            <a:endParaRPr lang="ru-RU" sz="1600" b="1" dirty="0">
              <a:solidFill>
                <a:srgbClr val="1602A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10964" y="2351844"/>
            <a:ext cx="399658" cy="70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916007" y="2349653"/>
            <a:ext cx="39965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616398" y="3717032"/>
            <a:ext cx="51945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6012160" y="5320927"/>
            <a:ext cx="303505" cy="52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3120668" y="5279523"/>
            <a:ext cx="389954" cy="458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2121"/>
                </a:solidFill>
              </a:rPr>
              <a:t>Обратить внимание!</a:t>
            </a:r>
            <a:endParaRPr lang="ru-RU" b="1" dirty="0">
              <a:solidFill>
                <a:srgbClr val="FF212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2121"/>
                </a:solidFill>
              </a:rPr>
              <a:t>Письмо </a:t>
            </a:r>
            <a:r>
              <a:rPr lang="ru-RU" sz="2800" b="1" dirty="0" err="1" smtClean="0">
                <a:solidFill>
                  <a:srgbClr val="FF2121"/>
                </a:solidFill>
              </a:rPr>
              <a:t>Рособрнадзора</a:t>
            </a:r>
            <a:r>
              <a:rPr lang="ru-RU" sz="2800" b="1" dirty="0" smtClean="0">
                <a:solidFill>
                  <a:srgbClr val="FF2121"/>
                </a:solidFill>
              </a:rPr>
              <a:t> от 19.01.2017 № 10-28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1602AE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1602AE"/>
                </a:solidFill>
              </a:rPr>
              <a:t>Исполнение </a:t>
            </a:r>
            <a:r>
              <a:rPr lang="ru-RU" sz="2800" b="1" dirty="0">
                <a:solidFill>
                  <a:srgbClr val="1602AE"/>
                </a:solidFill>
              </a:rPr>
              <a:t>обязательств по гарантийным </a:t>
            </a:r>
            <a:r>
              <a:rPr lang="ru-RU" sz="2800" b="1" dirty="0" smtClean="0">
                <a:solidFill>
                  <a:srgbClr val="1602AE"/>
                </a:solidFill>
              </a:rPr>
              <a:t>письмам в части внесения изменений в государственные программы </a:t>
            </a:r>
            <a:br>
              <a:rPr lang="ru-RU" sz="2800" b="1" dirty="0" smtClean="0">
                <a:solidFill>
                  <a:srgbClr val="1602AE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(Ленинградская область, Смоленская область, Томская область, г. Севастополь, Чукотский автономный округ, Кемеровская область)</a:t>
            </a:r>
            <a:endParaRPr lang="ru-RU" sz="2800" b="1" dirty="0">
              <a:solidFill>
                <a:srgbClr val="1602AE"/>
              </a:solidFill>
            </a:endParaRPr>
          </a:p>
          <a:p>
            <a:pPr indent="0">
              <a:buNone/>
            </a:pPr>
            <a:endParaRPr lang="ru-RU" sz="2800" b="1" dirty="0">
              <a:solidFill>
                <a:srgbClr val="1602AE"/>
              </a:solidFill>
            </a:endParaRPr>
          </a:p>
          <a:p>
            <a:pPr indent="555625"/>
            <a:endParaRPr lang="ru-RU" sz="2800" b="1" dirty="0" smtClean="0">
              <a:solidFill>
                <a:srgbClr val="1602AE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1602AE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2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Документация региона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1602AE"/>
                </a:solidFill>
              </a:rPr>
              <a:t>Заявка на участие в отборе</a:t>
            </a:r>
          </a:p>
          <a:p>
            <a:r>
              <a:rPr lang="ru-RU" b="1" dirty="0" smtClean="0">
                <a:solidFill>
                  <a:srgbClr val="1602AE"/>
                </a:solidFill>
              </a:rPr>
              <a:t>Соглашение</a:t>
            </a:r>
          </a:p>
          <a:p>
            <a:r>
              <a:rPr lang="ru-RU" b="1" dirty="0" smtClean="0">
                <a:solidFill>
                  <a:srgbClr val="1602AE"/>
                </a:solidFill>
              </a:rPr>
              <a:t>Выписка из государственной программы</a:t>
            </a:r>
          </a:p>
          <a:p>
            <a:r>
              <a:rPr lang="ru-RU" b="1" dirty="0" smtClean="0">
                <a:solidFill>
                  <a:srgbClr val="1602AE"/>
                </a:solidFill>
              </a:rPr>
              <a:t>Выписка из закона о бюджете</a:t>
            </a:r>
          </a:p>
          <a:p>
            <a:r>
              <a:rPr lang="ru-RU" b="1" dirty="0" smtClean="0">
                <a:solidFill>
                  <a:srgbClr val="1602AE"/>
                </a:solidFill>
              </a:rPr>
              <a:t>План мероприятий</a:t>
            </a:r>
          </a:p>
          <a:p>
            <a:r>
              <a:rPr lang="ru-RU" b="1" dirty="0" smtClean="0">
                <a:solidFill>
                  <a:srgbClr val="1602AE"/>
                </a:solidFill>
              </a:rPr>
              <a:t>Приказ об утверждении рабочей группы</a:t>
            </a:r>
          </a:p>
          <a:p>
            <a:r>
              <a:rPr lang="ru-RU" b="1" dirty="0" smtClean="0">
                <a:solidFill>
                  <a:srgbClr val="1602AE"/>
                </a:solidFill>
              </a:rPr>
              <a:t>Технологические карты</a:t>
            </a:r>
          </a:p>
          <a:p>
            <a:r>
              <a:rPr lang="ru-RU" b="1" dirty="0" smtClean="0">
                <a:solidFill>
                  <a:srgbClr val="1602AE"/>
                </a:solidFill>
              </a:rPr>
              <a:t>Приказ об определении оператора расходования средств субсидии из федерального и регионального бюджетов</a:t>
            </a:r>
          </a:p>
          <a:p>
            <a:r>
              <a:rPr lang="ru-RU" b="1" dirty="0" smtClean="0">
                <a:solidFill>
                  <a:srgbClr val="1602AE"/>
                </a:solidFill>
              </a:rPr>
              <a:t>Порядок </a:t>
            </a:r>
            <a:r>
              <a:rPr lang="ru-RU" b="1" smtClean="0">
                <a:solidFill>
                  <a:srgbClr val="1602AE"/>
                </a:solidFill>
              </a:rPr>
              <a:t>внутреннего мониторинга</a:t>
            </a:r>
            <a:endParaRPr lang="ru-RU" b="1" dirty="0" smtClean="0">
              <a:solidFill>
                <a:srgbClr val="1602AE"/>
              </a:solidFill>
            </a:endParaRPr>
          </a:p>
          <a:p>
            <a:r>
              <a:rPr lang="ru-RU" b="1" dirty="0" smtClean="0">
                <a:solidFill>
                  <a:srgbClr val="1602AE"/>
                </a:solidFill>
              </a:rPr>
              <a:t>Информация СМИ о мероприятиях соглашения</a:t>
            </a:r>
            <a:endParaRPr lang="ru-RU" b="1" dirty="0">
              <a:solidFill>
                <a:srgbClr val="160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6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Селектор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1602AE"/>
                </a:solidFill>
              </a:rPr>
              <a:t>27 февраля 2017 г.  </a:t>
            </a:r>
            <a:r>
              <a:rPr lang="ru-RU" b="1" dirty="0">
                <a:solidFill>
                  <a:srgbClr val="1602AE"/>
                </a:solidFill>
              </a:rPr>
              <a:t>п</a:t>
            </a:r>
            <a:r>
              <a:rPr lang="ru-RU" b="1" dirty="0" smtClean="0">
                <a:solidFill>
                  <a:srgbClr val="1602AE"/>
                </a:solidFill>
              </a:rPr>
              <a:t>о результатам заключения соглашений</a:t>
            </a:r>
          </a:p>
          <a:p>
            <a:pPr marL="0" indent="0" algn="ctr">
              <a:buNone/>
            </a:pPr>
            <a:endParaRPr lang="ru-RU" b="1" dirty="0">
              <a:solidFill>
                <a:srgbClr val="1602AE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1602AE"/>
                </a:solidFill>
              </a:rPr>
              <a:t>Проблемы по согласованию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srgbClr val="FF0000"/>
                </a:solidFill>
                <a:hlinkClick r:id="rId2"/>
              </a:rPr>
              <a:t>garkavenko@obrnadzor.gov.ru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1602AE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1602AE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2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503" y="2564904"/>
            <a:ext cx="7529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1602AE"/>
                </a:solidFill>
              </a:rPr>
              <a:t>Спасибо за </a:t>
            </a:r>
            <a:r>
              <a:rPr lang="ru-RU" sz="5400" b="1" dirty="0" smtClean="0">
                <a:solidFill>
                  <a:srgbClr val="1602AE"/>
                </a:solidFill>
              </a:rPr>
              <a:t>внимание!</a:t>
            </a:r>
            <a:endParaRPr lang="ru-RU" sz="5400" b="1" dirty="0">
              <a:solidFill>
                <a:srgbClr val="1602A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581128"/>
            <a:ext cx="417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naumova@obrnadzor.gov.ru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263" y="5140393"/>
            <a:ext cx="1996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602AE"/>
                </a:solidFill>
              </a:rPr>
              <a:t>+7(495) 608-64-15</a:t>
            </a:r>
          </a:p>
        </p:txBody>
      </p:sp>
    </p:spTree>
    <p:extLst>
      <p:ext uri="{BB962C8B-B14F-4D97-AF65-F5344CB8AC3E}">
        <p14:creationId xmlns:p14="http://schemas.microsoft.com/office/powerpoint/2010/main" xmlns="" val="39484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ОН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572</Words>
  <Application>Microsoft Office PowerPoint</Application>
  <PresentationFormat>Экран (4:3)</PresentationFormat>
  <Paragraphs>144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Реализация Федеральной целевой программы развития образования в 2017 году</vt:lpstr>
      <vt:lpstr>Дорожная карта</vt:lpstr>
      <vt:lpstr>Дорожная карта</vt:lpstr>
      <vt:lpstr>Информация по соглашениям  по состоянию на 15.02.2017 г. на 18-00</vt:lpstr>
      <vt:lpstr>         Схема предоставления субсидии</vt:lpstr>
      <vt:lpstr>Обратить внимание!</vt:lpstr>
      <vt:lpstr>Документация региона</vt:lpstr>
      <vt:lpstr>Селектор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Горобец Андрей Валерьевич</dc:creator>
  <cp:lastModifiedBy> </cp:lastModifiedBy>
  <cp:revision>117</cp:revision>
  <cp:lastPrinted>2017-02-15T15:22:06Z</cp:lastPrinted>
  <dcterms:created xsi:type="dcterms:W3CDTF">2016-09-06T05:03:17Z</dcterms:created>
  <dcterms:modified xsi:type="dcterms:W3CDTF">2017-02-16T07:15:21Z</dcterms:modified>
</cp:coreProperties>
</file>