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71" r:id="rId4"/>
    <p:sldId id="270" r:id="rId5"/>
    <p:sldId id="273" r:id="rId6"/>
    <p:sldId id="274" r:id="rId7"/>
    <p:sldId id="272" r:id="rId8"/>
    <p:sldId id="282" r:id="rId9"/>
    <p:sldId id="280" r:id="rId10"/>
    <p:sldId id="284" r:id="rId11"/>
    <p:sldId id="285" r:id="rId12"/>
    <p:sldId id="283" r:id="rId13"/>
    <p:sldId id="275" r:id="rId14"/>
    <p:sldId id="277" r:id="rId15"/>
    <p:sldId id="276" r:id="rId16"/>
    <p:sldId id="258" r:id="rId17"/>
    <p:sldId id="279" r:id="rId18"/>
    <p:sldId id="286" r:id="rId19"/>
    <p:sldId id="287" r:id="rId20"/>
    <p:sldId id="288" r:id="rId21"/>
    <p:sldId id="289" r:id="rId22"/>
    <p:sldId id="290" r:id="rId23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25"/>
      <p:bold r:id="rId26"/>
      <p:italic r:id="rId27"/>
      <p:boldItalic r:id="rId28"/>
    </p:embeddedFont>
    <p:embeddedFont>
      <p:font typeface="Proxima Nova" panose="020B060402020202020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434"/>
    <a:srgbClr val="CD7573"/>
    <a:srgbClr val="DA7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90" autoAdjust="0"/>
  </p:normalViewPr>
  <p:slideViewPr>
    <p:cSldViewPr>
      <p:cViewPr>
        <p:scale>
          <a:sx n="102" d="100"/>
          <a:sy n="102" d="100"/>
        </p:scale>
        <p:origin x="-44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950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2D7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768890" y="1582774"/>
            <a:ext cx="5895600" cy="264515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8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Требования к оценочным средствам для проведения Всероссийской  олимпиады профессионального мастерства в 2017 году</a:t>
            </a:r>
            <a:endParaRPr lang="en-GB" sz="28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07504" y="471924"/>
            <a:ext cx="4733946" cy="8036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Постульгина</a:t>
            </a:r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Елена Ивановна,</a:t>
            </a:r>
          </a:p>
          <a:p>
            <a:pPr lvl="0" algn="l"/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начальник отдела аналитического и методического обеспечения  ФГБУ «ФИОКО»</a:t>
            </a:r>
            <a:endParaRPr lang="en-GB" sz="14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 rtl="0">
              <a:spcBef>
                <a:spcPts val="0"/>
              </a:spcBef>
              <a:buNone/>
            </a:pPr>
            <a:endParaRPr sz="14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r="50087" b="53817"/>
          <a:stretch/>
        </p:blipFill>
        <p:spPr>
          <a:xfrm>
            <a:off x="6472194" y="2809800"/>
            <a:ext cx="2671807" cy="233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311211"/>
            <a:ext cx="4386173" cy="7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51470"/>
            <a:ext cx="8136904" cy="1080120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ru-RU" sz="1600" b="1" dirty="0">
                <a:solidFill>
                  <a:srgbClr val="00B0F0"/>
                </a:solidFill>
              </a:rPr>
              <a:t>Вопрос открытой формы </a:t>
            </a:r>
            <a:r>
              <a:rPr lang="ru-RU" sz="1600" b="1" dirty="0"/>
              <a:t>имеет вид неполного утверждения, в котором  </a:t>
            </a:r>
            <a:r>
              <a:rPr lang="ru-RU" sz="1600" b="1" dirty="0">
                <a:solidFill>
                  <a:srgbClr val="FF0000"/>
                </a:solidFill>
              </a:rPr>
              <a:t>отсутствует один </a:t>
            </a:r>
            <a:r>
              <a:rPr lang="ru-RU" sz="1600" b="1" dirty="0"/>
              <a:t>или несколько ключевых элементов, в качестве которых могут быть: число, слово или  словосочетание. </a:t>
            </a:r>
            <a:r>
              <a:rPr lang="ru-RU" sz="1600" b="1" dirty="0">
                <a:solidFill>
                  <a:srgbClr val="FF0000"/>
                </a:solidFill>
              </a:rPr>
              <a:t>На месте ключевого элемента в тексте  задания ставится многоточие или знак подчеркивания</a:t>
            </a:r>
            <a:r>
              <a:rPr lang="ru-RU" sz="1600" b="1" dirty="0"/>
              <a:t>.</a:t>
            </a:r>
          </a:p>
          <a:p>
            <a:pPr lvl="0" algn="l"/>
            <a:endParaRPr lang="en-GB" sz="1600" b="1" dirty="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10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9622"/>
            <a:ext cx="8136904" cy="311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организации связи между двумя радиостанциями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 ____________________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/>
              <a:t> </a:t>
            </a:r>
            <a:endParaRPr lang="ru-RU" sz="1600" dirty="0"/>
          </a:p>
          <a:p>
            <a:r>
              <a:rPr lang="x-none" sz="1600"/>
              <a:t>Ответ: радионаправлением</a:t>
            </a:r>
            <a:endParaRPr lang="ru-RU" sz="1600" dirty="0"/>
          </a:p>
          <a:p>
            <a:r>
              <a:rPr lang="x-none" sz="1600"/>
              <a:t>Синоним: радионаправление</a:t>
            </a:r>
            <a:endParaRPr lang="ru-RU" sz="1600" dirty="0"/>
          </a:p>
          <a:p>
            <a:r>
              <a:rPr lang="x-none" sz="1600"/>
              <a:t>Синоним: Радионаправление</a:t>
            </a:r>
            <a:endParaRPr lang="ru-RU" sz="1600" dirty="0"/>
          </a:p>
          <a:p>
            <a:r>
              <a:rPr lang="x-none" sz="1600"/>
              <a:t>Синоним: Радионаправлением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1563638"/>
            <a:ext cx="14184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ЭТО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029383" y="329785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51470"/>
            <a:ext cx="8136904" cy="1080120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ru-RU" sz="1600" b="1" dirty="0">
                <a:solidFill>
                  <a:srgbClr val="00B0F0"/>
                </a:solidFill>
              </a:rPr>
              <a:t>Вопрос открытой формы </a:t>
            </a:r>
            <a:r>
              <a:rPr lang="ru-RU" sz="1600" b="1" dirty="0"/>
              <a:t>имеет вид неполного утверждения, в котором  </a:t>
            </a:r>
            <a:r>
              <a:rPr lang="ru-RU" sz="1600" b="1" dirty="0">
                <a:solidFill>
                  <a:srgbClr val="FF0000"/>
                </a:solidFill>
              </a:rPr>
              <a:t>отсутствует один </a:t>
            </a:r>
            <a:r>
              <a:rPr lang="ru-RU" sz="1600" b="1" dirty="0"/>
              <a:t>или несколько ключевых элементов, в качестве которых могут быть: число, слово или  словосочетание. </a:t>
            </a:r>
            <a:r>
              <a:rPr lang="ru-RU" sz="1600" b="1" dirty="0">
                <a:solidFill>
                  <a:srgbClr val="FF0000"/>
                </a:solidFill>
              </a:rPr>
              <a:t>На месте ключевого элемента в тексте  задания ставится многоточие или знак подчеркивания</a:t>
            </a:r>
            <a:r>
              <a:rPr lang="ru-RU" sz="1600" b="1" dirty="0"/>
              <a:t>.</a:t>
            </a:r>
          </a:p>
          <a:p>
            <a:pPr lvl="0" algn="l"/>
            <a:endParaRPr lang="en-GB" sz="1600" b="1" dirty="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11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9622"/>
            <a:ext cx="8136904" cy="311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7330008" y="2974887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388404"/>
              </p:ext>
            </p:extLst>
          </p:nvPr>
        </p:nvGraphicFramePr>
        <p:xfrm>
          <a:off x="179513" y="1563639"/>
          <a:ext cx="6984775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4775"/>
              </a:tblGrid>
              <a:tr h="2484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тайна – это 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518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защищаемая информация, получение либо использование которой может стать причиной ущерба РФ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7885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защищаемые государством сведения в военной, внешнеполитической, экономической, оперативной, разведывательно-контрразведывательной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518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любая конфиденциальная информация, обрабатываемая  в государственных организациях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5184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совокупность административных, организационных и технических мер безопасности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51470"/>
            <a:ext cx="8136904" cy="1080120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ru-RU" sz="1600" b="1" dirty="0">
                <a:solidFill>
                  <a:srgbClr val="00B0F0"/>
                </a:solidFill>
              </a:rPr>
              <a:t>Вопрос открытой формы </a:t>
            </a:r>
            <a:r>
              <a:rPr lang="ru-RU" sz="1600" b="1" dirty="0"/>
              <a:t>имеет вид неполного утверждения, в котором  </a:t>
            </a:r>
            <a:r>
              <a:rPr lang="ru-RU" sz="1600" b="1" dirty="0">
                <a:solidFill>
                  <a:srgbClr val="FF0000"/>
                </a:solidFill>
              </a:rPr>
              <a:t>отсутствует один </a:t>
            </a:r>
            <a:r>
              <a:rPr lang="ru-RU" sz="1600" b="1" dirty="0"/>
              <a:t>или несколько ключевых элементов, в качестве которых могут быть: число, слово или  словосочетание. </a:t>
            </a:r>
            <a:r>
              <a:rPr lang="ru-RU" sz="1600" b="1" dirty="0">
                <a:solidFill>
                  <a:srgbClr val="FF0000"/>
                </a:solidFill>
              </a:rPr>
              <a:t>На месте ключевого элемента в тексте  задания ставится многоточие или знак подчеркивания</a:t>
            </a:r>
            <a:r>
              <a:rPr lang="ru-RU" sz="1600" b="1" dirty="0"/>
              <a:t>.</a:t>
            </a:r>
          </a:p>
          <a:p>
            <a:pPr lvl="0" algn="l"/>
            <a:endParaRPr lang="en-GB" sz="1600" b="1" dirty="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12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9622"/>
            <a:ext cx="813690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данные о файле должен указать пользователь при считывании документов с диска?</a:t>
            </a: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Размер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 Тип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 Имя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Дату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75956" y="4443958"/>
            <a:ext cx="45719" cy="86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2654" y="3219822"/>
            <a:ext cx="8111753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считывании документов с диска  пользователь должен указать  ___________ файла.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330008" y="1783263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51470"/>
            <a:ext cx="8136904" cy="792088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 на установление </a:t>
            </a:r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двух групп элементов и четкой формулировки критерия выбора соответствия между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ними</a:t>
            </a:r>
            <a:endParaRPr lang="en-GB" sz="1800" b="1" dirty="0">
              <a:solidFill>
                <a:srgbClr val="FF0000"/>
              </a:solidFill>
              <a:latin typeface="Times New Roman" panose="02020603050405020304" pitchFamily="18" charset="0"/>
              <a:ea typeface="Proxima Nova"/>
              <a:cs typeface="Times New Roman" panose="02020603050405020304" pitchFamily="18" charset="0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13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203598"/>
            <a:ext cx="8136904" cy="332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</a:rPr>
              <a:t>Соответствие устанавливается по принципу 1:1 (одному элементу первой группы соответствует только один элемент второй группы</a:t>
            </a:r>
            <a:r>
              <a:rPr lang="ru-RU" sz="1800" b="1" dirty="0" smtClean="0">
                <a:solidFill>
                  <a:schemeClr val="tx1"/>
                </a:solidFill>
              </a:rPr>
              <a:t>)</a:t>
            </a: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Внутри </a:t>
            </a:r>
            <a:r>
              <a:rPr lang="ru-RU" sz="1800" b="1" dirty="0">
                <a:solidFill>
                  <a:schemeClr val="tx1"/>
                </a:solidFill>
              </a:rPr>
              <a:t>каждой группы элементы должны быть </a:t>
            </a:r>
            <a:r>
              <a:rPr lang="ru-RU" sz="1800" b="1" dirty="0" smtClean="0">
                <a:solidFill>
                  <a:schemeClr val="tx1"/>
                </a:solidFill>
              </a:rPr>
              <a:t>однородными</a:t>
            </a:r>
            <a:endParaRPr lang="ru-RU" sz="1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Количество </a:t>
            </a:r>
            <a:r>
              <a:rPr lang="ru-RU" sz="1800" b="1" dirty="0">
                <a:solidFill>
                  <a:schemeClr val="tx1"/>
                </a:solidFill>
              </a:rPr>
              <a:t>элементов во второй группе должно соответствовать  количеству элементов первой </a:t>
            </a:r>
            <a:r>
              <a:rPr lang="ru-RU" sz="1800" b="1" dirty="0" smtClean="0">
                <a:solidFill>
                  <a:schemeClr val="tx1"/>
                </a:solidFill>
              </a:rPr>
              <a:t>группы</a:t>
            </a:r>
            <a:endParaRPr lang="ru-RU" sz="1800" b="1" dirty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Количество </a:t>
            </a:r>
            <a:r>
              <a:rPr lang="ru-RU" sz="1800" b="1" dirty="0">
                <a:solidFill>
                  <a:schemeClr val="tx1"/>
                </a:solidFill>
              </a:rPr>
              <a:t>элементов  как в  первой, так и во второй группе должно быть не менее </a:t>
            </a:r>
            <a:r>
              <a:rPr lang="ru-RU" sz="1800" b="1" dirty="0" smtClean="0">
                <a:solidFill>
                  <a:schemeClr val="tx1"/>
                </a:solidFill>
              </a:rPr>
              <a:t>4</a:t>
            </a:r>
            <a:r>
              <a:rPr lang="ru-RU" sz="1800" b="1" dirty="0" smtClean="0"/>
              <a:t> 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9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51470"/>
            <a:ext cx="8136904" cy="792088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 на установление </a:t>
            </a:r>
            <a:r>
              <a:rPr lang="ru-RU" sz="1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двух групп элементов и четкой формулировки критерия выбора соответствия между ними</a:t>
            </a:r>
            <a:r>
              <a:rPr lang="ru-RU" sz="1600" dirty="0"/>
              <a:t>. </a:t>
            </a:r>
            <a:endParaRPr lang="en-GB" sz="1600" b="1" dirty="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14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931" y="1014298"/>
            <a:ext cx="8136904" cy="3542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48947"/>
              </p:ext>
            </p:extLst>
          </p:nvPr>
        </p:nvGraphicFramePr>
        <p:xfrm>
          <a:off x="317800" y="1729485"/>
          <a:ext cx="7688880" cy="2777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4039"/>
                <a:gridCol w="3844841"/>
              </a:tblGrid>
              <a:tr h="716471">
                <a:tc>
                  <a:txBody>
                    <a:bodyPr/>
                    <a:lstStyle/>
                    <a:p>
                      <a:pPr marR="142875" algn="jus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налоги, расходы по которым относятся на себестоимость  продукции (работ, услуг)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2875" algn="jus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налог на прибыль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6471">
                <a:tc>
                  <a:txBody>
                    <a:bodyPr/>
                    <a:lstStyle/>
                    <a:p>
                      <a:pPr marR="142875" algn="jus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налоги, расходы по которым относятся на выручку от реализации продукции (работ, услуг)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2875" algn="jus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 земельный налог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82735">
                <a:tc>
                  <a:txBody>
                    <a:bodyPr/>
                    <a:lstStyle/>
                    <a:p>
                      <a:pPr marR="142875" algn="jus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налоги, расходы по которым относятся на финансовый результат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2875" algn="jus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 НДС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34495">
                <a:tc>
                  <a:txBody>
                    <a:bodyPr/>
                    <a:lstStyle/>
                    <a:p>
                      <a:pPr marR="142875" algn="jus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налоги, расходы по которым покрываются из прибыли, оставшейся в распоряжении предприятий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2875" algn="just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лицензионный сбор на право торговли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1144711"/>
            <a:ext cx="104980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Соотнесите вид налога и группу, которой он относится  в зависимости от </a:t>
            </a:r>
          </a:p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источника  их покрытия: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2715766"/>
            <a:ext cx="14904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048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1Б 2В 3А 4Г</a:t>
            </a:r>
            <a:endParaRPr lang="ru-RU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0"/>
            <a:ext cx="8136904" cy="936104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 на установление правильной последовательности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однородных элементов некоторой группы и четкой формулировки критерия упорядочения этих элементов</a:t>
            </a:r>
            <a:endParaRPr lang="en-GB" sz="1800" b="1" dirty="0">
              <a:solidFill>
                <a:srgbClr val="FF0000"/>
              </a:solidFill>
              <a:latin typeface="Times New Roman" panose="02020603050405020304" pitchFamily="18" charset="0"/>
              <a:ea typeface="Proxima Nova"/>
              <a:cs typeface="Times New Roman" panose="02020603050405020304" pitchFamily="18" charset="0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15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347614"/>
            <a:ext cx="8136904" cy="311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/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54. Установите последовательность действий при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химическом ожоге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Попавшие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кожу химические вещества смыть большим количеством </a:t>
            </a:r>
          </a:p>
          <a:p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воды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Снять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разрезать одежду, пропитанную химическим соединением 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На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поврежденные участки кожи наложить повязку с нейтрализующим средством или чистую сухую повязку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Вызвать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скорую помощь 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Дать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пострадавшему внутрь обезболивающее средство </a:t>
            </a: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Ответ: БАВДГ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3" y="267495"/>
            <a:ext cx="7624464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ru-RU" sz="2000" b="1" dirty="0" smtClean="0"/>
              <a:t>«</a:t>
            </a:r>
            <a:r>
              <a:rPr lang="ru-RU" sz="2000" b="1" dirty="0"/>
              <a:t>Перевод профессионального текста (сообщения)»</a:t>
            </a:r>
            <a:r>
              <a:rPr lang="ru-RU" sz="2000" dirty="0"/>
              <a:t>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7614"/>
            <a:ext cx="2448272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умений применять лексику и грамматику иностранного языка для перевода текста на профессиональную </a:t>
            </a:r>
            <a:r>
              <a:rPr lang="ru-RU" b="1" dirty="0" smtClean="0">
                <a:solidFill>
                  <a:schemeClr val="tx1"/>
                </a:solidFill>
              </a:rPr>
              <a:t>тему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347615"/>
            <a:ext cx="2826314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умений общаться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устно и письменно)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</a:t>
            </a:r>
            <a:r>
              <a:rPr lang="ru-RU" b="1" dirty="0">
                <a:solidFill>
                  <a:schemeClr val="tx1"/>
                </a:solidFill>
              </a:rPr>
              <a:t>иностранном языке на профессиональные  темы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1347616"/>
            <a:ext cx="2808312" cy="12241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способность  использования информационно-коммуникационных технологий в профессиональной 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2643759"/>
            <a:ext cx="4176464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07704" y="771551"/>
            <a:ext cx="53285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п</a:t>
            </a:r>
            <a:r>
              <a:rPr lang="ru-RU" sz="1600" b="1" dirty="0" smtClean="0">
                <a:solidFill>
                  <a:schemeClr val="tx1"/>
                </a:solidFill>
              </a:rPr>
              <a:t>озволяет  </a:t>
            </a:r>
            <a:r>
              <a:rPr lang="ru-RU" sz="1600" b="1" dirty="0">
                <a:solidFill>
                  <a:schemeClr val="tx1"/>
                </a:solidFill>
              </a:rPr>
              <a:t>оценить уровень </a:t>
            </a:r>
            <a:r>
              <a:rPr lang="ru-RU" sz="1600" b="1" dirty="0" err="1" smtClean="0">
                <a:solidFill>
                  <a:schemeClr val="tx1"/>
                </a:solidFill>
              </a:rPr>
              <a:t>сформированности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2643760"/>
            <a:ext cx="2016224" cy="4320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</a:rPr>
              <a:t>     задачи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435845"/>
            <a:ext cx="1872208" cy="10708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Перевод текста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17438" y="3219822"/>
            <a:ext cx="4883426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Ответы на вопросы по тексту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059560" y="3792089"/>
            <a:ext cx="4904928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err="1" smtClean="0">
                <a:solidFill>
                  <a:schemeClr val="tx1"/>
                </a:solidFill>
              </a:rPr>
              <a:t>Аудирование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59560" y="4332504"/>
            <a:ext cx="4841304" cy="471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Выполнение действия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0506" y="3651869"/>
            <a:ext cx="785390" cy="7768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+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17438" y="3435846"/>
            <a:ext cx="626570" cy="102946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96142" y="3435845"/>
            <a:ext cx="587626" cy="10616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2" y="267495"/>
            <a:ext cx="7840487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«</a:t>
            </a:r>
            <a:r>
              <a:rPr lang="ru-RU" sz="2000" b="1" dirty="0"/>
              <a:t>Перевод профессионального текста (сообщения)»</a:t>
            </a:r>
            <a:r>
              <a:rPr lang="ru-RU" sz="2000" dirty="0"/>
              <a:t>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1" y="1275606"/>
            <a:ext cx="2693937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тексте профессиональной лексики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специальности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82017" y="1275606"/>
            <a:ext cx="2826314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текста языку участника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1275606"/>
            <a:ext cx="2808312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текста 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1500-2000 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знаков.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584152" y="771551"/>
            <a:ext cx="6228207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Требования 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540792" y="2355726"/>
            <a:ext cx="92337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2859782"/>
            <a:ext cx="56346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вариантов  </a:t>
            </a:r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специальностей</a:t>
            </a:r>
            <a:r>
              <a:rPr lang="ru-RU" sz="1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 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языков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83968" y="1131591"/>
            <a:ext cx="484632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123728" y="1131591"/>
            <a:ext cx="484632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732240" y="1131591"/>
            <a:ext cx="576064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6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2" y="267495"/>
            <a:ext cx="7840487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«</a:t>
            </a:r>
            <a:r>
              <a:rPr lang="ru-RU" sz="2000" b="1" dirty="0"/>
              <a:t>Перевод профессионального текста (сообщения)»</a:t>
            </a:r>
            <a:r>
              <a:rPr lang="ru-RU" sz="2000" dirty="0"/>
              <a:t>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1" y="2427734"/>
            <a:ext cx="8652789" cy="2232248"/>
          </a:xfrm>
        </p:spPr>
        <p:txBody>
          <a:bodyPr/>
          <a:lstStyle/>
          <a:p>
            <a:pPr algn="just"/>
            <a:r>
              <a:rPr lang="ru-RU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1 критерию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текст перевода  полностью соответствует  содержанию оригинального текста;  полностью соответствует профессиональной стилистике и направленности  текста;  удовлетворяет общепринятым нормам  русского языка, не имеет синтаксических конструкций  языка оригинала и несвойственных русскому языку выражений и оборотов.  Все профессиональные термины переведены правильно. Сохранена структура оригинального текста. Перевод не требует редактирования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2 критерию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перевода отсутствуют грамматические ошибки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орфорграфические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пунктуационные и др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1" y="1275606"/>
            <a:ext cx="8640961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4152" y="771551"/>
            <a:ext cx="6228207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1 задача – 5 баллов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83968" y="1131591"/>
            <a:ext cx="484632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123728" y="1131591"/>
            <a:ext cx="484632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732240" y="1131591"/>
            <a:ext cx="576064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011963"/>
              </p:ext>
            </p:extLst>
          </p:nvPr>
        </p:nvGraphicFramePr>
        <p:xfrm>
          <a:off x="251520" y="1131591"/>
          <a:ext cx="8568952" cy="126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615"/>
                <a:gridCol w="4827219"/>
                <a:gridCol w="3138118"/>
              </a:tblGrid>
              <a:tr h="528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Критерии оценки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Количество баллов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Качество письменной речи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0-3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Грамотность 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0-2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0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2" y="267495"/>
            <a:ext cx="7840487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«</a:t>
            </a:r>
            <a:r>
              <a:rPr lang="ru-RU" sz="2000" b="1" dirty="0"/>
              <a:t>Перевод профессионального текста (сообщения)»</a:t>
            </a:r>
            <a:r>
              <a:rPr lang="ru-RU" sz="2000" dirty="0"/>
              <a:t> </a:t>
            </a:r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1" y="2427734"/>
            <a:ext cx="8652789" cy="2232248"/>
          </a:xfrm>
        </p:spPr>
        <p:txBody>
          <a:bodyPr/>
          <a:lstStyle/>
          <a:p>
            <a:pPr algn="just"/>
            <a:r>
              <a:rPr lang="ru-RU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1 критерию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участник полностью понимает основное содержание текста, умеет выделить отдельную, значимую для себя информацию, догадывается о значении незнакомых слов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контексту</a:t>
            </a:r>
          </a:p>
          <a:p>
            <a:pPr algn="just"/>
            <a:endParaRPr lang="ru-RU" sz="1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2 критерию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умеет использовать информацию для решения поставленной задачи самостоятельно без посторонней помощи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1" y="1275606"/>
            <a:ext cx="8640961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4152" y="771551"/>
            <a:ext cx="6228207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2 задача – 5 баллов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83968" y="1131591"/>
            <a:ext cx="484632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123728" y="1131591"/>
            <a:ext cx="484632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732240" y="1131591"/>
            <a:ext cx="576064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385913"/>
              </p:ext>
            </p:extLst>
          </p:nvPr>
        </p:nvGraphicFramePr>
        <p:xfrm>
          <a:off x="251520" y="1131591"/>
          <a:ext cx="8568952" cy="126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615"/>
                <a:gridCol w="4827219"/>
                <a:gridCol w="3138118"/>
              </a:tblGrid>
              <a:tr h="528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Критерии оценки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Количество баллов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87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1.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Глубина понимания  текста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0-3</a:t>
                      </a:r>
                      <a:endParaRPr lang="ru-RU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2.</a:t>
                      </a:r>
                      <a:endParaRPr lang="ru-RU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Независимость выполнения задания 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0-1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5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584152" y="195486"/>
            <a:ext cx="4788047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Тестирование</a:t>
            </a:r>
            <a:endParaRPr lang="en-GB" sz="20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2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838842"/>
            <a:ext cx="3960440" cy="4367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Инвариантная часть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843558"/>
            <a:ext cx="4130816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Вариативная часть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19623"/>
            <a:ext cx="39604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Тематика, количество  и формат вопросов  по темам инвариантной части  тестового задания  едины  для всех  специальностей </a:t>
            </a:r>
            <a:r>
              <a:rPr lang="ru-RU" b="1" dirty="0" smtClean="0">
                <a:solidFill>
                  <a:schemeClr val="tx1"/>
                </a:solidFill>
              </a:rPr>
              <a:t>СПО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1419623"/>
            <a:ext cx="40948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Тематика, количество  и формат вопросов   по темам вариативной  части тестового задания  формируется на основе знаний, общих для </a:t>
            </a:r>
            <a:r>
              <a:rPr lang="ru-RU" b="1" dirty="0" err="1" smtClean="0">
                <a:solidFill>
                  <a:schemeClr val="tx1"/>
                </a:solidFill>
              </a:rPr>
              <a:t>специальностейУГС</a:t>
            </a:r>
            <a:r>
              <a:rPr lang="ru-RU" b="1" dirty="0" smtClean="0">
                <a:solidFill>
                  <a:schemeClr val="tx1"/>
                </a:solidFill>
              </a:rPr>
              <a:t> СПО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2427735"/>
            <a:ext cx="3960440" cy="2160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информационные технологии в профессиональной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оборудование, материалы, инструменты;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системы качества, стандартизации и сертификации;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охрана труда, безопасность жизнедеятельности, безопасность окружающей среды;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экономика и правовое обеспечение профессиональной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2427734"/>
            <a:ext cx="4094812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?</a:t>
            </a:r>
            <a:endParaRPr lang="ru-RU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539553" y="267495"/>
            <a:ext cx="7667736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Критерии оценки</a:t>
            </a:r>
            <a:endParaRPr lang="ru-RU" sz="2000" dirty="0"/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771550"/>
            <a:ext cx="7667736" cy="889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Крите́рий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признак, основание, правило принятия решения по оценке чего-либо на соответствие предъявленным требованиям (мере).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07288" y="3003798"/>
            <a:ext cx="914400" cy="1093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!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660798"/>
            <a:ext cx="7667736" cy="2927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872063"/>
              </p:ext>
            </p:extLst>
          </p:nvPr>
        </p:nvGraphicFramePr>
        <p:xfrm>
          <a:off x="539552" y="1851670"/>
          <a:ext cx="7667735" cy="2661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5154"/>
                <a:gridCol w="3482554"/>
                <a:gridCol w="2370027"/>
              </a:tblGrid>
              <a:tr h="416896">
                <a:tc>
                  <a:txBody>
                    <a:bodyPr/>
                    <a:lstStyle/>
                    <a:p>
                      <a:pPr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200" dirty="0">
                          <a:effectLst/>
                        </a:rPr>
                        <a:t>Критерии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200">
                          <a:effectLst/>
                        </a:rPr>
                        <a:t>Показатели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200" dirty="0">
                          <a:effectLst/>
                        </a:rPr>
                        <a:t>Уровни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проявления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03184">
                <a:tc>
                  <a:txBody>
                    <a:bodyPr/>
                    <a:lstStyle/>
                    <a:p>
                      <a:pPr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941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1" kern="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Глубина понимания  текста 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выделить главное в тексте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работать с контекстом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Мах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– 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понимает главную мысль в тексте,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догадывается о значении незнакомых слов по контексту</a:t>
                      </a: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81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91952" y="267495"/>
            <a:ext cx="7840487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000" b="1" dirty="0" smtClean="0"/>
              <a:t>Критерии оценки</a:t>
            </a:r>
            <a:endParaRPr lang="ru-RU" sz="2000" dirty="0"/>
          </a:p>
          <a:p>
            <a:pPr lvl="0" algn="l"/>
            <a:endParaRPr lang="en-GB" sz="2000" b="1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-741000" y="4428725"/>
            <a:ext cx="1485000" cy="1485000"/>
          </a:xfrm>
          <a:prstGeom prst="ellipse">
            <a:avLst/>
          </a:prstGeom>
          <a:noFill/>
          <a:ln w="228600" cap="flat" cmpd="sng">
            <a:solidFill>
              <a:srgbClr val="5AC0E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r="50087" b="68228"/>
          <a:stretch/>
        </p:blipFill>
        <p:spPr>
          <a:xfrm>
            <a:off x="5662650" y="3051599"/>
            <a:ext cx="3481351" cy="2091898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1200" b="1" dirty="0">
              <a:solidFill>
                <a:srgbClr val="332D7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23728" y="2812927"/>
            <a:ext cx="4248472" cy="169379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баллов – ?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балла – ?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балла – ?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балла – ?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балл - ?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4000" y="1203598"/>
            <a:ext cx="7788440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Профессиональное задание.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Осуществить выбор активного оборудования </a:t>
            </a:r>
            <a:r>
              <a:rPr lang="ru-RU" b="1" dirty="0" smtClean="0">
                <a:solidFill>
                  <a:schemeClr val="tx1"/>
                </a:solidFill>
              </a:rPr>
              <a:t>        </a:t>
            </a:r>
            <a:r>
              <a:rPr lang="ru-RU" b="1" dirty="0" smtClean="0">
                <a:solidFill>
                  <a:srgbClr val="0070C0"/>
                </a:solidFill>
              </a:rPr>
              <a:t>выполнено  -   5 баллов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                                                                                                       не выполнено   -    0 баллов 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От участника требуется обосновать  выбор</a:t>
            </a:r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207288" y="2355726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768889" y="1582775"/>
            <a:ext cx="6280685" cy="134901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8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внимание!</a:t>
            </a:r>
            <a:endParaRPr lang="en-GB" sz="28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43912" y="1563638"/>
            <a:ext cx="4887437" cy="185887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Ивановна</a:t>
            </a:r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,</a:t>
            </a:r>
          </a:p>
          <a:p>
            <a:pPr lvl="0" algn="l"/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начальник отдела аналитического и методического обеспечения  ФГБУ «ФИОКО</a:t>
            </a:r>
            <a:r>
              <a:rPr lang="ru-RU" sz="1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»</a:t>
            </a:r>
            <a:endParaRPr lang="ru-RU" sz="14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Proxima Nova"/>
                <a:cs typeface="Times New Roman" panose="02020603050405020304" pitchFamily="18" charset="0"/>
                <a:sym typeface="Proxima Nova"/>
              </a:rPr>
              <a:t>Спасибо за внимание!</a:t>
            </a:r>
            <a:endParaRPr lang="en-GB" sz="3200" b="1" dirty="0">
              <a:solidFill>
                <a:srgbClr val="0070C0"/>
              </a:solidFill>
              <a:latin typeface="Times New Roman" panose="02020603050405020304" pitchFamily="18" charset="0"/>
              <a:ea typeface="Proxima Nova"/>
              <a:cs typeface="Times New Roman" panose="02020603050405020304" pitchFamily="18" charset="0"/>
              <a:sym typeface="Proxima Nova"/>
            </a:endParaRP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r="50087" b="53817"/>
          <a:stretch/>
        </p:blipFill>
        <p:spPr>
          <a:xfrm>
            <a:off x="6472194" y="2809800"/>
            <a:ext cx="2671807" cy="233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311211"/>
            <a:ext cx="4386173" cy="72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9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584153" y="123478"/>
            <a:ext cx="4788046" cy="3600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Тестирование</a:t>
            </a:r>
            <a:endParaRPr lang="en-GB" sz="2000" b="1" dirty="0">
              <a:solidFill>
                <a:srgbClr val="332D7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3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8090" y="578193"/>
            <a:ext cx="5184576" cy="3240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Инвариантная часть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800" y="987575"/>
            <a:ext cx="7926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Алгоритм формирования </a:t>
            </a:r>
            <a:r>
              <a:rPr lang="ru-RU" sz="1800" b="1" dirty="0" smtClean="0">
                <a:solidFill>
                  <a:schemeClr val="tx1"/>
                </a:solidFill>
              </a:rPr>
              <a:t>единый  </a:t>
            </a:r>
            <a:r>
              <a:rPr lang="ru-RU" sz="1800" b="1" dirty="0">
                <a:solidFill>
                  <a:schemeClr val="tx1"/>
                </a:solidFill>
              </a:rPr>
              <a:t>для всех  специальностей СПО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7503" y="1923678"/>
            <a:ext cx="1476649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тематических направлений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35696" y="1707655"/>
            <a:ext cx="1584176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закрытой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формы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 выбором ответа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1707654"/>
            <a:ext cx="1512168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открытой формы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697934"/>
            <a:ext cx="1512168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установление соответствия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92280" y="1697933"/>
            <a:ext cx="1800200" cy="172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установление правильной последовательности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995686"/>
            <a:ext cx="72008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9752" y="1779662"/>
            <a:ext cx="720080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67944" y="1779662"/>
            <a:ext cx="792088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36907" y="1759564"/>
            <a:ext cx="766530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596337" y="1779662"/>
            <a:ext cx="792088" cy="3282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720" y="3615752"/>
            <a:ext cx="10332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0,1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42183" y="3629888"/>
            <a:ext cx="10332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0,2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603540" y="3631863"/>
            <a:ext cx="10332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0,3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75749" y="3603591"/>
            <a:ext cx="1033264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0,4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587974"/>
            <a:ext cx="36724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 баллов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075806"/>
            <a:ext cx="14766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 каждому</a:t>
            </a:r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1584153" y="1779662"/>
            <a:ext cx="251543" cy="19607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4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899592" y="51470"/>
            <a:ext cx="6696744" cy="504056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тестовым вопросам</a:t>
            </a:r>
            <a:endParaRPr lang="en-GB" sz="2400" b="1" dirty="0">
              <a:solidFill>
                <a:schemeClr val="tx1"/>
              </a:solidFill>
              <a:latin typeface="Times New Roman" panose="02020603050405020304" pitchFamily="18" charset="0"/>
              <a:ea typeface="Proxima Nova"/>
              <a:cs typeface="Times New Roman" panose="02020603050405020304" pitchFamily="18" charset="0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4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71550"/>
            <a:ext cx="8712968" cy="3758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</a:rPr>
              <a:t>уровень сложности заданий и количество вопросов </a:t>
            </a:r>
            <a:r>
              <a:rPr lang="ru-RU" sz="1800" b="1" dirty="0" smtClean="0">
                <a:solidFill>
                  <a:schemeClr val="tx1"/>
                </a:solidFill>
              </a:rPr>
              <a:t>-- </a:t>
            </a:r>
            <a:r>
              <a:rPr lang="en-US" sz="1800" b="1" dirty="0" smtClean="0">
                <a:solidFill>
                  <a:schemeClr val="tx1"/>
                </a:solidFill>
              </a:rPr>
              <a:t>t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не более 60 минут;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соответствие </a:t>
            </a:r>
            <a:r>
              <a:rPr lang="ru-RU" sz="1800" b="1" dirty="0">
                <a:solidFill>
                  <a:schemeClr val="tx1"/>
                </a:solidFill>
              </a:rPr>
              <a:t>современному уровню развития производственных технологий, техники и науки;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однозначность формулировки вопроса;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основная </a:t>
            </a:r>
            <a:r>
              <a:rPr lang="ru-RU" sz="1800" b="1" dirty="0">
                <a:solidFill>
                  <a:schemeClr val="tx1"/>
                </a:solidFill>
              </a:rPr>
              <a:t>часть задания </a:t>
            </a:r>
            <a:r>
              <a:rPr lang="ru-RU" sz="1800" b="1" dirty="0" smtClean="0">
                <a:solidFill>
                  <a:schemeClr val="tx1"/>
                </a:solidFill>
              </a:rPr>
              <a:t> - </a:t>
            </a:r>
            <a:r>
              <a:rPr lang="ru-RU" sz="1800" b="1" dirty="0">
                <a:solidFill>
                  <a:schemeClr val="tx1"/>
                </a:solidFill>
              </a:rPr>
              <a:t>не более одного предложения из семи-восьми слов;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</a:rPr>
              <a:t>вопрос </a:t>
            </a:r>
            <a:r>
              <a:rPr lang="ru-RU" sz="1800" b="1" dirty="0" smtClean="0">
                <a:solidFill>
                  <a:schemeClr val="tx1"/>
                </a:solidFill>
              </a:rPr>
              <a:t> - предельно простая синтаксическая конструкция;</a:t>
            </a:r>
            <a:endParaRPr lang="ru-RU" sz="1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при </a:t>
            </a:r>
            <a:r>
              <a:rPr lang="ru-RU" sz="1800" b="1" dirty="0">
                <a:solidFill>
                  <a:schemeClr val="tx1"/>
                </a:solidFill>
              </a:rPr>
              <a:t>составлении тестов можно использовать тестовые задания различных видов: словесные, знаковые, числовые, зрительно-пространственные (схемы, рисунки, графики, таблицы и др</a:t>
            </a:r>
            <a:r>
              <a:rPr lang="ru-RU" sz="1800" b="1" dirty="0" smtClean="0">
                <a:solidFill>
                  <a:schemeClr val="tx1"/>
                </a:solidFill>
              </a:rPr>
              <a:t>.)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51470"/>
            <a:ext cx="8136904" cy="1080120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Вопрос закрытой формы </a:t>
            </a:r>
            <a:r>
              <a:rPr lang="ru-RU" sz="1600" b="1" dirty="0"/>
              <a:t>с выбором </a:t>
            </a:r>
            <a:r>
              <a:rPr lang="ru-RU" sz="1600" b="1" dirty="0">
                <a:solidFill>
                  <a:srgbClr val="FF0000"/>
                </a:solidFill>
              </a:rPr>
              <a:t>одного варианта ответа  </a:t>
            </a:r>
            <a:r>
              <a:rPr lang="ru-RU" sz="1600" b="1" dirty="0"/>
              <a:t>состоит из неполного тестового утверждения с одним  ключевым элементом и множеством допустимых заключений, </a:t>
            </a:r>
            <a:r>
              <a:rPr lang="ru-RU" sz="1600" b="1" dirty="0">
                <a:solidFill>
                  <a:srgbClr val="FF0000"/>
                </a:solidFill>
              </a:rPr>
              <a:t>одно из которых являются правильным</a:t>
            </a:r>
            <a:endParaRPr lang="en-GB" sz="1600" b="1" dirty="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5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9622"/>
            <a:ext cx="8136904" cy="311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из текста задания необходимо исключить все вербальные ассоциации, способствующие выбору правильного ответа с помощью догадки.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из ответов обязательно исключаются все повторяющиеся слова путем ввода их в основной текст заданий.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в ответах не рекомендуется использовать слова: «все», «ни одного», «никогда», «всегда</a:t>
            </a:r>
            <a:r>
              <a:rPr lang="ru-RU" sz="1600" b="1" dirty="0" smtClean="0">
                <a:solidFill>
                  <a:schemeClr val="tx1"/>
                </a:solidFill>
              </a:rPr>
              <a:t>»</a:t>
            </a:r>
            <a:endParaRPr lang="ru-RU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из числа вариантов ответа исключаются ответы, вытекающие один из другого; 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при </a:t>
            </a:r>
            <a:r>
              <a:rPr lang="ru-RU" sz="1600" b="1" dirty="0">
                <a:solidFill>
                  <a:schemeClr val="tx1"/>
                </a:solidFill>
              </a:rPr>
              <a:t>формулировке вариантов ответа  не рекомендуется использовать выражения: «ни один из перечисленных», «все перечисленные» и т.д.;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/>
                </a:solidFill>
              </a:rPr>
              <a:t>все ответы  к каждому заданию должны быть равновероятно привлекательными для </a:t>
            </a:r>
            <a:r>
              <a:rPr lang="ru-RU" sz="1600" b="1" dirty="0" smtClean="0">
                <a:solidFill>
                  <a:schemeClr val="tx1"/>
                </a:solidFill>
              </a:rPr>
              <a:t>испытуемых;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51470"/>
            <a:ext cx="8136904" cy="1080120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Вопрос закрытой формы </a:t>
            </a:r>
            <a:r>
              <a:rPr lang="ru-RU" sz="1600" b="1" dirty="0"/>
              <a:t>с выбором </a:t>
            </a:r>
            <a:r>
              <a:rPr lang="ru-RU" sz="1600" b="1" dirty="0">
                <a:solidFill>
                  <a:srgbClr val="FF0000"/>
                </a:solidFill>
              </a:rPr>
              <a:t>одного варианта ответа  </a:t>
            </a:r>
            <a:r>
              <a:rPr lang="ru-RU" sz="1600" b="1" dirty="0"/>
              <a:t>состоит из неполного тестового утверждения с одним  ключевым элементом и множеством допустимых заключений, </a:t>
            </a:r>
            <a:r>
              <a:rPr lang="ru-RU" sz="1600" b="1" dirty="0">
                <a:solidFill>
                  <a:srgbClr val="FF0000"/>
                </a:solidFill>
              </a:rPr>
              <a:t>одно из которых являются правильным</a:t>
            </a:r>
            <a:endParaRPr lang="en-GB" sz="1600" b="1" dirty="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6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9622"/>
            <a:ext cx="8136904" cy="311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32780"/>
              </p:ext>
            </p:extLst>
          </p:nvPr>
        </p:nvGraphicFramePr>
        <p:xfrm>
          <a:off x="467544" y="1563638"/>
          <a:ext cx="7506056" cy="2054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636"/>
                <a:gridCol w="2669716"/>
                <a:gridCol w="3564704"/>
              </a:tblGrid>
              <a:tr h="1835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Выберите один ответ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иерархической базе данных совокупность данных и связей между ними описывается: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Таблицей;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Сетевой схемой;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Древовидной структурой;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Совокупностью таблиц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Сетевой структурой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19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Реляционными отношениями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7330008" y="329785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3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7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67494"/>
            <a:ext cx="8136904" cy="43204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55526"/>
            <a:ext cx="6768752" cy="619272"/>
          </a:xfrm>
          <a:prstGeom prst="rect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иерархической базе данных совокупность данных и связей между ними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описывается________________________________________.</a:t>
            </a:r>
            <a:endParaRPr lang="ru-RU" sz="16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563638"/>
            <a:ext cx="6768752" cy="2376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tabLst>
                <a:tab pos="161925" algn="l"/>
              </a:tabLst>
            </a:pPr>
            <a:endParaRPr lang="ru-RU" dirty="0" smtClean="0"/>
          </a:p>
          <a:p>
            <a:pPr lvl="0">
              <a:lnSpc>
                <a:spcPct val="107000"/>
              </a:lnSpc>
              <a:tabLst>
                <a:tab pos="161925" algn="l"/>
              </a:tabLst>
            </a:pPr>
            <a:endParaRPr lang="ru-RU" dirty="0"/>
          </a:p>
          <a:p>
            <a:pPr lvl="0">
              <a:lnSpc>
                <a:spcPct val="107000"/>
              </a:lnSpc>
              <a:tabLst>
                <a:tab pos="161925" algn="l"/>
              </a:tabLst>
            </a:pPr>
            <a:endParaRPr lang="ru-RU" dirty="0" smtClean="0"/>
          </a:p>
          <a:p>
            <a:pPr lvl="0">
              <a:lnSpc>
                <a:spcPct val="107000"/>
              </a:lnSpc>
              <a:tabLst>
                <a:tab pos="16192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 образом в иерархической базе данных представлена совокупность данных и связей между ними?  Выбери правильный ответ.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16192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 виде таблицы</a:t>
            </a:r>
          </a:p>
          <a:p>
            <a:pPr lvl="0">
              <a:lnSpc>
                <a:spcPct val="107000"/>
              </a:lnSpc>
              <a:tabLst>
                <a:tab pos="16192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виде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етевой схемы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16192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 виде древовидной структуры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16192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 виде совокупности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</a:t>
            </a:r>
          </a:p>
          <a:p>
            <a:pPr lvl="0">
              <a:lnSpc>
                <a:spcPct val="107000"/>
              </a:lnSpc>
              <a:tabLst>
                <a:tab pos="16192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 виде сетевой структуры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tabLst>
                <a:tab pos="16192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Реляционными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отношениями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391469" y="555526"/>
            <a:ext cx="708923" cy="619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37716" y="3147814"/>
            <a:ext cx="762676" cy="6072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391468" y="3939900"/>
            <a:ext cx="852939" cy="648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330008" y="17832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0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51470"/>
            <a:ext cx="8136904" cy="1080120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Вопрос закрытой формы </a:t>
            </a:r>
            <a:r>
              <a:rPr lang="ru-RU" sz="1600" b="1" dirty="0"/>
              <a:t>с выбором </a:t>
            </a:r>
            <a:r>
              <a:rPr lang="ru-RU" sz="1600" b="1" dirty="0">
                <a:solidFill>
                  <a:srgbClr val="FF0000"/>
                </a:solidFill>
              </a:rPr>
              <a:t>одного варианта ответа  </a:t>
            </a:r>
            <a:r>
              <a:rPr lang="ru-RU" sz="1600" b="1" dirty="0"/>
              <a:t>состоит из неполного тестового утверждения с одним  ключевым элементом и множеством допустимых заключений, </a:t>
            </a:r>
            <a:r>
              <a:rPr lang="ru-RU" sz="1600" b="1" dirty="0">
                <a:solidFill>
                  <a:srgbClr val="FF0000"/>
                </a:solidFill>
              </a:rPr>
              <a:t>одно из которых являются правильным</a:t>
            </a:r>
            <a:endParaRPr lang="en-GB" sz="1600" b="1" dirty="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8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9622"/>
            <a:ext cx="81369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материала, получаемое делением нормативного на коэффициент надежности по материалу </a:t>
            </a:r>
            <a:r>
              <a:rPr lang="en-US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16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называется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Полным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Основным 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Расчетным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859782"/>
            <a:ext cx="8136904" cy="1670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– это…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расходы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непосредственно связанные с производством строительно-монтажных работ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затраты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созданием необходимых условий для строительного производства,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сумма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 необходимых для покрытия отдельных общих расходов строительно-монтажных организаций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платежи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обязательному страхованию имущества строительной организации</a:t>
            </a:r>
          </a:p>
        </p:txBody>
      </p:sp>
      <p:sp>
        <p:nvSpPr>
          <p:cNvPr id="5" name="Овал 4"/>
          <p:cNvSpPr/>
          <p:nvPr/>
        </p:nvSpPr>
        <p:spPr>
          <a:xfrm>
            <a:off x="7330008" y="17832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787208" y="365876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330008" y="17976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5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07504" y="51470"/>
            <a:ext cx="8136904" cy="1080120"/>
          </a:xfrm>
          <a:prstGeom prst="rect">
            <a:avLst/>
          </a:prstGeom>
          <a:ln w="38100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algn="l"/>
            <a:r>
              <a:rPr lang="ru-RU" sz="1600" b="1" dirty="0">
                <a:solidFill>
                  <a:srgbClr val="00B0F0"/>
                </a:solidFill>
              </a:rPr>
              <a:t>Вопрос открытой формы </a:t>
            </a:r>
            <a:r>
              <a:rPr lang="ru-RU" sz="1600" b="1" dirty="0"/>
              <a:t>имеет вид неполного утверждения, в котором  </a:t>
            </a:r>
            <a:r>
              <a:rPr lang="ru-RU" sz="1600" b="1" dirty="0">
                <a:solidFill>
                  <a:srgbClr val="FF0000"/>
                </a:solidFill>
              </a:rPr>
              <a:t>отсутствует один </a:t>
            </a:r>
            <a:r>
              <a:rPr lang="ru-RU" sz="1600" b="1" dirty="0"/>
              <a:t>или несколько ключевых элементов, в качестве которых могут быть: число, слово или  словосочетание. </a:t>
            </a:r>
            <a:r>
              <a:rPr lang="ru-RU" sz="1600" b="1" dirty="0">
                <a:solidFill>
                  <a:srgbClr val="FF0000"/>
                </a:solidFill>
              </a:rPr>
              <a:t>На месте ключевого элемента в тексте  задания ставится многоточие или знак подчеркивания</a:t>
            </a:r>
            <a:r>
              <a:rPr lang="ru-RU" sz="1600" b="1" dirty="0"/>
              <a:t>.</a:t>
            </a:r>
          </a:p>
          <a:p>
            <a:pPr lvl="0" algn="l"/>
            <a:endParaRPr lang="en-GB" sz="1600" b="1" dirty="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9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9622"/>
            <a:ext cx="8136904" cy="3110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0070C0"/>
                </a:solidFill>
              </a:rPr>
              <a:t>Дополните предложение (сумма указывается с помощью цифр, например, 17 или 175)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анализируемом периоде получила доходы в размере 2440 тыс. руб.,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еѐ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составили 1750 тыс. руб. Вся прибыль облагается по стандартной ставке налога на прибыль. Прибыль, остающаяся в распоряжении организации,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   _________ тысяч рублей.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1557</Words>
  <Application>Microsoft Office PowerPoint</Application>
  <PresentationFormat>Экран (16:9)</PresentationFormat>
  <Paragraphs>249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Proxima Nova</vt:lpstr>
      <vt:lpstr>Times New Roman</vt:lpstr>
      <vt:lpstr>simple-light-2</vt:lpstr>
      <vt:lpstr>Требования к оценочным средствам для проведения Всероссийской  олимпиады профессионального мастерства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vertigo</dc:creator>
  <cp:lastModifiedBy>vertigo</cp:lastModifiedBy>
  <cp:revision>53</cp:revision>
  <dcterms:modified xsi:type="dcterms:W3CDTF">2016-11-06T23:22:10Z</dcterms:modified>
</cp:coreProperties>
</file>