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69" r:id="rId4"/>
    <p:sldId id="274" r:id="rId5"/>
    <p:sldId id="271" r:id="rId6"/>
    <p:sldId id="273" r:id="rId7"/>
    <p:sldId id="272" r:id="rId8"/>
    <p:sldId id="275" r:id="rId9"/>
    <p:sldId id="276" r:id="rId10"/>
    <p:sldId id="278" r:id="rId11"/>
    <p:sldId id="277" r:id="rId12"/>
    <p:sldId id="279" r:id="rId13"/>
    <p:sldId id="280" r:id="rId14"/>
    <p:sldId id="281" r:id="rId15"/>
    <p:sldId id="282" r:id="rId16"/>
    <p:sldId id="283" r:id="rId17"/>
    <p:sldId id="270" r:id="rId18"/>
  </p:sldIdLst>
  <p:sldSz cx="9144000" cy="5143500" type="screen16x9"/>
  <p:notesSz cx="6858000" cy="9144000"/>
  <p:embeddedFontLst>
    <p:embeddedFont>
      <p:font typeface="Proxima Nova" panose="020B0604020202020204" charset="0"/>
      <p:regular r:id="rId20"/>
      <p:bold r:id="rId21"/>
      <p:italic r:id="rId22"/>
      <p:boldItalic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434"/>
    <a:srgbClr val="CD7573"/>
    <a:srgbClr val="DA7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90" autoAdjust="0"/>
  </p:normalViewPr>
  <p:slideViewPr>
    <p:cSldViewPr>
      <p:cViewPr>
        <p:scale>
          <a:sx n="102" d="100"/>
          <a:sy n="102" d="100"/>
        </p:scale>
        <p:origin x="-44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2950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2D7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683568" y="1851670"/>
            <a:ext cx="5980922" cy="23762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8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Требования к фондам оценочных средств. Структура ФОС. Типовые шаблоны ФОС</a:t>
            </a:r>
            <a:endParaRPr lang="en-GB" sz="28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79512" y="471924"/>
            <a:ext cx="4661938" cy="80368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1600" b="1" dirty="0" err="1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Постульгина</a:t>
            </a:r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Елена Ивановна,</a:t>
            </a:r>
          </a:p>
          <a:p>
            <a:pPr lvl="0" algn="l"/>
            <a:r>
              <a:rPr lang="ru-RU" sz="1600" b="1" dirty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начальник отдела аналитического и методического обеспечения  ФГБУ «ФИОКО»</a:t>
            </a:r>
            <a:endParaRPr lang="en-GB" sz="1400" b="1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spcBef>
                <a:spcPts val="0"/>
              </a:spcBef>
              <a:buNone/>
            </a:pPr>
            <a:endParaRPr sz="1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3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4">
            <a:alphaModFix/>
          </a:blip>
          <a:srcRect r="50087" b="53817"/>
          <a:stretch/>
        </p:blipFill>
        <p:spPr>
          <a:xfrm>
            <a:off x="6472194" y="2809800"/>
            <a:ext cx="2671807" cy="2333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311211"/>
            <a:ext cx="4386173" cy="7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10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4.Система оценивания выполнения заданий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841" y="999693"/>
            <a:ext cx="8502672" cy="30963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экспертной оценки;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расчета первичных баллов;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расчета сводных баллов;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агрегирования результатов участников Олимпиады;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ранжирования результатов участников Олимпиады.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57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11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4.Система оценивания выполнения заданий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1203599"/>
            <a:ext cx="8502672" cy="288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оценке конкурсных заданий используются следующие  основные процедуры: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начисления основных баллов за выполнение заданий;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начисления поощрительных и штрафных баллов за выполнение заданий;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формирования сводных результатов участников Олимпиады;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ранжирования результатов участников Олимпиады.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9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12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</a:rPr>
              <a:t>5. Продолжительность выполнения конкурсных заданий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1203599"/>
            <a:ext cx="8502672" cy="288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время, отводимое на выполнения заданий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– 8 часов (академических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sz="1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уровня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тестирование–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час (астрономический);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профессионального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 (сообщения)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 час (академический);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задачи по организации работы коллектива - 1 час (академический).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2 уровня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особенности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УГС -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13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tx1"/>
                </a:solidFill>
              </a:rPr>
              <a:t>6. Условия выполнения заданий. Оборудование.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1203599"/>
            <a:ext cx="8502672" cy="288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 – краткое изложение</a:t>
            </a:r>
          </a:p>
          <a:p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задания – подробно                                   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14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фонда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664" y="84355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Титульный лист 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Спецификация </a:t>
            </a:r>
            <a:r>
              <a:rPr lang="ru-RU" b="1" dirty="0">
                <a:solidFill>
                  <a:schemeClr val="tx1"/>
                </a:solidFill>
              </a:rPr>
              <a:t>Фонда оценочных средств.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«Перевод профессионального </a:t>
            </a:r>
            <a:r>
              <a:rPr lang="ru-RU" b="1" dirty="0" smtClean="0">
                <a:solidFill>
                  <a:schemeClr val="tx1"/>
                </a:solidFill>
              </a:rPr>
              <a:t>текста (сообщения)».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 «Задание по организации работы коллектива».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инвариантной части практического  задания 2 уровня.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вариативной части практического задания 2 уровня.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Оценочные средства (</a:t>
            </a:r>
            <a:r>
              <a:rPr lang="ru-RU" b="1" dirty="0">
                <a:solidFill>
                  <a:srgbClr val="FF0000"/>
                </a:solidFill>
              </a:rPr>
              <a:t>демоверсии, включающие инструкции по выполнению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Индивидуальные  ведомости  оценок результатов выполнения участником практических  заданий   I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Индивидуальная  сводная ведомость оценок результатов выполнения участником заданий  I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 Индивидуальные  ведомости  оценок результатов выполнения участником практических  заданий   2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 Индивидуальная  сводная ведомость оценок результатов выполнения участником заданий  2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 Сводная ведомость  оценок результатов выполнения участниками заданий олимпиады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rgbClr val="C00000"/>
                </a:solidFill>
              </a:rPr>
              <a:t>Методические материалы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15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Паспорт практического задания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664" y="84355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669957"/>
              </p:ext>
            </p:extLst>
          </p:nvPr>
        </p:nvGraphicFramePr>
        <p:xfrm>
          <a:off x="928983" y="929994"/>
          <a:ext cx="6595345" cy="3585972"/>
        </p:xfrm>
        <a:graphic>
          <a:graphicData uri="http://schemas.openxmlformats.org/drawingml/2006/table">
            <a:tbl>
              <a:tblPr firstRow="1" firstCol="1" bandRow="1"/>
              <a:tblGrid>
                <a:gridCol w="402657"/>
                <a:gridCol w="1049001"/>
                <a:gridCol w="903205"/>
                <a:gridCol w="1000122"/>
                <a:gridCol w="1296144"/>
                <a:gridCol w="551980"/>
                <a:gridCol w="161120"/>
                <a:gridCol w="1231116"/>
              </a:tblGrid>
              <a:tr h="3898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Код, наименование УГС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499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Код, наименование специальности 1, реквизиты ФГОС СПО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Код, наименование специальности 2, реквизиты  ФГОС СПО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Код, наименование специальности 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, реквизиты ФГОС СПО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9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Код, наименование общих и профессиональных компетенций в соответствии с ФГОС СПО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Код, наименование общих и профессиональных компетенций в соответствии с ФГОС СПО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9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Код, наименование дисциплины/дисциплин, междисциплинарного курса/курсов в соответствии с ФГОС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Код, наименование дисциплины/дисциплин, междисциплинарного курса/курсов в соответствии с ФГОС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45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Наименование задания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 задания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0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Критерии оценки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Максимальный балл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Критерии оценки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Максимальный балл…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735" marR="487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15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16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Типовые шаблоны фонда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269" y="77210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14195" y="1670268"/>
            <a:ext cx="165618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2987823" y="1707654"/>
            <a:ext cx="576065" cy="8163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220072" y="1707654"/>
            <a:ext cx="489204" cy="816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ольцо 8"/>
          <p:cNvSpPr/>
          <p:nvPr/>
        </p:nvSpPr>
        <p:spPr>
          <a:xfrm>
            <a:off x="3563888" y="1563638"/>
            <a:ext cx="1656184" cy="1152330"/>
          </a:xfrm>
          <a:prstGeom prst="donut">
            <a:avLst>
              <a:gd name="adj" fmla="val 192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ФОС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1419622"/>
            <a:ext cx="2403240" cy="12963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шаблон ФОС олимпиады для  УГС СПО технического профиля </a:t>
            </a: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09276" y="1419622"/>
            <a:ext cx="2679148" cy="1238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шаблон ФОС олимпиады  для УГС СПО естественно-научного профиля</a:t>
            </a: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1840" y="3363838"/>
            <a:ext cx="2520280" cy="1224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Типовой шаблон ФОС олимпиады для УГС социально-экономического профиля</a:t>
            </a: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95936" y="2715968"/>
            <a:ext cx="813288" cy="647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4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0"/>
            <a:ext cx="3838800" cy="5143500"/>
          </a:xfrm>
          <a:prstGeom prst="rect">
            <a:avLst/>
          </a:prstGeom>
          <a:solidFill>
            <a:srgbClr val="A8D4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17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700" y="1779662"/>
            <a:ext cx="8520600" cy="18470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8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7800" y="4530152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75812" y="195485"/>
            <a:ext cx="7797788" cy="27363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DC6434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lvl="0" algn="l"/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Proxima Nova"/>
                <a:cs typeface="Times New Roman" panose="02020603050405020304" pitchFamily="18" charset="0"/>
                <a:sym typeface="Proxima Nova"/>
              </a:rPr>
              <a:t>Фонд оценочных средств </a:t>
            </a:r>
            <a:r>
              <a:rPr lang="ru-RU" sz="2400" b="1" dirty="0" smtClean="0">
                <a:solidFill>
                  <a:srgbClr val="332D73"/>
                </a:solidFill>
                <a:latin typeface="Times New Roman" panose="02020603050405020304" pitchFamily="18" charset="0"/>
                <a:ea typeface="Proxima Nova"/>
                <a:cs typeface="Times New Roman" panose="02020603050405020304" pitchFamily="18" charset="0"/>
                <a:sym typeface="Proxima Nova"/>
              </a:rPr>
              <a:t>-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и  оценочных средств, предназначенных для определения уровня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участников  Всероссийской олимпиады профессионального мастерства обучающихся по специальностям среднего профессионального образования</a:t>
            </a:r>
            <a:endParaRPr lang="en-GB" sz="2400" b="1" dirty="0">
              <a:solidFill>
                <a:srgbClr val="332D73"/>
              </a:solidFill>
              <a:latin typeface="Times New Roman" panose="02020603050405020304" pitchFamily="18" charset="0"/>
              <a:ea typeface="Proxima Nova"/>
              <a:cs typeface="Times New Roman" panose="02020603050405020304" pitchFamily="18" charset="0"/>
              <a:sym typeface="Proxima Nova"/>
            </a:endParaRP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4">
            <a:alphaModFix/>
          </a:blip>
          <a:srcRect t="25514" r="53084" b="1481"/>
          <a:stretch/>
        </p:blipFill>
        <p:spPr>
          <a:xfrm>
            <a:off x="7973600" y="0"/>
            <a:ext cx="1170400" cy="375505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2</a:t>
            </a:fld>
            <a:endParaRPr lang="en-GB" sz="1200" b="1">
              <a:solidFill>
                <a:srgbClr val="332D73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7800" y="2801818"/>
            <a:ext cx="8520600" cy="79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2452" y="3132550"/>
            <a:ext cx="7722080" cy="1382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средства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 задания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описания форм и процедур, предназначенных для определения уровня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 участников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3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определяющие содержание Фонда оценочных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84355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 декабря 2012 г. № 273-ФЗ «Об образовании в Российской Федерации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14 июня 2013 г. № 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29 октября 2013 г. № 1199 «Об утверждении перечня специальностей среднего профессионального образования»;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РФ от 18 ноября 2015 г. № 1350 «О внесении изменений в перечни профессий и специальностей среднего профессионального образования, утвержденные приказом Министерства образования и науки Российской Федерации от 29 октября 2013 г. № 1199»;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проведения Всероссийской олимпиады профессионального мастерства обучающихся по специальностям среднего профессионального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__ № __ «Об утверждении федерального государственного образовательного стандарта среднего профессионального образования по специальности ___».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социальной защиты РФ от 4 августа 2014 г. № 524н "Об утверждении профессионального стандарта «______» (в случае наличия)</a:t>
            </a:r>
          </a:p>
        </p:txBody>
      </p:sp>
    </p:spTree>
    <p:extLst>
      <p:ext uri="{BB962C8B-B14F-4D97-AF65-F5344CB8AC3E}">
        <p14:creationId xmlns:p14="http://schemas.microsoft.com/office/powerpoint/2010/main" val="2674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4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фонда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664" y="843557"/>
            <a:ext cx="8502672" cy="38164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Титульный лист 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Спецификация </a:t>
            </a:r>
            <a:r>
              <a:rPr lang="ru-RU" b="1" dirty="0">
                <a:solidFill>
                  <a:schemeClr val="tx1"/>
                </a:solidFill>
              </a:rPr>
              <a:t>Фонда оценочных средств.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«Перевод профессионального </a:t>
            </a:r>
            <a:r>
              <a:rPr lang="ru-RU" b="1" dirty="0" smtClean="0">
                <a:solidFill>
                  <a:schemeClr val="tx1"/>
                </a:solidFill>
              </a:rPr>
              <a:t>текста (сообщения)».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 «Задание по организации работы коллектива».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инвариантной части практического  задания 2 уровня.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Паспорт практического задания вариативной части практического задания 2 уровня.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Оценочные средства (</a:t>
            </a:r>
            <a:r>
              <a:rPr lang="ru-RU" b="1" dirty="0">
                <a:solidFill>
                  <a:srgbClr val="FF0000"/>
                </a:solidFill>
              </a:rPr>
              <a:t>демоверсии, включающие инструкции по выполнению</a:t>
            </a:r>
            <a:r>
              <a:rPr lang="ru-RU" b="1" dirty="0">
                <a:solidFill>
                  <a:schemeClr val="tx1"/>
                </a:solidFill>
              </a:rPr>
              <a:t>) 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Индивидуальные  ведомости  оценок результатов выполнения участником практических  заданий   I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Индивидуальная  сводная ведомость оценок результатов выполнения участником заданий  I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 Индивидуальные  ведомости  оценок результатов выполнения участником практических  заданий   2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rgbClr val="00B050"/>
                </a:solidFill>
              </a:rPr>
              <a:t> Индивидуальная  сводная ведомость оценок результатов выполнения участником заданий  2 уровня</a:t>
            </a:r>
            <a:endParaRPr lang="ru-RU" dirty="0">
              <a:solidFill>
                <a:srgbClr val="00B050"/>
              </a:solidFill>
            </a:endParaRPr>
          </a:p>
          <a:p>
            <a:pPr lvl="0"/>
            <a:r>
              <a:rPr lang="ru-RU" b="1" dirty="0">
                <a:solidFill>
                  <a:schemeClr val="tx1"/>
                </a:solidFill>
              </a:rPr>
              <a:t> Сводная ведомость  оценок результатов выполнения участниками заданий олимпиады</a:t>
            </a: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b="1" dirty="0">
                <a:solidFill>
                  <a:srgbClr val="C00000"/>
                </a:solidFill>
              </a:rPr>
              <a:t>Методические материалы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5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317799" y="195486"/>
            <a:ext cx="8639393" cy="1368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 ФОС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документ, описывающий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основные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 средств (комплексного задания).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спецификации описывается назначение и структура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задания,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частям, тематическим разделам, видам деятельности и уровням сложности, определяется система оценивания отдельных заданий и работы в целом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1" y="1707655"/>
            <a:ext cx="8639392" cy="18722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Кодификатор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описывающий элементы содержания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заданий и задач,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выносимого на проверку учебного содержания.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кодификатор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 список тем (обязательный минимум), на основании которых будут составлены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средства 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каждый конкретный год. Также в кодификаторе указывается уровень сложности каждого задания и необходимый уровень подготовки. Кроме того, кодификатор – это официальный источник всех нововведений по каждому предмету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КОДИФИКАТОР  =   ПАСПОРТ ЗАДАНИЯ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7801" y="3795886"/>
            <a:ext cx="8639391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Демоверсия 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демонстрационный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оценочных средств,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олимпиадной работы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года. Демоверсии не претендуют на то, что включают все элементы того, что будет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конкурсных заданиях,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отражают формат всех заданий.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1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6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Спецификация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 оценочных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1203599"/>
            <a:ext cx="8502672" cy="288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Фонда оценочных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определяющие содержание Фонда оценочных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отбору содержания, разработке структуры оценочных средств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выполнения заданий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конкурсных заданий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заданий. Дополнительное оборудование.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участника олимпиады в целом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3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7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79511" y="195486"/>
            <a:ext cx="8777681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отбору содержания, разработке структуры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843557"/>
            <a:ext cx="8502672" cy="5760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ПРОФЕССИОНАЛЬНОЕ ЗАДАНИЕ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940549"/>
            <a:ext cx="3384376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СПО и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1940549"/>
            <a:ext cx="4711823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Задания  </a:t>
            </a:r>
            <a:r>
              <a:rPr lang="en-US" sz="2000" b="1" dirty="0" smtClean="0"/>
              <a:t>II   </a:t>
            </a:r>
            <a:r>
              <a:rPr lang="ru-RU" sz="2000" b="1" dirty="0" smtClean="0"/>
              <a:t>уровня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187624" y="1419622"/>
            <a:ext cx="1649721" cy="520927"/>
          </a:xfrm>
          <a:prstGeom prst="downArrow">
            <a:avLst>
              <a:gd name="adj1" fmla="val 50000"/>
              <a:gd name="adj2" fmla="val 55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37844" y="1419622"/>
            <a:ext cx="1630500" cy="520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79912" y="1940548"/>
            <a:ext cx="576064" cy="559193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218" y="3249299"/>
            <a:ext cx="3750144" cy="365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18" y="3614850"/>
            <a:ext cx="3750144" cy="469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текста (сообщения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18" y="4099790"/>
            <a:ext cx="3750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работы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3968" y="3162553"/>
            <a:ext cx="4783831" cy="7773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Инвариантная часть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 в соответствии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общими и профессиональными компетенциями специальностей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84153" y="3075806"/>
            <a:ext cx="914400" cy="17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3968" y="3939902"/>
            <a:ext cx="47838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в соответствии со специфическими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специальности УГС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профессиональными компетенциями,  умениями и практическим опытом с учетом трудовых функций профессиональных стандартов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6" y="387460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8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79511" y="195486"/>
            <a:ext cx="8777681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отбору содержания, разработке структуры оценочных средств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7800" y="843557"/>
            <a:ext cx="8502672" cy="57606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ПРОФЕССИОНАЛЬНОЕ ЗАДАНИЕ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940549"/>
            <a:ext cx="3384376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СПО и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5975" y="1932112"/>
            <a:ext cx="4711823" cy="113525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Задания  </a:t>
            </a:r>
            <a:r>
              <a:rPr lang="en-US" sz="2000" b="1" dirty="0" smtClean="0"/>
              <a:t>II   </a:t>
            </a:r>
            <a:r>
              <a:rPr lang="ru-RU" sz="2000" b="1" dirty="0" smtClean="0"/>
              <a:t>уровня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общими и профессиональными компетенциями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УГС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187624" y="1419622"/>
            <a:ext cx="1649721" cy="520927"/>
          </a:xfrm>
          <a:prstGeom prst="downArrow">
            <a:avLst>
              <a:gd name="adj1" fmla="val 50000"/>
              <a:gd name="adj2" fmla="val 557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037844" y="1419622"/>
            <a:ext cx="1630500" cy="520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79912" y="1940548"/>
            <a:ext cx="576064" cy="559193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11" name="Овал 10"/>
          <p:cNvSpPr/>
          <p:nvPr/>
        </p:nvSpPr>
        <p:spPr>
          <a:xfrm>
            <a:off x="788348" y="3660478"/>
            <a:ext cx="2559516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30 баллов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580112" y="3660478"/>
            <a:ext cx="252028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70 баллов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571587" y="3075083"/>
            <a:ext cx="484632" cy="585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770168" y="3075806"/>
            <a:ext cx="484632" cy="584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347864" y="3493758"/>
            <a:ext cx="2232248" cy="1432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100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68228"/>
          <a:stretch/>
        </p:blipFill>
        <p:spPr>
          <a:xfrm>
            <a:off x="4809224" y="3843450"/>
            <a:ext cx="4334774" cy="1300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r="55855"/>
          <a:stretch/>
        </p:blipFill>
        <p:spPr>
          <a:xfrm>
            <a:off x="5031350" y="300000"/>
            <a:ext cx="4036450" cy="164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l="5637" r="55855" b="27917"/>
          <a:stretch/>
        </p:blipFill>
        <p:spPr>
          <a:xfrm>
            <a:off x="5436096" y="2066775"/>
            <a:ext cx="3521097" cy="1182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 sz="1200" b="1">
                <a:solidFill>
                  <a:srgbClr val="332D73"/>
                </a:solidFill>
              </a:rPr>
              <a:t>9</a:t>
            </a:fld>
            <a:endParaRPr lang="en-GB" sz="1200" b="1">
              <a:solidFill>
                <a:srgbClr val="332D73"/>
              </a:solidFill>
            </a:endParaRPr>
          </a:p>
        </p:txBody>
      </p:sp>
      <p:pic>
        <p:nvPicPr>
          <p:cNvPr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800" y="4506725"/>
            <a:ext cx="2532706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539552" y="195486"/>
            <a:ext cx="8064896" cy="5040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4.Система оценивания выполнения заданий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841" y="999693"/>
            <a:ext cx="8502672" cy="30963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оценивания: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по специальностям, входящим в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УГС,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профессиональных стандартов и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 оценки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оценки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оценки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комплексность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9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963</Words>
  <Application>Microsoft Office PowerPoint</Application>
  <PresentationFormat>Экран (16:9)</PresentationFormat>
  <Paragraphs>161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Proxima Nova</vt:lpstr>
      <vt:lpstr>Calibri</vt:lpstr>
      <vt:lpstr>simple-light-2</vt:lpstr>
      <vt:lpstr>Требования к фондам оценочных средств. Структура ФОС. Типовые шаблоны ФОС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vertigo</dc:creator>
  <cp:lastModifiedBy>vertigo</cp:lastModifiedBy>
  <cp:revision>40</cp:revision>
  <dcterms:modified xsi:type="dcterms:W3CDTF">2016-11-06T21:00:33Z</dcterms:modified>
</cp:coreProperties>
</file>