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8"/>
  </p:notesMasterIdLst>
  <p:handoutMasterIdLst>
    <p:handoutMasterId r:id="rId9"/>
  </p:handoutMasterIdLst>
  <p:sldIdLst>
    <p:sldId id="256" r:id="rId2"/>
    <p:sldId id="304" r:id="rId3"/>
    <p:sldId id="309" r:id="rId4"/>
    <p:sldId id="306" r:id="rId5"/>
    <p:sldId id="308" r:id="rId6"/>
    <p:sldId id="270" r:id="rId7"/>
  </p:sldIdLst>
  <p:sldSz cx="9144000" cy="5143500" type="screen16x9"/>
  <p:notesSz cx="6858000" cy="9144000"/>
  <p:embeddedFontLst>
    <p:embeddedFont>
      <p:font typeface="Proxima Nova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7573"/>
    <a:srgbClr val="DA7966"/>
    <a:srgbClr val="DC6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>
        <p:scale>
          <a:sx n="100" d="100"/>
          <a:sy n="100" d="100"/>
        </p:scale>
        <p:origin x="-1116" y="-3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ABB94-231F-47DF-AC17-534CFE5D6BA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9ADFD-A369-4CB5-A500-661FB0F8E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815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29505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8423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3927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3927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3927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2544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91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7" r:id="rId2"/>
    <p:sldLayoutId id="2147483658" r:id="rId3"/>
    <p:sldLayoutId id="2147483660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2D7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79511" y="1347614"/>
            <a:ext cx="6696745" cy="30243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3200" b="1" dirty="0" smtClean="0">
                <a:solidFill>
                  <a:schemeClr val="tx2"/>
                </a:solidFill>
              </a:rPr>
              <a:t>Об </a:t>
            </a:r>
            <a:r>
              <a:rPr lang="ru-RU" sz="3200" b="1" dirty="0">
                <a:solidFill>
                  <a:schemeClr val="tx2"/>
                </a:solidFill>
              </a:rPr>
              <a:t>апробации ФОС в ходе проведения Всероссийской олимпиады  профессионального мастерства в 2017 году</a:t>
            </a:r>
            <a:endParaRPr lang="en-GB" sz="3200" b="1" dirty="0">
              <a:solidFill>
                <a:schemeClr val="tx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79512" y="123479"/>
            <a:ext cx="4661938" cy="86409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1600" b="1" dirty="0" err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Постульгина</a:t>
            </a:r>
            <a:r>
              <a:rPr lang="ru-RU" sz="1600" b="1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Елена Ивановна,</a:t>
            </a:r>
          </a:p>
          <a:p>
            <a:pPr lvl="0" algn="l"/>
            <a:r>
              <a:rPr lang="ru-RU" sz="1600" b="1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начальник отдела аналитического и методического обеспечения  ФГБУ «ФИОКО»</a:t>
            </a:r>
            <a:endParaRPr lang="en-GB" sz="1400" b="1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lvl="0" algn="l" rtl="0">
              <a:spcBef>
                <a:spcPts val="0"/>
              </a:spcBef>
              <a:buNone/>
            </a:pPr>
            <a:endParaRPr sz="1400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3">
            <a:alphaModFix/>
          </a:blip>
          <a:srcRect r="50087" b="53817"/>
          <a:stretch/>
        </p:blipFill>
        <p:spPr>
          <a:xfrm>
            <a:off x="6472194" y="2809800"/>
            <a:ext cx="2671807" cy="2333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00" y="4311211"/>
            <a:ext cx="4386173" cy="72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en-GB" smtClean="0"/>
              <a:pPr lvl="0"/>
              <a:t>2</a:t>
            </a:fld>
            <a:endParaRPr lang="en-GB"/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1691680" y="195486"/>
            <a:ext cx="6120680" cy="14401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002060"/>
                </a:solidFill>
              </a:rPr>
              <a:t>внедрение разработанных   организационно-методических  механизмов  проведения олимпиад и конкурсов профессионального мастерства и  разработанных оценочных средств, в практику деятельности профессиональных образовательных организаций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1729357"/>
            <a:ext cx="6552728" cy="277736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</a:rPr>
              <a:t>формирование перечня требований к организациям-организаторам заключительного этапа Всероссийской олимпиады профессионального </a:t>
            </a:r>
            <a:r>
              <a:rPr lang="ru-RU" sz="1600" b="1" dirty="0" smtClean="0">
                <a:solidFill>
                  <a:srgbClr val="002060"/>
                </a:solidFill>
              </a:rPr>
              <a:t>мастерства</a:t>
            </a:r>
            <a:endParaRPr lang="ru-RU" sz="1600" b="1" dirty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</a:rPr>
              <a:t>внешняя экспертиза </a:t>
            </a:r>
            <a:r>
              <a:rPr lang="ru-RU" sz="1600" b="1" dirty="0">
                <a:solidFill>
                  <a:srgbClr val="002060"/>
                </a:solidFill>
              </a:rPr>
              <a:t>содержания конкурсных </a:t>
            </a:r>
            <a:r>
              <a:rPr lang="ru-RU" sz="1600" b="1" dirty="0" smtClean="0">
                <a:solidFill>
                  <a:srgbClr val="002060"/>
                </a:solidFill>
              </a:rPr>
              <a:t>заданий</a:t>
            </a:r>
            <a:endParaRPr lang="ru-RU" sz="1600" b="1" dirty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</a:rPr>
              <a:t>отработка условий и технологии организации  олимпиады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</a:rPr>
              <a:t>о</a:t>
            </a:r>
            <a:r>
              <a:rPr lang="ru-RU" sz="1600" b="1" dirty="0" smtClean="0">
                <a:solidFill>
                  <a:srgbClr val="002060"/>
                </a:solidFill>
              </a:rPr>
              <a:t>тработка условий взаимодействия  </a:t>
            </a:r>
            <a:r>
              <a:rPr lang="ru-RU" sz="1600" b="1" dirty="0">
                <a:solidFill>
                  <a:srgbClr val="002060"/>
                </a:solidFill>
              </a:rPr>
              <a:t>организаторов и работодателей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</a:rPr>
              <a:t>выработка рекомендаций по доработке и совершенствованию фондов оценочных </a:t>
            </a:r>
            <a:r>
              <a:rPr lang="ru-RU" sz="1600" b="1" dirty="0" smtClean="0">
                <a:solidFill>
                  <a:srgbClr val="002060"/>
                </a:solidFill>
              </a:rPr>
              <a:t>средств</a:t>
            </a:r>
            <a:endParaRPr lang="ru-RU" sz="1600" b="1" dirty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</a:rPr>
              <a:t>подготовка предложений  по разработке программ повышения квалификации  </a:t>
            </a:r>
            <a:r>
              <a:rPr lang="ru-RU" sz="1600" b="1" dirty="0" smtClean="0">
                <a:solidFill>
                  <a:srgbClr val="002060"/>
                </a:solidFill>
              </a:rPr>
              <a:t>специалистов </a:t>
            </a:r>
            <a:endParaRPr lang="ru-RU" sz="1600" b="1" dirty="0">
              <a:solidFill>
                <a:srgbClr val="00206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560" y="1"/>
            <a:ext cx="1285322" cy="1092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195486"/>
            <a:ext cx="1404641" cy="115212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ЦЕЛЬ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729358"/>
            <a:ext cx="1404641" cy="9144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ЗАДАЧИ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08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3</a:t>
            </a:fld>
            <a:endParaRPr lang="en-GB"/>
          </a:p>
        </p:txBody>
      </p:sp>
      <p:pic>
        <p:nvPicPr>
          <p:cNvPr id="5" name="Shape 8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1" y="0"/>
            <a:ext cx="1331640" cy="1131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1907704" y="363513"/>
            <a:ext cx="4896544" cy="4572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Участники апробации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7130" y="1409700"/>
            <a:ext cx="4600894" cy="248290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7130" y="1598269"/>
            <a:ext cx="46862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08.00.00 </a:t>
            </a:r>
            <a:r>
              <a:rPr lang="ru-RU" dirty="0" smtClean="0">
                <a:solidFill>
                  <a:srgbClr val="002060"/>
                </a:solidFill>
              </a:rPr>
              <a:t>Техника и технологии строительства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09.00.00 Информатика и вычислительная техника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10.00.00 Информационная безопасность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11.00.00 Электроника, радиотехника и системы связи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13.00.00 Электро- и теплоэнергетика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15.00.00 Машиностроение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20.00.00 Техносферная безопасность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 природообустройство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22.00.00 Технологии материалов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73378" y="1419622"/>
            <a:ext cx="4147779" cy="248290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32040" y="1645411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23.00.00 Техника и технология наземного транспорта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24.00.00 Авиационная и ракетно-космическая техника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29.00.00 Технологии легкой промышленности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35.00.00 Сельское, лесное и рыбное хозяйство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36.00.00 Ветеринария и зоотехния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43.00.00 Сервис и туризм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53.00.00 Музыкальное искусство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36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en-GB" smtClean="0"/>
              <a:pPr lvl="0"/>
              <a:t>4</a:t>
            </a:fld>
            <a:endParaRPr lang="en-GB"/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251520" y="1851670"/>
            <a:ext cx="2808313" cy="273630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информационная поддержка организаций на подготовительном этапе;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составление программы проведения апробации;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подготовка материалов для мониторинга и оценки разработанных ФОС;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ознакомление всех участников с методикой проведения апробации и методикой проведения экспертизы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987573"/>
            <a:ext cx="2916324" cy="72008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002060"/>
                </a:solidFill>
              </a:rPr>
              <a:t>Экспериментальный</a:t>
            </a:r>
          </a:p>
          <a:p>
            <a:pPr lvl="0" algn="ctr"/>
            <a:r>
              <a:rPr lang="ru-RU" sz="2000" b="1" dirty="0" smtClean="0">
                <a:solidFill>
                  <a:srgbClr val="00B050"/>
                </a:solidFill>
              </a:rPr>
              <a:t>апрель-май 2017</a:t>
            </a:r>
            <a:endParaRPr lang="ru-RU" sz="2000" b="1" dirty="0">
              <a:solidFill>
                <a:srgbClr val="00B05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292" y="0"/>
            <a:ext cx="1304925" cy="91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79712" y="195486"/>
            <a:ext cx="5652628" cy="50405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Этапы апробации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987574"/>
            <a:ext cx="2808312" cy="72008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Подготовительный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март 2017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28184" y="987574"/>
            <a:ext cx="2664296" cy="72008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Обобщающий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июнь-сентябрь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1851670"/>
            <a:ext cx="2916324" cy="273630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проведение конкурсных испытаний;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проведение анкетирования (участников, лиц, сопровождающих участников, организаторов (разработчиков), членов жюри)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мониторинг проведения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мониторинг публикаций в СМИ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49490" y="1851672"/>
            <a:ext cx="2642989" cy="273630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обработка результатов анкетирования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обобщение результатов </a:t>
            </a:r>
            <a:r>
              <a:rPr lang="ru-RU" dirty="0" err="1" smtClean="0">
                <a:solidFill>
                  <a:srgbClr val="002060"/>
                </a:solidFill>
              </a:rPr>
              <a:t>анкетирпования</a:t>
            </a:r>
            <a:endParaRPr lang="ru-RU" dirty="0" smtClean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разработка структуры аналитического отчета по апробации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подготовка аналитического отчета по апробации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разработка рекомендаций по доработке ФОС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13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en-GB" smtClean="0"/>
              <a:pPr lvl="0"/>
              <a:t>5</a:t>
            </a:fld>
            <a:endParaRPr lang="en-GB"/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366220" y="2478732"/>
            <a:ext cx="2189556" cy="95711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ФИОКО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808586"/>
            <a:ext cx="1323160" cy="8524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3600" b="1" dirty="0" smtClean="0">
                <a:solidFill>
                  <a:schemeClr val="accent4"/>
                </a:solidFill>
              </a:rPr>
              <a:t>МОН</a:t>
            </a:r>
            <a:endParaRPr lang="ru-RU" sz="3600" b="1" dirty="0">
              <a:solidFill>
                <a:schemeClr val="accent4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292" y="0"/>
            <a:ext cx="1304925" cy="1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79712" y="195486"/>
            <a:ext cx="5652628" cy="50405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Схема взаимодействия в ходе апробации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009691">
            <a:off x="1112612" y="871982"/>
            <a:ext cx="2317375" cy="5110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Нормативное обеспечение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308719">
            <a:off x="6052221" y="1151119"/>
            <a:ext cx="2053831" cy="614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Контроль за ходом пробации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3363838"/>
            <a:ext cx="2736304" cy="504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Консультационная помощь и методическое </a:t>
            </a:r>
            <a:r>
              <a:rPr lang="ru-RU" b="1" dirty="0" smtClean="0">
                <a:solidFill>
                  <a:srgbClr val="FF0000"/>
                </a:solidFill>
              </a:rPr>
              <a:t>обеспечение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00192" y="2478732"/>
            <a:ext cx="2202562" cy="88510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О-О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4" name="Выгнутая вверх стрелка 13"/>
          <p:cNvSpPr/>
          <p:nvPr/>
        </p:nvSpPr>
        <p:spPr>
          <a:xfrm rot="2517155">
            <a:off x="5354116" y="1226515"/>
            <a:ext cx="1609685" cy="937332"/>
          </a:xfrm>
          <a:prstGeom prst="curved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Штриховая стрелка вправо 14"/>
          <p:cNvSpPr/>
          <p:nvPr/>
        </p:nvSpPr>
        <p:spPr>
          <a:xfrm>
            <a:off x="2858328" y="2957288"/>
            <a:ext cx="3225840" cy="478557"/>
          </a:xfrm>
          <a:prstGeom prst="striped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" name="Выгнутая влево стрелка 15"/>
          <p:cNvSpPr/>
          <p:nvPr/>
        </p:nvSpPr>
        <p:spPr>
          <a:xfrm rot="3094726">
            <a:off x="2401795" y="754939"/>
            <a:ext cx="913067" cy="1812168"/>
          </a:xfrm>
          <a:prstGeom prst="curved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верх стрелка 17"/>
          <p:cNvSpPr/>
          <p:nvPr/>
        </p:nvSpPr>
        <p:spPr>
          <a:xfrm rot="10800000">
            <a:off x="2123728" y="3363838"/>
            <a:ext cx="4464496" cy="1142887"/>
          </a:xfrm>
          <a:prstGeom prst="curved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87824" y="4631450"/>
            <a:ext cx="3171133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Предоставление информации о ходе и результатах апробации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" name="Выгнутая вниз стрелка 19"/>
          <p:cNvSpPr/>
          <p:nvPr/>
        </p:nvSpPr>
        <p:spPr>
          <a:xfrm rot="19371765">
            <a:off x="2624599" y="1954723"/>
            <a:ext cx="1797808" cy="831928"/>
          </a:xfrm>
          <a:prstGeom prst="curvedUp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20074051">
            <a:off x="2689577" y="1878417"/>
            <a:ext cx="1434933" cy="7920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Информ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r>
              <a:rPr lang="ru-RU" b="1" dirty="0">
                <a:solidFill>
                  <a:srgbClr val="FF0000"/>
                </a:solidFill>
              </a:rPr>
              <a:t>о ходе и результатах апробации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16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0" y="0"/>
            <a:ext cx="3838800" cy="51435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6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1700" y="1779662"/>
            <a:ext cx="8520600" cy="1847063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3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</TotalTime>
  <Words>297</Words>
  <Application>Microsoft Office PowerPoint</Application>
  <PresentationFormat>Экран (16:9)</PresentationFormat>
  <Paragraphs>64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Proxima Nova</vt:lpstr>
      <vt:lpstr>Times New Roman</vt:lpstr>
      <vt:lpstr>simple-light-2</vt:lpstr>
      <vt:lpstr>Об апробации ФОС в ходе проведения Всероссийской олимпиады  профессионального мастерства в 2017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vertigo</dc:creator>
  <cp:lastModifiedBy>Постульгина Елена Ивановна</cp:lastModifiedBy>
  <cp:revision>90</cp:revision>
  <cp:lastPrinted>2017-03-16T07:34:44Z</cp:lastPrinted>
  <dcterms:modified xsi:type="dcterms:W3CDTF">2017-03-16T07:34:58Z</dcterms:modified>
</cp:coreProperties>
</file>